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  <p:sldMasterId id="2147483711" r:id="rId4"/>
    <p:sldMasterId id="2147483803" r:id="rId5"/>
    <p:sldMasterId id="2147483806" r:id="rId6"/>
    <p:sldMasterId id="2147483814" r:id="rId7"/>
    <p:sldMasterId id="2147483816" r:id="rId8"/>
  </p:sldMasterIdLst>
  <p:notesMasterIdLst>
    <p:notesMasterId r:id="rId67"/>
  </p:notesMasterIdLst>
  <p:sldIdLst>
    <p:sldId id="474" r:id="rId9"/>
    <p:sldId id="475" r:id="rId10"/>
    <p:sldId id="473" r:id="rId11"/>
    <p:sldId id="275" r:id="rId12"/>
    <p:sldId id="269" r:id="rId13"/>
    <p:sldId id="270" r:id="rId14"/>
    <p:sldId id="265" r:id="rId15"/>
    <p:sldId id="273" r:id="rId16"/>
    <p:sldId id="292" r:id="rId17"/>
    <p:sldId id="336" r:id="rId18"/>
    <p:sldId id="277" r:id="rId19"/>
    <p:sldId id="477" r:id="rId20"/>
    <p:sldId id="294" r:id="rId21"/>
    <p:sldId id="293" r:id="rId22"/>
    <p:sldId id="291" r:id="rId23"/>
    <p:sldId id="290" r:id="rId24"/>
    <p:sldId id="337" r:id="rId25"/>
    <p:sldId id="281" r:id="rId26"/>
    <p:sldId id="282" r:id="rId27"/>
    <p:sldId id="283" r:id="rId28"/>
    <p:sldId id="284" r:id="rId29"/>
    <p:sldId id="285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465" r:id="rId39"/>
    <p:sldId id="466" r:id="rId40"/>
    <p:sldId id="467" r:id="rId41"/>
    <p:sldId id="468" r:id="rId42"/>
    <p:sldId id="469" r:id="rId43"/>
    <p:sldId id="470" r:id="rId44"/>
    <p:sldId id="471" r:id="rId45"/>
    <p:sldId id="421" r:id="rId46"/>
    <p:sldId id="422" r:id="rId47"/>
    <p:sldId id="423" r:id="rId48"/>
    <p:sldId id="424" r:id="rId49"/>
    <p:sldId id="425" r:id="rId50"/>
    <p:sldId id="426" r:id="rId51"/>
    <p:sldId id="427" r:id="rId52"/>
    <p:sldId id="428" r:id="rId53"/>
    <p:sldId id="429" r:id="rId54"/>
    <p:sldId id="430" r:id="rId55"/>
    <p:sldId id="431" r:id="rId56"/>
    <p:sldId id="432" r:id="rId57"/>
    <p:sldId id="433" r:id="rId58"/>
    <p:sldId id="434" r:id="rId59"/>
    <p:sldId id="435" r:id="rId60"/>
    <p:sldId id="436" r:id="rId61"/>
    <p:sldId id="437" r:id="rId62"/>
    <p:sldId id="438" r:id="rId63"/>
    <p:sldId id="439" r:id="rId64"/>
    <p:sldId id="440" r:id="rId65"/>
    <p:sldId id="368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856D1EE-244C-42EA-BEFA-305508ED3E20}">
          <p14:sldIdLst>
            <p14:sldId id="474"/>
            <p14:sldId id="475"/>
            <p14:sldId id="473"/>
            <p14:sldId id="275"/>
            <p14:sldId id="269"/>
            <p14:sldId id="270"/>
            <p14:sldId id="265"/>
            <p14:sldId id="273"/>
            <p14:sldId id="292"/>
            <p14:sldId id="336"/>
            <p14:sldId id="277"/>
            <p14:sldId id="477"/>
            <p14:sldId id="294"/>
            <p14:sldId id="293"/>
            <p14:sldId id="291"/>
            <p14:sldId id="290"/>
            <p14:sldId id="337"/>
            <p14:sldId id="281"/>
            <p14:sldId id="282"/>
            <p14:sldId id="283"/>
            <p14:sldId id="284"/>
            <p14:sldId id="285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465"/>
            <p14:sldId id="466"/>
            <p14:sldId id="467"/>
            <p14:sldId id="468"/>
            <p14:sldId id="469"/>
            <p14:sldId id="470"/>
            <p14:sldId id="471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368"/>
          </p14:sldIdLst>
        </p14:section>
        <p14:section name="Раздел без заголовка" id="{CA72E5A2-7E9B-4760-A40F-794BCB2DFA6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447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986" autoAdjust="0"/>
    <p:restoredTop sz="80732" autoAdjust="0"/>
  </p:normalViewPr>
  <p:slideViewPr>
    <p:cSldViewPr>
      <p:cViewPr>
        <p:scale>
          <a:sx n="66" d="100"/>
          <a:sy n="66" d="100"/>
        </p:scale>
        <p:origin x="-222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0CC98A-445E-420C-B09A-007C7E35047E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E21226-EC80-43C7-AFFA-661AA26E1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7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E4E3D-6A54-4785-8B06-8AD7505A664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r>
              <a:rPr lang="en-US" smtClean="0">
                <a:latin typeface="Arial" charset="0"/>
                <a:ea typeface="ＭＳ Ｐゴシック"/>
              </a:rPr>
              <a:t>It is a major added value to be able to search across all content.  But libraries can also choose an eBook-only or Audiobook-only profile.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0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04800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pl-PL" smtClean="0">
              <a:latin typeface="Arial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05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endParaRPr lang="pl-PL" smtClean="0">
              <a:latin typeface="Arial" charset="0"/>
              <a:ea typeface="ＭＳ Ｐゴシック"/>
            </a:endParaRPr>
          </a:p>
        </p:txBody>
      </p:sp>
      <p:sp>
        <p:nvSpPr>
          <p:cNvPr id="2050051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 fontAlgn="auto">
              <a:spcBef>
                <a:spcPts val="0"/>
              </a:spcBef>
              <a:spcAft>
                <a:spcPts val="0"/>
              </a:spcAft>
            </a:pPr>
            <a:fld id="{C908EC66-F42B-4E6A-9D8F-5D90A704DC48}" type="slidenum">
              <a:rPr lang="en-US" sz="120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defTabSz="914485" fontAlgn="auto">
                <a:spcBef>
                  <a:spcPts val="0"/>
                </a:spcBef>
                <a:spcAft>
                  <a:spcPts val="0"/>
                </a:spcAft>
              </a:pPr>
              <a:t>48</a:t>
            </a:fld>
            <a:endParaRPr lang="en-US" sz="120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05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pl-PL" smtClean="0">
              <a:latin typeface="Arial" charset="0"/>
              <a:ea typeface="ＭＳ Ｐゴシック"/>
            </a:endParaRPr>
          </a:p>
        </p:txBody>
      </p:sp>
      <p:sp>
        <p:nvSpPr>
          <p:cNvPr id="2052099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 fontAlgn="auto">
              <a:spcBef>
                <a:spcPts val="0"/>
              </a:spcBef>
              <a:spcAft>
                <a:spcPts val="0"/>
              </a:spcAft>
            </a:pPr>
            <a:fld id="{0AE39AF2-5F0D-4CFF-ABCB-750E3271C37D}" type="slidenum">
              <a:rPr lang="en-US" sz="120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defTabSz="914485" fontAlgn="auto">
                <a:spcBef>
                  <a:spcPts val="0"/>
                </a:spcBef>
                <a:spcAft>
                  <a:spcPts val="0"/>
                </a:spcAft>
              </a:pPr>
              <a:t>49</a:t>
            </a:fld>
            <a:endParaRPr lang="en-US" sz="120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05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r>
              <a:rPr lang="en-US" smtClean="0">
                <a:latin typeface="Arial" charset="0"/>
                <a:ea typeface="ＭＳ Ｐゴシック"/>
              </a:rPr>
              <a:t>Expandable, linkable Table of Contents in search results list</a:t>
            </a:r>
          </a:p>
        </p:txBody>
      </p:sp>
      <p:sp>
        <p:nvSpPr>
          <p:cNvPr id="2054147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 fontAlgn="auto">
              <a:spcBef>
                <a:spcPts val="0"/>
              </a:spcBef>
              <a:spcAft>
                <a:spcPts val="0"/>
              </a:spcAft>
            </a:pPr>
            <a:fld id="{889AEA12-B60A-4D17-840C-A08E34FB43CE}" type="slidenum">
              <a:rPr lang="en-US" sz="120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defTabSz="914485" fontAlgn="auto">
                <a:spcBef>
                  <a:spcPts val="0"/>
                </a:spcBef>
                <a:spcAft>
                  <a:spcPts val="0"/>
                </a:spcAft>
              </a:pPr>
              <a:t>50</a:t>
            </a:fld>
            <a:endParaRPr lang="en-US" sz="120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05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pl-PL" smtClean="0">
              <a:latin typeface="Arial" charset="0"/>
              <a:ea typeface="ＭＳ Ｐゴシック"/>
            </a:endParaRPr>
          </a:p>
        </p:txBody>
      </p:sp>
      <p:sp>
        <p:nvSpPr>
          <p:cNvPr id="2056195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 fontAlgn="auto">
              <a:spcBef>
                <a:spcPts val="0"/>
              </a:spcBef>
              <a:spcAft>
                <a:spcPts val="0"/>
              </a:spcAft>
            </a:pPr>
            <a:fld id="{7628F1C6-CFF7-44FF-8D0B-0C732B74034F}" type="slidenum">
              <a:rPr lang="en-US" sz="120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defTabSz="914485" fontAlgn="auto">
                <a:spcBef>
                  <a:spcPts val="0"/>
                </a:spcBef>
                <a:spcAft>
                  <a:spcPts val="0"/>
                </a:spcAft>
              </a:pPr>
              <a:t>51</a:t>
            </a:fld>
            <a:endParaRPr lang="en-US" sz="120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0582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r>
              <a:rPr lang="en-US" smtClean="0">
                <a:latin typeface="Arial" charset="0"/>
                <a:ea typeface="ＭＳ Ｐゴシック"/>
              </a:rPr>
              <a:t>eBook landing page.  Libraries can set up a separate eBook profile to start users on this page by default.  Otherwise, if starting from a search screen, users can select eBooks from the top of the screen to be taken to this eBook browse page.</a:t>
            </a:r>
          </a:p>
        </p:txBody>
      </p:sp>
      <p:sp>
        <p:nvSpPr>
          <p:cNvPr id="2058243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 fontAlgn="auto">
              <a:spcBef>
                <a:spcPts val="0"/>
              </a:spcBef>
              <a:spcAft>
                <a:spcPts val="0"/>
              </a:spcAft>
            </a:pPr>
            <a:fld id="{142EB215-2695-48CF-98E5-3E88786403FA}" type="slidenum">
              <a:rPr lang="en-US" sz="120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defTabSz="914485" fontAlgn="auto">
                <a:spcBef>
                  <a:spcPts val="0"/>
                </a:spcBef>
                <a:spcAft>
                  <a:spcPts val="0"/>
                </a:spcAft>
              </a:pPr>
              <a:t>52</a:t>
            </a:fld>
            <a:endParaRPr lang="en-US" sz="120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0602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pl-PL" smtClean="0">
              <a:latin typeface="Arial" charset="0"/>
              <a:ea typeface="ＭＳ Ｐゴシック"/>
            </a:endParaRPr>
          </a:p>
        </p:txBody>
      </p:sp>
      <p:sp>
        <p:nvSpPr>
          <p:cNvPr id="2060291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 fontAlgn="auto">
              <a:spcBef>
                <a:spcPts val="0"/>
              </a:spcBef>
              <a:spcAft>
                <a:spcPts val="0"/>
              </a:spcAft>
            </a:pPr>
            <a:fld id="{9A2647E2-B353-4F61-A53B-499A3FB559C8}" type="slidenum">
              <a:rPr lang="en-US" sz="120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defTabSz="914485" fontAlgn="auto">
                <a:spcBef>
                  <a:spcPts val="0"/>
                </a:spcBef>
                <a:spcAft>
                  <a:spcPts val="0"/>
                </a:spcAft>
              </a:pPr>
              <a:t>53</a:t>
            </a:fld>
            <a:endParaRPr lang="en-US" sz="120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063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pl-PL" smtClean="0">
              <a:latin typeface="Arial" charset="0"/>
              <a:ea typeface="ＭＳ Ｐゴシック"/>
            </a:endParaRPr>
          </a:p>
        </p:txBody>
      </p:sp>
      <p:sp>
        <p:nvSpPr>
          <p:cNvPr id="2063363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 fontAlgn="auto">
              <a:spcBef>
                <a:spcPts val="0"/>
              </a:spcBef>
              <a:spcAft>
                <a:spcPts val="0"/>
              </a:spcAft>
            </a:pPr>
            <a:fld id="{27FA9FEF-3899-47DC-8289-0E5B9CE828A5}" type="slidenum">
              <a:rPr lang="en-US" sz="120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defTabSz="914485" fontAlgn="auto">
                <a:spcBef>
                  <a:spcPts val="0"/>
                </a:spcBef>
                <a:spcAft>
                  <a:spcPts val="0"/>
                </a:spcAft>
              </a:pPr>
              <a:t>55</a:t>
            </a:fld>
            <a:endParaRPr lang="en-US" sz="120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40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06541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r>
              <a:rPr lang="en-US" smtClean="0">
                <a:latin typeface="Arial" charset="0"/>
                <a:ea typeface="ＭＳ Ｐゴシック"/>
              </a:rPr>
              <a:t>User simply clicks the Download button, which appears if the library has enabled the download option.  If enabled, the Download button is displayed from a search results list as shown here, from a browse list, from a detail record, and from the full text viewer.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0CC1FDDB-7B69-4C2A-9DE9-875951F316DC}" type="slidenum">
              <a:rPr lang="en-US" sz="1200">
                <a:cs typeface="ＭＳ Ｐゴシック"/>
              </a:rPr>
              <a:pPr algn="r" defTabSz="914485"/>
              <a:t>9</a:t>
            </a:fld>
            <a:endParaRPr lang="en-US" sz="1200">
              <a:cs typeface="ＭＳ Ｐゴシック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r>
              <a:rPr lang="cs-CZ" smtClean="0">
                <a:latin typeface="Arial" charset="0"/>
                <a:ea typeface="ＭＳ Ｐゴシック"/>
              </a:rPr>
              <a:t>A s tím i počet uživatelů a našich partnerů.</a:t>
            </a:r>
            <a:endParaRPr lang="en-US" smtClean="0">
              <a:latin typeface="Arial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457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485" fontAlgn="auto">
              <a:spcBef>
                <a:spcPts val="0"/>
              </a:spcBef>
              <a:spcAft>
                <a:spcPts val="0"/>
              </a:spcAft>
            </a:pPr>
            <a:fld id="{07B69A29-7641-4BD2-858A-7CCC7173C44A}" type="slidenum">
              <a:rPr lang="en-US" sz="1200">
                <a:solidFill>
                  <a:prstClr val="black"/>
                </a:solidFill>
                <a:latin typeface="Calibri"/>
                <a:cs typeface="ＭＳ Ｐゴシック"/>
              </a:rPr>
              <a:pPr algn="r" defTabSz="914485" fontAlgn="auto">
                <a:spcBef>
                  <a:spcPts val="0"/>
                </a:spcBef>
                <a:spcAft>
                  <a:spcPts val="0"/>
                </a:spcAft>
              </a:pPr>
              <a:t>57</a:t>
            </a:fld>
            <a:endParaRPr lang="en-US" sz="1200">
              <a:solidFill>
                <a:prstClr val="black"/>
              </a:solidFill>
              <a:latin typeface="Calibri"/>
              <a:cs typeface="ＭＳ Ｐゴシック"/>
            </a:endParaRPr>
          </a:p>
        </p:txBody>
      </p:sp>
      <p:sp>
        <p:nvSpPr>
          <p:cNvPr id="206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06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ru-RU" smtClean="0">
              <a:latin typeface="Arial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529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CC9B0A35-1BFC-4726-94A2-002669855DE5}" type="slidenum">
              <a:rPr lang="en-US" sz="1200">
                <a:latin typeface="Times New Roman" pitchFamily="18" charset="0"/>
                <a:cs typeface="ＭＳ Ｐゴシック"/>
              </a:rPr>
              <a:pPr algn="r" defTabSz="914485"/>
              <a:t>58</a:t>
            </a:fld>
            <a:endParaRPr lang="en-US" sz="1200">
              <a:latin typeface="Times New Roman" pitchFamily="18" charset="0"/>
              <a:cs typeface="ＭＳ Ｐゴシック"/>
            </a:endParaRPr>
          </a:p>
        </p:txBody>
      </p:sp>
      <p:sp>
        <p:nvSpPr>
          <p:cNvPr id="207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07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dirty="0" smtClean="0"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F5770-5B45-439C-929C-233498D468B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83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 fontAlgn="auto">
              <a:spcBef>
                <a:spcPts val="0"/>
              </a:spcBef>
              <a:spcAft>
                <a:spcPts val="0"/>
              </a:spcAft>
            </a:pPr>
            <a:fld id="{E7AB8F4C-E576-43A0-8B12-A2ACF328FA3A}" type="slidenum">
              <a:rPr lang="en-US" sz="120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defTabSz="914485" fontAlgn="auto">
                <a:spcBef>
                  <a:spcPts val="0"/>
                </a:spcBef>
                <a:spcAft>
                  <a:spcPts val="0"/>
                </a:spcAft>
              </a:pPr>
              <a:t>39</a:t>
            </a:fld>
            <a:endParaRPr lang="en-US" sz="120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7825" y="617538"/>
            <a:ext cx="3221038" cy="2416175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586" y="3156858"/>
            <a:ext cx="6322219" cy="5300738"/>
          </a:xfrm>
          <a:noFill/>
          <a:ln/>
        </p:spPr>
        <p:txBody>
          <a:bodyPr lIns="91986" tIns="45993" rIns="91986" bIns="45993"/>
          <a:lstStyle/>
          <a:p>
            <a:endParaRPr lang="pl-PL" smtClean="0">
              <a:latin typeface="Arial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4848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endParaRPr lang="pl-PL" smtClean="0">
              <a:latin typeface="Arial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5053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pl-PL" smtClean="0">
              <a:latin typeface="Arial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5257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pl-PL" smtClean="0">
              <a:latin typeface="Arial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5462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r>
              <a:rPr lang="en-US" smtClean="0">
                <a:latin typeface="Arial Unicode MS" pitchFamily="34" charset="-128"/>
                <a:ea typeface="ＭＳ Ｐゴシック"/>
              </a:rPr>
              <a:t>1U available for all titles, 3U and UU available for titles from hundreds of publishers (but not all)</a:t>
            </a:r>
          </a:p>
          <a:p>
            <a:pPr eaLnBrk="1" hangingPunct="1"/>
            <a:r>
              <a:rPr lang="en-US" smtClean="0">
                <a:latin typeface="Arial Unicode MS" pitchFamily="34" charset="-128"/>
                <a:ea typeface="ＭＳ Ｐゴシック"/>
              </a:rPr>
              <a:t>All content maintained in third party dark archive to ensure ongoing access in the extremely unlikely event EBSCOhost goes away</a:t>
            </a:r>
          </a:p>
          <a:p>
            <a:pPr eaLnBrk="1" hangingPunct="1"/>
            <a:endParaRPr lang="en-US" smtClean="0">
              <a:latin typeface="Arial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5667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pl-PL" smtClean="0">
              <a:latin typeface="Arial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F994E371-1D42-4B1A-9DAC-1489F0BD0FDF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65F0757-BC43-49CA-8B5B-C4C55990B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2400" y="6172200"/>
            <a:ext cx="2895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E7E17-780E-4059-A0D5-08B648634EED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EB36-832B-405A-9310-524421E16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0971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85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DS_Bg_Blue_noHead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29C125CE-73AA-E949-A241-32ACF786C1A4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3/24/2015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7D757F57-D49A-514C-84A4-3D627B61EC7E}" type="slidenum">
              <a:rPr lang="en-US" sz="1800" smtClean="0">
                <a:solidFill>
                  <a:prstClr val="black"/>
                </a:solidFill>
                <a:latin typeface="Calibri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537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39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32A7-028D-460B-B79B-9595C9FBAA5C}" type="datetimeFigureOut">
              <a:rPr lang="en-US" smtClean="0">
                <a:solidFill>
                  <a:srgbClr val="073E87"/>
                </a:solidFill>
              </a:rPr>
              <a:pPr/>
              <a:t>3/24/2015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8CBC-CFEE-4248-B6A4-2AC84872F03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57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32A7-028D-460B-B79B-9595C9FBAA5C}" type="datetimeFigureOut">
              <a:rPr lang="en-US" smtClean="0">
                <a:solidFill>
                  <a:srgbClr val="073E87"/>
                </a:solidFill>
              </a:rPr>
              <a:pPr/>
              <a:t>3/24/2015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8CBC-CFEE-4248-B6A4-2AC84872F03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2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32A7-028D-460B-B79B-9595C9FBAA5C}" type="datetimeFigureOut">
              <a:rPr lang="en-US" smtClean="0">
                <a:solidFill>
                  <a:srgbClr val="073E87"/>
                </a:solidFill>
              </a:rPr>
              <a:pPr/>
              <a:t>3/24/2015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8CBC-CFEE-4248-B6A4-2AC84872F03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88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32A7-028D-460B-B79B-9595C9FBAA5C}" type="datetimeFigureOut">
              <a:rPr lang="en-US" smtClean="0">
                <a:solidFill>
                  <a:srgbClr val="073E87"/>
                </a:solidFill>
              </a:rPr>
              <a:pPr/>
              <a:t>3/24/2015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8CBC-CFEE-4248-B6A4-2AC84872F03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7BA67122-A2AB-45A7-86BC-AA9A49D1A241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DE61E3ED-AD2D-4795-81B1-5587FFD06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32A7-028D-460B-B79B-9595C9FBAA5C}" type="datetimeFigureOut">
              <a:rPr lang="en-US" smtClean="0">
                <a:solidFill>
                  <a:srgbClr val="073E87"/>
                </a:solidFill>
              </a:rPr>
              <a:pPr/>
              <a:t>3/24/2015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8CBC-CFEE-4248-B6A4-2AC84872F03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48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32A7-028D-460B-B79B-9595C9FBAA5C}" type="datetimeFigureOut">
              <a:rPr lang="en-US" smtClean="0">
                <a:solidFill>
                  <a:srgbClr val="073E87"/>
                </a:solidFill>
              </a:rPr>
              <a:pPr/>
              <a:t>3/24/2015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8CBC-CFEE-4248-B6A4-2AC84872F03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45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32A7-028D-460B-B79B-9595C9FBAA5C}" type="datetimeFigureOut">
              <a:rPr lang="en-US" smtClean="0">
                <a:solidFill>
                  <a:srgbClr val="073E87"/>
                </a:solidFill>
              </a:rPr>
              <a:pPr/>
              <a:t>3/24/2015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8CBC-CFEE-4248-B6A4-2AC84872F03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66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32A7-028D-460B-B79B-9595C9FBAA5C}" type="datetimeFigureOut">
              <a:rPr lang="en-US" smtClean="0">
                <a:solidFill>
                  <a:srgbClr val="073E87"/>
                </a:solidFill>
              </a:rPr>
              <a:pPr/>
              <a:t>3/24/2015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8CBC-CFEE-4248-B6A4-2AC84872F03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78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32A7-028D-460B-B79B-9595C9FBAA5C}" type="datetimeFigureOut">
              <a:rPr lang="en-US" smtClean="0">
                <a:solidFill>
                  <a:srgbClr val="073E87"/>
                </a:solidFill>
              </a:rPr>
              <a:pPr/>
              <a:t>3/24/2015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8CBC-CFEE-4248-B6A4-2AC84872F03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33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32A7-028D-460B-B79B-9595C9FBAA5C}" type="datetimeFigureOut">
              <a:rPr lang="en-US" smtClean="0">
                <a:solidFill>
                  <a:srgbClr val="073E87"/>
                </a:solidFill>
              </a:rPr>
              <a:pPr/>
              <a:t>3/24/2015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8CBC-CFEE-4248-B6A4-2AC84872F03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2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32A7-028D-460B-B79B-9595C9FBAA5C}" type="datetimeFigureOut">
              <a:rPr lang="en-US" smtClean="0">
                <a:solidFill>
                  <a:srgbClr val="073E87"/>
                </a:solidFill>
              </a:rPr>
              <a:pPr/>
              <a:t>3/24/2015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8CBC-CFEE-4248-B6A4-2AC84872F035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14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i="0" baseline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84BF5F1-2FEE-4672-B969-F6E1B02B1937}" type="datetimeFigureOut">
              <a:rPr lang="en-US">
                <a:cs typeface="+mn-cs"/>
              </a:rPr>
              <a:pPr>
                <a:defRPr/>
              </a:pPr>
              <a:t>3/24/2015</a:t>
            </a:fld>
            <a:endParaRPr lang="en-US"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i="0" baseline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i="0" baseline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EC0E3DD-5CFC-4C6F-BC8E-AE3FC496E6A2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200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/>
          <a:lstStyle>
            <a:lvl1pPr marL="282575" indent="-282575"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creen shot 2013-02-04 at 12.56.36 PM.png"/>
          <p:cNvPicPr>
            <a:picLocks noChangeAspect="1"/>
          </p:cNvPicPr>
          <p:nvPr userDrawn="1"/>
        </p:nvPicPr>
        <p:blipFill>
          <a:blip r:embed="rId2" cstate="print"/>
          <a:srcRect l="7448" r="8180" b="40030"/>
          <a:stretch>
            <a:fillRect/>
          </a:stretch>
        </p:blipFill>
        <p:spPr>
          <a:xfrm>
            <a:off x="0" y="6269924"/>
            <a:ext cx="9144000" cy="243715"/>
          </a:xfrm>
          <a:prstGeom prst="rect">
            <a:avLst/>
          </a:prstGeom>
        </p:spPr>
      </p:pic>
      <p:pic>
        <p:nvPicPr>
          <p:cNvPr id="8" name="Picture 7" descr="EBSCO_PMS29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6340" y="6513639"/>
            <a:ext cx="633076" cy="22104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09416" y="6470591"/>
            <a:ext cx="1213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rgbClr val="376092"/>
                </a:solidFill>
                <a:latin typeface="Times New Roman" pitchFamily="18" charset="0"/>
                <a:cs typeface="+mn-cs"/>
              </a:rPr>
              <a:t>www.ebsco.com</a:t>
            </a:r>
            <a:endParaRPr lang="en-US" sz="1200" kern="0" dirty="0">
              <a:solidFill>
                <a:srgbClr val="376092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360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10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69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74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74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8446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88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67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0E609F-B33B-473F-8636-762AE9C26B5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1F71A9C-7555-48EC-9E02-C981B7C19F9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980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9874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70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000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917C8204-9AA4-4A3D-A3FA-1FDB34AD1DE5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8998C56-E498-454C-AD17-A05798E95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21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2939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91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47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E7E17-780E-4059-A0D5-08B648634EED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EB36-832B-405A-9310-524421E16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0971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6172200"/>
            <a:ext cx="2895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447CA2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solidFill>
                  <a:srgbClr val="447CA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6172200"/>
            <a:ext cx="2895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>
            <a:lvl1pPr>
              <a:defRPr>
                <a:solidFill>
                  <a:srgbClr val="447CA2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2400" y="6172200"/>
            <a:ext cx="2895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>
            <a:lvl1pPr>
              <a:defRPr>
                <a:solidFill>
                  <a:srgbClr val="447CA2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DS_Bg_Blue_noHeader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25436FF-2576-4F78-8A0F-0B2248CAC766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DCDDC59-5983-49E1-B4D1-907C5D028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 descr="EBSCOwhite60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785100" y="6188075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97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eorgia" pitchFamily="18" charset="0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85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4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27C2BD-D675-4F9C-9818-FE1A44CC2B29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3289F4-58DD-413F-A719-AAA525066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54" name="Picture 7" descr="EBSCOwhite60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785100" y="6188075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6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447CA2"/>
          </a:solidFill>
          <a:latin typeface="Georg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447CA2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447CA2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447CA2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447CA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447CA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447CA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447CA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447CA2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5" r:id="rId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95F32A7-028D-460B-B79B-9595C9FBAA5C}" type="datetimeFigureOut">
              <a:rPr lang="en-US" smtClean="0">
                <a:solidFill>
                  <a:srgbClr val="073E87"/>
                </a:solidFill>
                <a:latin typeface="Candar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3/24/2015</a:t>
            </a:fld>
            <a:endParaRPr lang="en-US">
              <a:solidFill>
                <a:srgbClr val="073E87"/>
              </a:solidFill>
              <a:latin typeface="Candar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DF8CBC-CFEE-4248-B6A4-2AC84872F035}" type="slidenum">
              <a:rPr lang="en-US" smtClean="0">
                <a:solidFill>
                  <a:srgbClr val="073E87"/>
                </a:solidFill>
                <a:latin typeface="Candar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1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Untitled-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Content Placeholder 19" descr="EIS Logo_CMYK_Vertical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178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91966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67000" y="228600"/>
            <a:ext cx="0" cy="8382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76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19" descr="EIS Logo_CMYK_Vertic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3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00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26" Type="http://schemas.openxmlformats.org/officeDocument/2006/relationships/image" Target="../media/image49.jpeg"/><Relationship Id="rId3" Type="http://schemas.openxmlformats.org/officeDocument/2006/relationships/hyperlink" Target="http://en.wikipedia.org/wiki/File:Ibwa_logo1.jpg" TargetMode="External"/><Relationship Id="rId21" Type="http://schemas.openxmlformats.org/officeDocument/2006/relationships/hyperlink" Target="http://en.wikipedia.org/wiki/File:Carnival_funnel_logo.jpg" TargetMode="External"/><Relationship Id="rId34" Type="http://schemas.openxmlformats.org/officeDocument/2006/relationships/image" Target="../media/image57.png"/><Relationship Id="rId7" Type="http://schemas.openxmlformats.org/officeDocument/2006/relationships/image" Target="../media/image33.jpeg"/><Relationship Id="rId12" Type="http://schemas.openxmlformats.org/officeDocument/2006/relationships/hyperlink" Target="http://en.wikipedia.org/wiki/File:Aramark.svg" TargetMode="External"/><Relationship Id="rId17" Type="http://schemas.openxmlformats.org/officeDocument/2006/relationships/image" Target="../media/image41.jpeg"/><Relationship Id="rId25" Type="http://schemas.openxmlformats.org/officeDocument/2006/relationships/image" Target="../media/image48.jpeg"/><Relationship Id="rId33" Type="http://schemas.openxmlformats.org/officeDocument/2006/relationships/image" Target="../media/image56.jpeg"/><Relationship Id="rId2" Type="http://schemas.openxmlformats.org/officeDocument/2006/relationships/image" Target="../media/image30.png"/><Relationship Id="rId16" Type="http://schemas.openxmlformats.org/officeDocument/2006/relationships/hyperlink" Target="http://en.wikipedia.org/wiki/File:Protective_logo.jpg" TargetMode="External"/><Relationship Id="rId20" Type="http://schemas.openxmlformats.org/officeDocument/2006/relationships/image" Target="../media/image44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47.png"/><Relationship Id="rId32" Type="http://schemas.openxmlformats.org/officeDocument/2006/relationships/image" Target="../media/image55.jpeg"/><Relationship Id="rId5" Type="http://schemas.openxmlformats.org/officeDocument/2006/relationships/hyperlink" Target="http://en.wikipedia.org/wiki/File:DrPhil_Season_7_title_card.png" TargetMode="External"/><Relationship Id="rId15" Type="http://schemas.openxmlformats.org/officeDocument/2006/relationships/image" Target="../media/image40.jpeg"/><Relationship Id="rId23" Type="http://schemas.openxmlformats.org/officeDocument/2006/relationships/image" Target="../media/image46.jpeg"/><Relationship Id="rId28" Type="http://schemas.openxmlformats.org/officeDocument/2006/relationships/image" Target="../media/image51.png"/><Relationship Id="rId36" Type="http://schemas.openxmlformats.org/officeDocument/2006/relationships/image" Target="../media/image58.png"/><Relationship Id="rId10" Type="http://schemas.openxmlformats.org/officeDocument/2006/relationships/image" Target="../media/image36.png"/><Relationship Id="rId19" Type="http://schemas.openxmlformats.org/officeDocument/2006/relationships/image" Target="../media/image43.png"/><Relationship Id="rId31" Type="http://schemas.openxmlformats.org/officeDocument/2006/relationships/image" Target="../media/image54.jpeg"/><Relationship Id="rId4" Type="http://schemas.openxmlformats.org/officeDocument/2006/relationships/image" Target="../media/image31.jpeg"/><Relationship Id="rId9" Type="http://schemas.openxmlformats.org/officeDocument/2006/relationships/image" Target="../media/image35.png"/><Relationship Id="rId14" Type="http://schemas.openxmlformats.org/officeDocument/2006/relationships/image" Target="../media/image39.png"/><Relationship Id="rId22" Type="http://schemas.openxmlformats.org/officeDocument/2006/relationships/image" Target="../media/image45.jpeg"/><Relationship Id="rId27" Type="http://schemas.openxmlformats.org/officeDocument/2006/relationships/image" Target="../media/image50.png"/><Relationship Id="rId30" Type="http://schemas.openxmlformats.org/officeDocument/2006/relationships/image" Target="../media/image53.jpeg"/><Relationship Id="rId35" Type="http://schemas.openxmlformats.org/officeDocument/2006/relationships/hyperlink" Target="http://en.wikipedia.org/wiki/File:Hollandamericalogo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://www.google.cz/url?sa=i&amp;rct=j&amp;q=&amp;esrc=s&amp;frm=1&amp;source=images&amp;cd=&amp;cad=rja&amp;uact=8&amp;docid=_y4Zx5YUp_vWBM&amp;tbnid=uV8jh6AMkjip7M:&amp;ved=0CAUQjRw&amp;url=http://www.ebscohost.com/academic/political-science-complete&amp;ei=TuaiU5GnHOmysQTGx4DADA&amp;bvm=bv.69411363,d.cWc&amp;psig=AFQjCNE0uXUjcjb2_UoFWdLub1JxlAU14A&amp;ust=1403271115557187" TargetMode="Externa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2.png"/><Relationship Id="rId18" Type="http://schemas.openxmlformats.org/officeDocument/2006/relationships/image" Target="../media/image87.jpeg"/><Relationship Id="rId26" Type="http://schemas.openxmlformats.org/officeDocument/2006/relationships/hyperlink" Target="http://www.oup.com/" TargetMode="External"/><Relationship Id="rId39" Type="http://schemas.openxmlformats.org/officeDocument/2006/relationships/hyperlink" Target="http://yalepress.yale.edu/yupbooks/home.asp" TargetMode="External"/><Relationship Id="rId3" Type="http://schemas.openxmlformats.org/officeDocument/2006/relationships/image" Target="../media/image76.png"/><Relationship Id="rId21" Type="http://schemas.openxmlformats.org/officeDocument/2006/relationships/hyperlink" Target="http://www.elsevier.com/wps/find/homepage.cws_home" TargetMode="External"/><Relationship Id="rId34" Type="http://schemas.openxmlformats.org/officeDocument/2006/relationships/image" Target="../media/image99.png"/><Relationship Id="rId7" Type="http://schemas.openxmlformats.org/officeDocument/2006/relationships/hyperlink" Target="http://www.zedbooks.co.uk/index.asp?pageid=home" TargetMode="External"/><Relationship Id="rId12" Type="http://schemas.openxmlformats.org/officeDocument/2006/relationships/hyperlink" Target="http://www.webforum.com/vientirengas/web/page.aspx?pageid=6075" TargetMode="External"/><Relationship Id="rId17" Type="http://schemas.openxmlformats.org/officeDocument/2006/relationships/image" Target="../media/image86.png"/><Relationship Id="rId25" Type="http://schemas.openxmlformats.org/officeDocument/2006/relationships/image" Target="../media/image92.png"/><Relationship Id="rId33" Type="http://schemas.openxmlformats.org/officeDocument/2006/relationships/image" Target="../media/image98.png"/><Relationship Id="rId38" Type="http://schemas.openxmlformats.org/officeDocument/2006/relationships/image" Target="../media/image10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5.png"/><Relationship Id="rId20" Type="http://schemas.openxmlformats.org/officeDocument/2006/relationships/image" Target="../media/image88.png"/><Relationship Id="rId29" Type="http://schemas.openxmlformats.org/officeDocument/2006/relationships/image" Target="../media/image95.png"/><Relationship Id="rId41" Type="http://schemas.openxmlformats.org/officeDocument/2006/relationships/image" Target="../media/image10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8.jpeg"/><Relationship Id="rId11" Type="http://schemas.openxmlformats.org/officeDocument/2006/relationships/image" Target="../media/image81.jpeg"/><Relationship Id="rId24" Type="http://schemas.openxmlformats.org/officeDocument/2006/relationships/image" Target="../media/image91.jpeg"/><Relationship Id="rId32" Type="http://schemas.openxmlformats.org/officeDocument/2006/relationships/image" Target="../media/image97.png"/><Relationship Id="rId37" Type="http://schemas.openxmlformats.org/officeDocument/2006/relationships/image" Target="../media/image101.jpeg"/><Relationship Id="rId40" Type="http://schemas.openxmlformats.org/officeDocument/2006/relationships/image" Target="../media/image103.png"/><Relationship Id="rId5" Type="http://schemas.openxmlformats.org/officeDocument/2006/relationships/image" Target="../media/image77.jpeg"/><Relationship Id="rId15" Type="http://schemas.openxmlformats.org/officeDocument/2006/relationships/image" Target="../media/image84.jpeg"/><Relationship Id="rId23" Type="http://schemas.openxmlformats.org/officeDocument/2006/relationships/image" Target="../media/image90.png"/><Relationship Id="rId28" Type="http://schemas.openxmlformats.org/officeDocument/2006/relationships/image" Target="../media/image94.png"/><Relationship Id="rId36" Type="http://schemas.openxmlformats.org/officeDocument/2006/relationships/image" Target="../media/image100.jpeg"/><Relationship Id="rId10" Type="http://schemas.openxmlformats.org/officeDocument/2006/relationships/hyperlink" Target="http://www.continuumbooks.com/main.aspx?ImprintID=2&amp;CountryID=2" TargetMode="External"/><Relationship Id="rId19" Type="http://schemas.openxmlformats.org/officeDocument/2006/relationships/hyperlink" Target="https://www.novapublishers.com/catalog/" TargetMode="External"/><Relationship Id="rId31" Type="http://schemas.openxmlformats.org/officeDocument/2006/relationships/image" Target="../media/image96.png"/><Relationship Id="rId4" Type="http://schemas.openxmlformats.org/officeDocument/2006/relationships/hyperlink" Target="http://www.nursingknowledge.org/Portal/Main.aspx?PageID=700" TargetMode="External"/><Relationship Id="rId9" Type="http://schemas.openxmlformats.org/officeDocument/2006/relationships/image" Target="../media/image80.png"/><Relationship Id="rId14" Type="http://schemas.openxmlformats.org/officeDocument/2006/relationships/image" Target="../media/image83.jpeg"/><Relationship Id="rId22" Type="http://schemas.openxmlformats.org/officeDocument/2006/relationships/image" Target="../media/image89.png"/><Relationship Id="rId27" Type="http://schemas.openxmlformats.org/officeDocument/2006/relationships/image" Target="../media/image93.png"/><Relationship Id="rId30" Type="http://schemas.openxmlformats.org/officeDocument/2006/relationships/hyperlink" Target="http://www.crcpress.com/default.asp" TargetMode="External"/><Relationship Id="rId35" Type="http://schemas.openxmlformats.org/officeDocument/2006/relationships/hyperlink" Target="http://www.mheducation.com/home/index.shtml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hyperlink" Target="http://sfedu.ru/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3810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Информационные ресурсы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endParaRPr lang="en-US" sz="6000" b="1" dirty="0">
              <a:solidFill>
                <a:schemeClr val="bg1"/>
              </a:solidFill>
            </a:endParaRPr>
          </a:p>
          <a:p>
            <a:r>
              <a:rPr lang="uk-UA" sz="6000" b="1" dirty="0" smtClean="0">
                <a:solidFill>
                  <a:schemeClr val="bg1"/>
                </a:solidFill>
              </a:rPr>
              <a:t>EBSCO</a:t>
            </a:r>
            <a:endParaRPr lang="en-US" sz="7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10000"/>
            <a:ext cx="6400800" cy="1066800"/>
          </a:xfrm>
          <a:prstGeom prst="rect">
            <a:avLst/>
          </a:prstGeom>
          <a:solidFill>
            <a:srgbClr val="183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81" y="3850477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Базы данных на платформе </a:t>
            </a: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EBSCOhost</a:t>
            </a:r>
            <a:endParaRPr lang="en-US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714" y="51816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Teresa </a:t>
            </a:r>
            <a:r>
              <a:rPr lang="en-US" sz="20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Górecka</a:t>
            </a:r>
            <a:endParaRPr 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Sales Manager Latvia, Lithuania, Poland, Ukraine</a:t>
            </a:r>
            <a:endParaRPr 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31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800" i="1" dirty="0" smtClean="0">
                <a:solidFill>
                  <a:schemeClr val="accent1">
                    <a:lumMod val="75000"/>
                  </a:schemeClr>
                </a:solidFill>
              </a:rPr>
              <a:t>Financial Times</a:t>
            </a:r>
            <a:r>
              <a:rPr lang="en-US" altLang="en-US" sz="3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en-US" sz="3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800" dirty="0" smtClean="0">
                <a:solidFill>
                  <a:schemeClr val="accent1">
                    <a:lumMod val="75000"/>
                  </a:schemeClr>
                </a:solidFill>
              </a:rPr>
              <a:t>Global MBA Rankings 2012</a:t>
            </a:r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8366125" y="61579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/>
        </p:nvGraphicFramePr>
        <p:xfrm>
          <a:off x="2895600" y="1600200"/>
          <a:ext cx="5791200" cy="4541231"/>
        </p:xfrm>
        <a:graphic>
          <a:graphicData uri="http://schemas.openxmlformats.org/drawingml/2006/table">
            <a:tbl>
              <a:tblPr firstRow="1" bandRow="1">
                <a:effectLst>
                  <a:outerShdw blurRad="2159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453494"/>
                <a:gridCol w="808264"/>
                <a:gridCol w="1529442"/>
              </a:tblGrid>
              <a:tr h="37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Busines</a:t>
                      </a:r>
                      <a:r>
                        <a:rPr lang="en-US" sz="1400" b="1" i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 School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</a:tr>
              <a:tr h="331339">
                <a:tc>
                  <a:txBody>
                    <a:bodyPr/>
                    <a:lstStyle/>
                    <a:p>
                      <a:pPr>
                        <a:spcBef>
                          <a:spcPct val="54000"/>
                        </a:spcBef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HKUST Business School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China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356253">
                <a:tc>
                  <a:txBody>
                    <a:bodyPr/>
                    <a:lstStyle/>
                    <a:p>
                      <a:pPr>
                        <a:spcBef>
                          <a:spcPct val="54000"/>
                        </a:spcBef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London Business</a:t>
                      </a:r>
                      <a:r>
                        <a:rPr lang="en-US" sz="1400" b="1" i="0" baseline="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 School</a:t>
                      </a:r>
                      <a:endParaRPr lang="en-US" sz="1400" b="1" i="0" dirty="0" smtClean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UK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331339">
                <a:tc>
                  <a:txBody>
                    <a:bodyPr/>
                    <a:lstStyle/>
                    <a:p>
                      <a:pPr>
                        <a:spcBef>
                          <a:spcPct val="54000"/>
                        </a:spcBef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New</a:t>
                      </a:r>
                      <a:r>
                        <a:rPr lang="en-US" sz="1400" b="1" i="0" baseline="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 York University (Stern)</a:t>
                      </a:r>
                      <a:endParaRPr lang="en-US" sz="1400" b="1" i="0" dirty="0" smtClean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USA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331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4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err="1" smtClean="0">
                          <a:solidFill>
                            <a:schemeClr val="bg1"/>
                          </a:solidFill>
                          <a:latin typeface="Arial" charset="0"/>
                        </a:rPr>
                        <a:t>Tsinghua</a:t>
                      </a:r>
                      <a:r>
                        <a:rPr lang="en-US" sz="1400" b="1" i="0" baseline="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 University</a:t>
                      </a:r>
                      <a:endParaRPr lang="en-US" sz="1400" b="1" i="0" dirty="0" smtClean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China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374978">
                <a:tc>
                  <a:txBody>
                    <a:bodyPr/>
                    <a:lstStyle/>
                    <a:p>
                      <a:pPr>
                        <a:spcBef>
                          <a:spcPct val="54000"/>
                        </a:spcBef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National University of Singapore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Singapore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331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4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INSEAD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France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331339">
                <a:tc>
                  <a:txBody>
                    <a:bodyPr/>
                    <a:lstStyle/>
                    <a:p>
                      <a:pPr>
                        <a:spcBef>
                          <a:spcPct val="54000"/>
                        </a:spcBef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CEIBS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China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331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4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University of Pennsylvania (Wharton)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USA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331339">
                <a:tc>
                  <a:txBody>
                    <a:bodyPr/>
                    <a:lstStyle/>
                    <a:p>
                      <a:pPr>
                        <a:spcBef>
                          <a:spcPct val="54000"/>
                        </a:spcBef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Washington University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USA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331339">
                <a:tc>
                  <a:txBody>
                    <a:bodyPr/>
                    <a:lstStyle/>
                    <a:p>
                      <a:pPr>
                        <a:spcBef>
                          <a:spcPct val="54000"/>
                        </a:spcBef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University of Chicago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USA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331339">
                <a:tc>
                  <a:txBody>
                    <a:bodyPr/>
                    <a:lstStyle/>
                    <a:p>
                      <a:pPr>
                        <a:spcBef>
                          <a:spcPct val="54000"/>
                        </a:spcBef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Sun </a:t>
                      </a:r>
                      <a:r>
                        <a:rPr lang="en-US" sz="1400" b="1" i="0" dirty="0" err="1" smtClean="0">
                          <a:solidFill>
                            <a:schemeClr val="bg1"/>
                          </a:solidFill>
                          <a:latin typeface="Arial" charset="0"/>
                        </a:rPr>
                        <a:t>Yat-sen</a:t>
                      </a: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 Business School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China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331339">
                <a:tc>
                  <a:txBody>
                    <a:bodyPr/>
                    <a:lstStyle/>
                    <a:p>
                      <a:pPr>
                        <a:spcBef>
                          <a:spcPct val="54000"/>
                        </a:spcBef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Korea University</a:t>
                      </a:r>
                      <a:r>
                        <a:rPr lang="en-US" sz="1400" b="1" i="0" baseline="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 Business School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Korea</a:t>
                      </a:r>
                    </a:p>
                  </a:txBody>
                  <a:tcPr marT="64008" marB="6400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2719388"/>
            <a:ext cx="2438400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5100" indent="-165100">
              <a:lnSpc>
                <a:spcPts val="3000"/>
              </a:lnSpc>
              <a:spcBef>
                <a:spcPts val="1800"/>
              </a:spcBef>
              <a:tabLst>
                <a:tab pos="341313" algn="l"/>
              </a:tabLst>
              <a:defRPr/>
            </a:pP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“Business Source </a:t>
            </a:r>
            <a:b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является лучшим инструментом для исследований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...”</a:t>
            </a:r>
            <a:endParaRPr lang="en-US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165100" indent="-165100">
              <a:spcBef>
                <a:spcPct val="50000"/>
              </a:spcBef>
              <a:tabLst>
                <a:tab pos="341313" algn="l"/>
              </a:tabLst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	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–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Mike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Halperin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Library Director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The Wharton School</a:t>
            </a:r>
          </a:p>
        </p:txBody>
      </p:sp>
      <p:sp>
        <p:nvSpPr>
          <p:cNvPr id="76806" name="Rectangle 9"/>
          <p:cNvSpPr>
            <a:spLocks noChangeArrowheads="1"/>
          </p:cNvSpPr>
          <p:nvPr/>
        </p:nvSpPr>
        <p:spPr bwMode="auto">
          <a:xfrm>
            <a:off x="0" y="6308725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ru-RU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Все вышеперечисленные являются пользователями </a:t>
            </a:r>
            <a:r>
              <a:rPr lang="en-US" alt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Business Source</a:t>
            </a:r>
            <a:endParaRPr lang="en-US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22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9812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</a:rPr>
              <a:t>EBSCO </a:t>
            </a:r>
            <a:r>
              <a:rPr lang="ru-RU" altLang="en-US" sz="3200" dirty="0" smtClean="0">
                <a:solidFill>
                  <a:schemeClr val="accent1">
                    <a:lumMod val="75000"/>
                  </a:schemeClr>
                </a:solidFill>
              </a:rPr>
              <a:t>предоставляет</a:t>
            </a:r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базы данных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/</a:t>
            </a:r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</a:rPr>
              <a:t>eBooks/Discovery Service, </a:t>
            </a:r>
            <a:b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en-US" sz="3200" dirty="0" smtClean="0">
                <a:solidFill>
                  <a:schemeClr val="accent1">
                    <a:lumMod val="75000"/>
                  </a:schemeClr>
                </a:solidFill>
              </a:rPr>
              <a:t>для коммерческих пользователей</a:t>
            </a:r>
            <a:endParaRPr lang="en-US" altLang="en-US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8366125" y="60737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981200"/>
            <a:ext cx="2819400" cy="464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00400" y="2362200"/>
            <a:ext cx="2708275" cy="426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96000" y="2362200"/>
            <a:ext cx="2819400" cy="426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3209925" y="1905000"/>
            <a:ext cx="2714625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Corporate Learning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6097588" y="1905000"/>
            <a:ext cx="28194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Health Research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9641" name="Picture 37" descr="Toys R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1" r="10527"/>
          <a:stretch>
            <a:fillRect/>
          </a:stretch>
        </p:blipFill>
        <p:spPr bwMode="auto">
          <a:xfrm>
            <a:off x="1676400" y="3200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41" descr="200px-Ibwa_logo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24388"/>
            <a:ext cx="9906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4" descr="DrPhil Season 7 title card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67400"/>
            <a:ext cx="1143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30" descr="ATKearney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1828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5" name="Picture 32" descr="World Wide Pa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33" descr="walmart_logo_214x5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648075"/>
            <a:ext cx="2038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35" descr="life technolgoi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5105400"/>
            <a:ext cx="12477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42" descr="Sieme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2192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9" name="Picture 8" descr="Aramark.sv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1981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0" name="Picture 20" descr="Tel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4524375"/>
            <a:ext cx="1952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1" name="Picture 4" descr="http://www.southernsavers.com/wp-content/uploads/2010/08/publix_logo-small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2988"/>
            <a:ext cx="15240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2" name="Picture 23" descr="Protective logo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1657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3" name="Picture 24" descr="CPA Globa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62600"/>
            <a:ext cx="16002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4" name="Picture 26" descr="texas health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19240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5" name="Picture 12" descr="Welcome to Blue Cross Blue Shield of Massachusetts.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14478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6" name="Picture 4" descr="Carnival funnel logo.jp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16192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7" name="Picture 45" descr="cvs_caremark_process-final_c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24200"/>
            <a:ext cx="12668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8" name="Picture 47" descr="healthways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674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9" name="Picture 49" descr="1_google_logo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4" b="24510"/>
          <a:stretch>
            <a:fillRect/>
          </a:stretch>
        </p:blipFill>
        <p:spPr bwMode="auto">
          <a:xfrm>
            <a:off x="4421436" y="5916283"/>
            <a:ext cx="1428750" cy="48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0" name="Picture 2" descr="http://upload.wikimedia.org/wikipedia/en/d/d1/Minute_Clinic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19600"/>
            <a:ext cx="1295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1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71725"/>
            <a:ext cx="15144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2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33625"/>
            <a:ext cx="914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3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6"/>
          <a:stretch>
            <a:fillRect/>
          </a:stretch>
        </p:blipFill>
        <p:spPr bwMode="auto">
          <a:xfrm>
            <a:off x="282575" y="4191000"/>
            <a:ext cx="177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28600" y="1905000"/>
            <a:ext cx="28194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10000"/>
              </a:spcBef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Corporate Research</a:t>
            </a:r>
            <a:endParaRPr lang="en-US" sz="1800" i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9665" name="Picture 60" descr="http://3.bp.blogspot.com/--5k8RKor2Bk/Tale5StxP4I/AAAAAAAABP0/GVvtybEPkpM/s1600/apple-logo1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657600"/>
            <a:ext cx="6937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6" name="Picture 68" descr="http://cdn1.hospitalitycloud.net/wp-content/uploads/2013/04/10/morgans-hotel-group-enters-transformative-deal-with-yucaipa-companies-to-reduce-debt-and-preferred-stock-by-230-million/morgans-hotel-group-logo.jpe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 b="44000"/>
          <a:stretch>
            <a:fillRect/>
          </a:stretch>
        </p:blipFill>
        <p:spPr bwMode="auto">
          <a:xfrm>
            <a:off x="4343400" y="5099050"/>
            <a:ext cx="1447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7" name="Picture 70" descr="http://acgcapitalblog.com/wp-content/uploads/2013/09/bank-of-america-logo-reputation.jpe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13000"/>
            <a:ext cx="18319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8" name="Picture 25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3"/>
          <a:stretch>
            <a:fillRect/>
          </a:stretch>
        </p:blipFill>
        <p:spPr bwMode="auto">
          <a:xfrm>
            <a:off x="3200400" y="2743200"/>
            <a:ext cx="2057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9" name="Picture 21" descr="I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37288"/>
            <a:ext cx="13811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0" name="Picture 10" descr="Hollandamericalogo.png">
            <a:hlinkClick r:id="rId35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0"/>
            <a:ext cx="1143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077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 Box 2"/>
          <p:cNvSpPr txBox="1">
            <a:spLocks noChangeArrowheads="1"/>
          </p:cNvSpPr>
          <p:nvPr/>
        </p:nvSpPr>
        <p:spPr bwMode="auto">
          <a:xfrm>
            <a:off x="2002775" y="152400"/>
            <a:ext cx="6531626" cy="296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baseline="-25000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  <a:ea typeface="Calibri"/>
                <a:cs typeface="Times New Roman"/>
              </a:rPr>
              <a:t>Базы </a:t>
            </a:r>
            <a:r>
              <a:rPr lang="ru-RU" sz="3200" b="1" baseline="-25000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  <a:ea typeface="Calibri"/>
                <a:cs typeface="Times New Roman"/>
              </a:rPr>
              <a:t>данных </a:t>
            </a:r>
            <a:r>
              <a:rPr lang="en-US" sz="3200" b="1" baseline="-25000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  <a:ea typeface="Calibri"/>
                <a:cs typeface="Times New Roman"/>
              </a:rPr>
              <a:t>EBSCO </a:t>
            </a:r>
            <a:r>
              <a:rPr lang="ru-RU" sz="3200" b="1" baseline="-25000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  <a:ea typeface="Calibri"/>
                <a:cs typeface="Times New Roman"/>
              </a:rPr>
              <a:t>доступные </a:t>
            </a:r>
            <a:r>
              <a:rPr lang="ru-RU" sz="3200" b="1" baseline="-25000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  <a:ea typeface="Calibri"/>
                <a:cs typeface="Times New Roman"/>
              </a:rPr>
              <a:t>в Латвии от 1999 </a:t>
            </a:r>
            <a:r>
              <a:rPr lang="ru-RU" sz="3200" b="1" baseline="-25000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  <a:ea typeface="Calibri"/>
                <a:cs typeface="Times New Roman"/>
              </a:rPr>
              <a:t>года</a:t>
            </a:r>
            <a:endParaRPr lang="en-US" sz="2400" baseline="-4000" dirty="0" smtClean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</a:pPr>
            <a:endParaRPr lang="en-US" sz="2400" baseline="-4000" dirty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3600" b="1" baseline="-4000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rPr>
              <a:t>Доступ организован </a:t>
            </a:r>
            <a:r>
              <a:rPr lang="ru-RU" sz="3600" b="1" baseline="-4000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rPr>
              <a:t>организацией</a:t>
            </a:r>
            <a:endParaRPr lang="en-US" sz="3600" b="1" baseline="-4000" dirty="0" smtClean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Kultūras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informācijas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sistēmu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centrs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sz="3600" b="1" baseline="-4000" dirty="0" smtClean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3600" b="1" baseline="-4000" dirty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6738" name="Text Box 3"/>
          <p:cNvSpPr txBox="1">
            <a:spLocks noChangeArrowheads="1"/>
          </p:cNvSpPr>
          <p:nvPr/>
        </p:nvSpPr>
        <p:spPr bwMode="auto">
          <a:xfrm>
            <a:off x="2002775" y="2514600"/>
            <a:ext cx="527662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4F81BD">
                  <a:lumMod val="75000"/>
                </a:srgbClr>
              </a:solidFill>
              <a:latin typeface="Arial" charset="0"/>
              <a:cs typeface="ＭＳ Ｐゴシック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dirty="0">
                <a:solidFill>
                  <a:prstClr val="black"/>
                </a:solidFill>
                <a:latin typeface="Arial" charset="0"/>
                <a:cs typeface="ＭＳ Ｐゴシック"/>
              </a:rPr>
              <a:t>Academic Search </a:t>
            </a:r>
            <a:r>
              <a:rPr lang="pl-PL" sz="1500" dirty="0">
                <a:solidFill>
                  <a:prstClr val="black"/>
                </a:solidFill>
                <a:latin typeface="Arial" charset="0"/>
                <a:cs typeface="ＭＳ Ｐゴシック"/>
              </a:rPr>
              <a:t>Complete</a:t>
            </a:r>
            <a:endParaRPr lang="en-US" sz="1500" dirty="0">
              <a:solidFill>
                <a:prstClr val="black"/>
              </a:solidFill>
              <a:latin typeface="Arial" charset="0"/>
              <a:cs typeface="ＭＳ Ｐゴシック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dirty="0" smtClean="0">
                <a:solidFill>
                  <a:prstClr val="black"/>
                </a:solidFill>
                <a:latin typeface="Arial" charset="0"/>
                <a:cs typeface="ＭＳ Ｐゴシック"/>
              </a:rPr>
              <a:t>ERIC</a:t>
            </a:r>
            <a:endParaRPr lang="pl-PL" sz="1500" dirty="0">
              <a:solidFill>
                <a:prstClr val="black"/>
              </a:solidFill>
              <a:latin typeface="Arial" charset="0"/>
              <a:cs typeface="ＭＳ Ｐゴシック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dirty="0">
                <a:solidFill>
                  <a:prstClr val="black"/>
                </a:solidFill>
                <a:latin typeface="Arial" charset="0"/>
                <a:cs typeface="Arial" charset="0"/>
              </a:rPr>
              <a:t>European Views of the Americas</a:t>
            </a:r>
            <a:endParaRPr lang="en-US" sz="1500" dirty="0">
              <a:solidFill>
                <a:prstClr val="black"/>
              </a:solidFill>
              <a:latin typeface="Arial" charset="0"/>
              <a:cs typeface="ＭＳ Ｐゴシック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l-PL" sz="1500" dirty="0">
                <a:solidFill>
                  <a:prstClr val="black"/>
                </a:solidFill>
                <a:latin typeface="Arial" charset="0"/>
                <a:cs typeface="ＭＳ Ｐゴシック"/>
              </a:rPr>
              <a:t>GreenFile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ＭＳ Ｐゴシック"/>
              </a:rPr>
              <a:t>Health Source: Academic </a:t>
            </a:r>
            <a:r>
              <a:rPr lang="en-US" sz="1500" dirty="0">
                <a:solidFill>
                  <a:prstClr val="black"/>
                </a:solidFill>
                <a:latin typeface="Arial" charset="0"/>
                <a:cs typeface="ＭＳ Ｐゴシック"/>
              </a:rPr>
              <a:t>Edition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ＭＳ Ｐゴシック"/>
              </a:rPr>
              <a:t>Health Source:</a:t>
            </a:r>
            <a:r>
              <a:rPr lang="en-US" sz="1500" dirty="0">
                <a:solidFill>
                  <a:prstClr val="black"/>
                </a:solidFill>
                <a:latin typeface="Arial" charset="0"/>
                <a:cs typeface="ＭＳ Ｐゴシック"/>
              </a:rPr>
              <a:t> Consumer Edition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dirty="0">
                <a:solidFill>
                  <a:prstClr val="black"/>
                </a:solidFill>
                <a:latin typeface="Arial" charset="0"/>
                <a:cs typeface="ＭＳ Ｐゴシック"/>
              </a:rPr>
              <a:t>Library, Information Science &amp; Technology Abstracts </a:t>
            </a:r>
            <a:endParaRPr lang="pl-PL" sz="1500" dirty="0">
              <a:solidFill>
                <a:prstClr val="black"/>
              </a:solidFill>
              <a:latin typeface="Arial" charset="0"/>
              <a:cs typeface="ＭＳ Ｐゴシック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dirty="0" err="1">
                <a:solidFill>
                  <a:prstClr val="black"/>
                </a:solidFill>
                <a:latin typeface="Arial" charset="0"/>
                <a:cs typeface="ＭＳ Ｐゴシック"/>
              </a:rPr>
              <a:t>MasterFile</a:t>
            </a:r>
            <a:r>
              <a:rPr lang="en-US" sz="1500" dirty="0">
                <a:solidFill>
                  <a:prstClr val="black"/>
                </a:solidFill>
                <a:latin typeface="Arial" charset="0"/>
                <a:cs typeface="ＭＳ Ｐゴシック"/>
              </a:rPr>
              <a:t> Premier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dirty="0">
                <a:solidFill>
                  <a:prstClr val="black"/>
                </a:solidFill>
                <a:latin typeface="Arial" charset="0"/>
                <a:cs typeface="ＭＳ Ｐゴシック"/>
              </a:rPr>
              <a:t>MEDLINE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dirty="0">
                <a:solidFill>
                  <a:prstClr val="black"/>
                </a:solidFill>
                <a:latin typeface="Arial" charset="0"/>
                <a:cs typeface="ＭＳ Ｐゴシック"/>
              </a:rPr>
              <a:t>Newspaper Source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500" dirty="0">
                <a:solidFill>
                  <a:prstClr val="black"/>
                </a:solidFill>
                <a:latin typeface="Arial" charset="0"/>
                <a:cs typeface="ＭＳ Ｐゴシック"/>
              </a:rPr>
              <a:t>Regional B</a:t>
            </a:r>
            <a:r>
              <a:rPr lang="ru-RU" sz="1500" dirty="0">
                <a:solidFill>
                  <a:prstClr val="black"/>
                </a:solidFill>
                <a:latin typeface="Arial" charset="0"/>
                <a:cs typeface="ＭＳ Ｐゴシック"/>
              </a:rPr>
              <a:t>usiness News</a:t>
            </a:r>
            <a:endParaRPr lang="en-US" sz="1500" dirty="0">
              <a:solidFill>
                <a:prstClr val="black"/>
              </a:solidFill>
              <a:latin typeface="Arial" charset="0"/>
              <a:cs typeface="ＭＳ Ｐゴシック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l-PL" sz="1500" dirty="0">
                <a:solidFill>
                  <a:prstClr val="black"/>
                </a:solidFill>
                <a:latin typeface="Arial" charset="0"/>
                <a:cs typeface="ＭＳ Ｐゴシック"/>
              </a:rPr>
              <a:t>Teacher Reference Center</a:t>
            </a:r>
            <a:r>
              <a:rPr lang="en-US" sz="1500" dirty="0">
                <a:solidFill>
                  <a:prstClr val="black"/>
                </a:solidFill>
                <a:latin typeface="Arial" charset="0"/>
                <a:cs typeface="ＭＳ Ｐゴシック"/>
              </a:rPr>
              <a:t> </a:t>
            </a:r>
            <a:endParaRPr lang="pl-PL" sz="1500" dirty="0">
              <a:solidFill>
                <a:prstClr val="black"/>
              </a:solidFill>
              <a:latin typeface="Arial" charset="0"/>
              <a:cs typeface="ＭＳ Ｐゴシック"/>
            </a:endParaRPr>
          </a:p>
        </p:txBody>
      </p:sp>
      <p:pic>
        <p:nvPicPr>
          <p:cNvPr id="56322" name="Picture 2" descr="http://www.kis.gov.lv/wp-content/uploads/2015/03/ki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" y="0"/>
            <a:ext cx="180618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www.ebscohost.com/assets-sample-content/cover_the-journal-of-chemical-phys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72" y="2284413"/>
            <a:ext cx="1352063" cy="179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http://www.ebscohost.com/assets-sample-content/cover_annals-of-scie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854" y="4431497"/>
            <a:ext cx="1390163" cy="17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http://www.ebscohost.com/assets-sample-content/cover_clinical-of-psycholog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5" y="2284413"/>
            <a:ext cx="1354899" cy="174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 descr="http://www.ebscohost.com/assets-sample-content/cover_journal-of-applied-physic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1" y="4431497"/>
            <a:ext cx="1385365" cy="18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91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Текст 4"/>
          <p:cNvSpPr txBox="1">
            <a:spLocks/>
          </p:cNvSpPr>
          <p:nvPr/>
        </p:nvSpPr>
        <p:spPr bwMode="auto">
          <a:xfrm>
            <a:off x="838200" y="1981200"/>
            <a:ext cx="670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spcBef>
                <a:spcPct val="20000"/>
              </a:spcBef>
              <a:buFontTx/>
              <a:buChar char="•"/>
            </a:pPr>
            <a:r>
              <a:rPr lang="ru-RU" sz="2000" dirty="0">
                <a:cs typeface="ＭＳ Ｐゴシック"/>
              </a:rPr>
              <a:t>Архитектура</a:t>
            </a:r>
          </a:p>
          <a:p>
            <a:pPr marL="176213" indent="-176213">
              <a:spcBef>
                <a:spcPct val="20000"/>
              </a:spcBef>
              <a:buFontTx/>
              <a:buChar char="•"/>
            </a:pPr>
            <a:r>
              <a:rPr lang="ru-RU" sz="2000" dirty="0">
                <a:cs typeface="ＭＳ Ｐゴシック"/>
              </a:rPr>
              <a:t>Техника</a:t>
            </a:r>
            <a:r>
              <a:rPr lang="en-US" sz="2000" dirty="0">
                <a:cs typeface="ＭＳ Ｐゴシック"/>
              </a:rPr>
              <a:t> </a:t>
            </a:r>
            <a:r>
              <a:rPr lang="ru-RU" sz="2000" dirty="0">
                <a:cs typeface="ＭＳ Ｐゴシック"/>
              </a:rPr>
              <a:t>и компьютерные технологии</a:t>
            </a:r>
          </a:p>
          <a:p>
            <a:pPr marL="176213" indent="-176213">
              <a:spcBef>
                <a:spcPct val="20000"/>
              </a:spcBef>
              <a:buFontTx/>
              <a:buChar char="•"/>
            </a:pPr>
            <a:r>
              <a:rPr lang="ru-RU" sz="2000" dirty="0">
                <a:cs typeface="ＭＳ Ｐゴシック"/>
              </a:rPr>
              <a:t>Физика и математика</a:t>
            </a:r>
          </a:p>
          <a:p>
            <a:pPr marL="176213" indent="-176213">
              <a:spcBef>
                <a:spcPct val="20000"/>
              </a:spcBef>
              <a:buFontTx/>
              <a:buChar char="•"/>
            </a:pPr>
            <a:r>
              <a:rPr lang="ru-RU" sz="2000" dirty="0">
                <a:cs typeface="ＭＳ Ｐゴシック"/>
              </a:rPr>
              <a:t>Биология и медицина</a:t>
            </a:r>
          </a:p>
          <a:p>
            <a:pPr marL="176213" indent="-176213">
              <a:spcBef>
                <a:spcPct val="20000"/>
              </a:spcBef>
              <a:buFontTx/>
              <a:buChar char="•"/>
            </a:pPr>
            <a:r>
              <a:rPr lang="ru-RU" sz="2000" dirty="0">
                <a:cs typeface="ＭＳ Ｐゴシック"/>
              </a:rPr>
              <a:t>Экономика</a:t>
            </a:r>
          </a:p>
          <a:p>
            <a:pPr marL="176213" indent="-176213">
              <a:spcBef>
                <a:spcPct val="20000"/>
              </a:spcBef>
              <a:buFontTx/>
              <a:buChar char="•"/>
            </a:pPr>
            <a:r>
              <a:rPr lang="ru-RU" sz="2000" dirty="0">
                <a:cs typeface="ＭＳ Ｐゴシック"/>
              </a:rPr>
              <a:t>Сельское хозяйство и экология</a:t>
            </a:r>
          </a:p>
          <a:p>
            <a:pPr marL="176213" indent="-176213">
              <a:spcBef>
                <a:spcPct val="20000"/>
              </a:spcBef>
              <a:buFontTx/>
              <a:buChar char="•"/>
            </a:pPr>
            <a:r>
              <a:rPr lang="ru-RU" sz="2000" dirty="0">
                <a:cs typeface="ＭＳ Ｐゴシック"/>
              </a:rPr>
              <a:t>Филология</a:t>
            </a:r>
          </a:p>
          <a:p>
            <a:pPr marL="176213" indent="-176213">
              <a:spcBef>
                <a:spcPct val="20000"/>
              </a:spcBef>
              <a:buFontTx/>
              <a:buChar char="•"/>
            </a:pPr>
            <a:r>
              <a:rPr lang="ru-RU" sz="2000" dirty="0">
                <a:cs typeface="ＭＳ Ｐゴシック"/>
              </a:rPr>
              <a:t>История</a:t>
            </a:r>
          </a:p>
          <a:p>
            <a:pPr marL="176213" indent="-176213">
              <a:spcBef>
                <a:spcPct val="20000"/>
              </a:spcBef>
              <a:buFontTx/>
              <a:buChar char="•"/>
            </a:pPr>
            <a:r>
              <a:rPr lang="ru-RU" sz="2000" dirty="0">
                <a:cs typeface="ＭＳ Ｐゴシック"/>
              </a:rPr>
              <a:t>Социология</a:t>
            </a:r>
          </a:p>
          <a:p>
            <a:pPr marL="176213" indent="-176213">
              <a:spcBef>
                <a:spcPct val="20000"/>
              </a:spcBef>
              <a:buFontTx/>
              <a:buChar char="•"/>
            </a:pPr>
            <a:r>
              <a:rPr lang="ru-RU" sz="2000" dirty="0">
                <a:cs typeface="ＭＳ Ｐゴシック"/>
              </a:rPr>
              <a:t>Право</a:t>
            </a:r>
            <a:endParaRPr lang="en-US" sz="2000" dirty="0">
              <a:cs typeface="ＭＳ Ｐゴシック"/>
            </a:endParaRPr>
          </a:p>
          <a:p>
            <a:pPr marL="176213" indent="-176213"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333333"/>
                </a:solidFill>
                <a:cs typeface="ＭＳ Ｐゴシック"/>
              </a:rPr>
              <a:t>и многие другие … </a:t>
            </a:r>
            <a:endParaRPr lang="en-US" dirty="0">
              <a:solidFill>
                <a:schemeClr val="tx2"/>
              </a:solidFill>
              <a:cs typeface="ＭＳ Ｐゴシック"/>
            </a:endParaRPr>
          </a:p>
          <a:p>
            <a:pPr marL="176213" indent="-176213">
              <a:spcBef>
                <a:spcPct val="20000"/>
              </a:spcBef>
              <a:buFontTx/>
              <a:buChar char="•"/>
            </a:pPr>
            <a:endParaRPr lang="ru-RU" sz="2200" dirty="0">
              <a:cs typeface="ＭＳ Ｐゴシック"/>
            </a:endParaRPr>
          </a:p>
        </p:txBody>
      </p:sp>
      <p:sp>
        <p:nvSpPr>
          <p:cNvPr id="117762" name="Rectangle 7"/>
          <p:cNvSpPr>
            <a:spLocks noChangeArrowheads="1"/>
          </p:cNvSpPr>
          <p:nvPr/>
        </p:nvSpPr>
        <p:spPr bwMode="auto">
          <a:xfrm>
            <a:off x="1524000" y="381000"/>
            <a:ext cx="6705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ＭＳ Ｐゴシック"/>
              </a:rPr>
              <a:t>Базы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ＭＳ Ｐゴシック"/>
              </a:rPr>
              <a:t>EBSCO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ＭＳ Ｐゴシック"/>
              </a:rPr>
              <a:t>охватывают все предметные области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ＭＳ Ｐゴシック"/>
              </a:rPr>
            </a:b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93408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 Box 2"/>
          <p:cNvSpPr txBox="1">
            <a:spLocks noChangeArrowheads="1"/>
          </p:cNvSpPr>
          <p:nvPr/>
        </p:nvSpPr>
        <p:spPr bwMode="auto">
          <a:xfrm>
            <a:off x="304799" y="710520"/>
            <a:ext cx="8628063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aseline="-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rPr>
              <a:t>Базы EBSCO </a:t>
            </a:r>
            <a:r>
              <a:rPr lang="ru-RU" sz="4000" baseline="-40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rPr>
              <a:t>через Консорциум</a:t>
            </a:r>
            <a:endParaRPr lang="ru-RU" sz="4000" baseline="-40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6738" name="Text Box 3"/>
          <p:cNvSpPr txBox="1">
            <a:spLocks noChangeArrowheads="1"/>
          </p:cNvSpPr>
          <p:nvPr/>
        </p:nvSpPr>
        <p:spPr bwMode="auto">
          <a:xfrm>
            <a:off x="2114320" y="1588760"/>
            <a:ext cx="5181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endParaRPr lang="en-US" sz="2000" b="1" u="sng" dirty="0">
              <a:solidFill>
                <a:schemeClr val="accent2"/>
              </a:solidFill>
              <a:cs typeface="ＭＳ Ｐゴシック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>
                <a:cs typeface="ＭＳ Ｐゴシック"/>
              </a:rPr>
              <a:t>Academic Search </a:t>
            </a:r>
            <a:r>
              <a:rPr lang="pl-PL" sz="2000" dirty="0" smtClean="0">
                <a:cs typeface="ＭＳ Ｐゴシック"/>
              </a:rPr>
              <a:t>Premier</a:t>
            </a:r>
          </a:p>
          <a:p>
            <a:pPr marL="457200" indent="-457200">
              <a:buFontTx/>
              <a:buAutoNum type="arabicPeriod"/>
            </a:pPr>
            <a:r>
              <a:rPr lang="pl-PL" sz="2000" dirty="0" smtClean="0">
                <a:cs typeface="ＭＳ Ｐゴシック"/>
              </a:rPr>
              <a:t>Business Source Premier</a:t>
            </a:r>
            <a:endParaRPr lang="en-US" sz="2000" dirty="0">
              <a:cs typeface="ＭＳ Ｐゴシック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 smtClean="0">
                <a:cs typeface="ＭＳ Ｐゴシック"/>
              </a:rPr>
              <a:t>ERIC</a:t>
            </a:r>
            <a:endParaRPr lang="en-US" sz="2000" dirty="0">
              <a:cs typeface="ＭＳ Ｐゴシック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cs typeface="ＭＳ Ｐゴシック"/>
              </a:rPr>
              <a:t>Health Source: Academic </a:t>
            </a:r>
            <a:r>
              <a:rPr lang="en-US" sz="2000" dirty="0">
                <a:cs typeface="ＭＳ Ｐゴシック"/>
              </a:rPr>
              <a:t>Edition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cs typeface="ＭＳ Ｐゴシック"/>
              </a:rPr>
              <a:t>Health Source:</a:t>
            </a:r>
            <a:r>
              <a:rPr lang="en-US" sz="2000" dirty="0">
                <a:cs typeface="ＭＳ Ｐゴシック"/>
              </a:rPr>
              <a:t> Consumer Edition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err="1">
                <a:cs typeface="ＭＳ Ｐゴシック"/>
              </a:rPr>
              <a:t>MasterFile</a:t>
            </a:r>
            <a:r>
              <a:rPr lang="en-US" sz="2000" dirty="0">
                <a:cs typeface="ＭＳ Ｐゴシック"/>
              </a:rPr>
              <a:t> Premier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cs typeface="ＭＳ Ｐゴシック"/>
              </a:rPr>
              <a:t>MEDLINE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cs typeface="ＭＳ Ｐゴシック"/>
              </a:rPr>
              <a:t>Newspaper Source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>
                <a:cs typeface="ＭＳ Ｐゴシック"/>
              </a:rPr>
              <a:t>Library</a:t>
            </a:r>
            <a:r>
              <a:rPr lang="en-US" sz="2000" dirty="0">
                <a:cs typeface="ＭＳ Ｐゴシック"/>
              </a:rPr>
              <a:t>, Information Science &amp; Technology Abstracts – </a:t>
            </a:r>
            <a:r>
              <a:rPr lang="ru-RU" sz="2000" dirty="0">
                <a:cs typeface="ＭＳ Ｐゴシック"/>
              </a:rPr>
              <a:t>подарок от</a:t>
            </a:r>
            <a:r>
              <a:rPr lang="en-US" sz="2000" dirty="0">
                <a:cs typeface="ＭＳ Ｐゴシック"/>
              </a:rPr>
              <a:t> EBSCO </a:t>
            </a:r>
          </a:p>
          <a:p>
            <a:pPr marL="457200" indent="-457200">
              <a:buFontTx/>
              <a:buAutoNum type="arabicPeriod" startAt="11"/>
            </a:pPr>
            <a:r>
              <a:rPr lang="en-US" sz="2000" dirty="0" err="1">
                <a:cs typeface="ＭＳ Ｐゴシック"/>
              </a:rPr>
              <a:t>GreenFILE</a:t>
            </a:r>
            <a:r>
              <a:rPr lang="en-US" sz="2000" dirty="0">
                <a:cs typeface="ＭＳ Ｐゴシック"/>
              </a:rPr>
              <a:t> – </a:t>
            </a:r>
            <a:r>
              <a:rPr lang="ru-RU" sz="2000" dirty="0">
                <a:cs typeface="ＭＳ Ｐゴシック"/>
              </a:rPr>
              <a:t>подарок от</a:t>
            </a:r>
            <a:r>
              <a:rPr lang="en-US" sz="2000" dirty="0">
                <a:cs typeface="ＭＳ Ｐゴシック"/>
              </a:rPr>
              <a:t> EBSCO</a:t>
            </a:r>
            <a:endParaRPr lang="ru-RU" sz="2000" dirty="0">
              <a:cs typeface="ＭＳ Ｐゴシック"/>
            </a:endParaRPr>
          </a:p>
        </p:txBody>
      </p:sp>
      <p:pic>
        <p:nvPicPr>
          <p:cNvPr id="116739" name="Picture 4" descr="N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1436688" cy="195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6740" name="Picture 3" descr="B00005U5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3475" y="1828800"/>
            <a:ext cx="1449388" cy="196056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16741" name="Picture 7" descr="ScientificAmeric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38600"/>
            <a:ext cx="14890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 descr="JEcolo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4038600"/>
            <a:ext cx="160337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06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5068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Academic Search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обеспечивает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полные тексты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для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журналов представленных в ведущих научных базах данных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charset="0"/>
              </a:rPr>
              <a:t>По сравнению на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201</a:t>
            </a:r>
            <a:r>
              <a:rPr lang="pl-PL" sz="1400" dirty="0" smtClean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</a:rPr>
              <a:t> г.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/>
        </p:nvGraphicFramePr>
        <p:xfrm>
          <a:off x="152400" y="3200400"/>
          <a:ext cx="8686800" cy="3115994"/>
        </p:xfrm>
        <a:graphic>
          <a:graphicData uri="http://schemas.openxmlformats.org/drawingml/2006/table">
            <a:tbl>
              <a:tblPr firstRow="1" bandRow="1"/>
              <a:tblGrid>
                <a:gridCol w="1143000"/>
                <a:gridCol w="914399"/>
                <a:gridCol w="838201"/>
                <a:gridCol w="838200"/>
                <a:gridCol w="838200"/>
                <a:gridCol w="990600"/>
                <a:gridCol w="762000"/>
                <a:gridCol w="685800"/>
                <a:gridCol w="838200"/>
                <a:gridCol w="838200"/>
              </a:tblGrid>
              <a:tr h="1172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60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AGRICOLA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Biological</a:t>
                      </a:r>
                      <a:br>
                        <a:rPr lang="en-US" sz="105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05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Abstracts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CAB</a:t>
                      </a:r>
                      <a:br>
                        <a:rPr lang="en-US" sz="105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05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Abstracts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Chemical</a:t>
                      </a:r>
                      <a:r>
                        <a:rPr lang="en-US" sz="1050" b="1" i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Abstracts</a:t>
                      </a:r>
                      <a:endParaRPr lang="en-US" sz="1050" b="1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E.I.</a:t>
                      </a:r>
                      <a:br>
                        <a:rPr lang="en-US" sz="105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05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Compendex</a:t>
                      </a:r>
                      <a:endParaRPr lang="en-US" sz="1050" b="1" i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GeoRef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Inspec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Science Citation Index (ISI)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5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SCOPUS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</a:tr>
              <a:tr h="937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Academic</a:t>
                      </a:r>
                      <a:r>
                        <a:rPr lang="en-US" sz="1600" b="0" i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Search</a:t>
                      </a:r>
                      <a:br>
                        <a:rPr lang="en-US" sz="1600" b="0" i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600" b="0" i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Complete</a:t>
                      </a:r>
                      <a:endParaRPr lang="en-US" sz="16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413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824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1,461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276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583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494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685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825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5,068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</a:tr>
              <a:tr h="937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Academic Search</a:t>
                      </a:r>
                      <a:br>
                        <a:rPr lang="en-US" sz="1600" b="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600" b="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Premier</a:t>
                      </a:r>
                      <a:endParaRPr lang="en-US" sz="16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314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565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804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380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346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697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3,185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588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5068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Academic Search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обеспечивает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полные тексты для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журналов представленных в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ведущих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базах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данных в области социальных и гуманитарных наук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en-US" sz="1200" dirty="0" smtClean="0">
              <a:solidFill>
                <a:prstClr val="white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0198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По сравнению </a:t>
            </a:r>
            <a:r>
              <a:rPr lang="ru-RU" sz="1400" dirty="0" smtClean="0">
                <a:solidFill>
                  <a:srgbClr val="000000"/>
                </a:solidFill>
              </a:rPr>
              <a:t>на</a:t>
            </a:r>
            <a:r>
              <a:rPr lang="pl-PL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201</a:t>
            </a:r>
            <a:r>
              <a:rPr lang="pl-PL" sz="1400" dirty="0" smtClean="0">
                <a:solidFill>
                  <a:srgbClr val="000000"/>
                </a:solidFill>
              </a:rPr>
              <a:t>4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/>
        </p:nvGraphicFramePr>
        <p:xfrm>
          <a:off x="228601" y="3398520"/>
          <a:ext cx="8534398" cy="2240280"/>
        </p:xfrm>
        <a:graphic>
          <a:graphicData uri="http://schemas.openxmlformats.org/drawingml/2006/table">
            <a:tbl>
              <a:tblPr bandRow="1"/>
              <a:tblGrid>
                <a:gridCol w="2017222"/>
                <a:gridCol w="931025"/>
                <a:gridCol w="931025"/>
                <a:gridCol w="1008611"/>
                <a:gridCol w="1241367"/>
                <a:gridCol w="1008611"/>
                <a:gridCol w="1396537"/>
              </a:tblGrid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ATLA</a:t>
                      </a:r>
                      <a:b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Religion</a:t>
                      </a:r>
                      <a:endParaRPr lang="en-US" sz="13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ERIC</a:t>
                      </a:r>
                      <a:endParaRPr lang="en-US" sz="13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Historical</a:t>
                      </a:r>
                      <a:b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Abstracts</a:t>
                      </a:r>
                      <a:endParaRPr lang="en-US" sz="13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MLA</a:t>
                      </a:r>
                      <a:b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International</a:t>
                      </a:r>
                      <a:b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Bibliography</a:t>
                      </a:r>
                      <a:endParaRPr lang="en-US" sz="13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PsycINFO</a:t>
                      </a:r>
                      <a:endParaRPr lang="en-US" sz="13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i="1" baseline="0" dirty="0" smtClean="0">
                          <a:latin typeface="Arial" pitchFamily="34" charset="0"/>
                          <a:cs typeface="Arial" pitchFamily="34" charset="0"/>
                        </a:rPr>
                        <a:t>Science Citation Index</a:t>
                      </a:r>
                      <a:br>
                        <a:rPr lang="en-US" sz="1300" i="1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i="1" baseline="0" dirty="0" smtClean="0">
                          <a:latin typeface="Arial" pitchFamily="34" charset="0"/>
                          <a:cs typeface="Arial" pitchFamily="34" charset="0"/>
                        </a:rPr>
                        <a:t>(ISI)</a:t>
                      </a:r>
                      <a:endParaRPr lang="en-US" sz="13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</a:tr>
              <a:tr h="42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Academic</a:t>
                      </a:r>
                      <a:r>
                        <a:rPr lang="en-US" sz="1800" i="1" baseline="0" dirty="0" smtClean="0">
                          <a:latin typeface="Arial" pitchFamily="34" charset="0"/>
                          <a:cs typeface="Arial" pitchFamily="34" charset="0"/>
                        </a:rPr>
                        <a:t> Search</a:t>
                      </a:r>
                      <a:br>
                        <a:rPr lang="en-US" sz="1800" i="1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i="1" baseline="0" dirty="0" smtClean="0">
                          <a:latin typeface="Arial" pitchFamily="34" charset="0"/>
                          <a:cs typeface="Arial" pitchFamily="34" charset="0"/>
                        </a:rPr>
                        <a:t>Complete</a:t>
                      </a:r>
                      <a:endParaRPr lang="en-US" sz="1800" b="0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346</a:t>
                      </a:r>
                      <a:endParaRPr lang="en-US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622</a:t>
                      </a:r>
                      <a:endParaRPr lang="en-US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372</a:t>
                      </a:r>
                      <a:endPara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ACC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451</a:t>
                      </a:r>
                      <a:endPara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ACC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709</a:t>
                      </a:r>
                      <a:endPara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ACC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825</a:t>
                      </a:r>
                      <a:endPara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ACC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</a:tr>
              <a:tr h="42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Academic Search</a:t>
                      </a:r>
                      <a:b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Premier </a:t>
                      </a:r>
                      <a:endParaRPr lang="en-US" sz="1800" b="0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282</a:t>
                      </a:r>
                      <a:endParaRPr lang="en-US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568</a:t>
                      </a:r>
                      <a:endParaRPr lang="en-US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339</a:t>
                      </a:r>
                      <a:endPara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BACC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358</a:t>
                      </a:r>
                      <a:endPara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BACC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542</a:t>
                      </a:r>
                      <a:endPara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BACC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697</a:t>
                      </a:r>
                      <a:endPara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BACC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070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6764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ASC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содержит полнотекстовые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издания следующих организаций (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примеры)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7010400" cy="3962400"/>
          </a:xfrm>
        </p:spPr>
        <p:txBody>
          <a:bodyPr/>
          <a:lstStyle/>
          <a:p>
            <a:r>
              <a:rPr lang="en-US" sz="2000" dirty="0" smtClean="0"/>
              <a:t>American Institute of Physics </a:t>
            </a:r>
            <a:endParaRPr lang="ru-RU" sz="2000" dirty="0" smtClean="0"/>
          </a:p>
          <a:p>
            <a:r>
              <a:rPr lang="en-US" sz="2000" dirty="0" smtClean="0"/>
              <a:t>American Society of Civil Engineers </a:t>
            </a:r>
            <a:endParaRPr lang="ru-RU" sz="2000" dirty="0" smtClean="0"/>
          </a:p>
          <a:p>
            <a:r>
              <a:rPr lang="en-US" sz="2000" dirty="0" smtClean="0"/>
              <a:t>American Society of Mechanical Engineers </a:t>
            </a:r>
            <a:endParaRPr lang="ru-RU" sz="2000" dirty="0" smtClean="0"/>
          </a:p>
          <a:p>
            <a:r>
              <a:rPr lang="en-US" sz="2000" dirty="0" smtClean="0"/>
              <a:t>Cambridge University Press</a:t>
            </a:r>
            <a:endParaRPr lang="ru-RU" sz="2000" dirty="0" smtClean="0"/>
          </a:p>
          <a:p>
            <a:r>
              <a:rPr lang="en-US" sz="2000" dirty="0" smtClean="0"/>
              <a:t>Oxford University Press</a:t>
            </a:r>
          </a:p>
          <a:p>
            <a:r>
              <a:rPr lang="en-US" sz="2000" dirty="0" smtClean="0"/>
              <a:t>Springer</a:t>
            </a:r>
          </a:p>
          <a:p>
            <a:r>
              <a:rPr lang="en-US" sz="2000" dirty="0" smtClean="0"/>
              <a:t>Taylor &amp; Francis</a:t>
            </a:r>
          </a:p>
          <a:p>
            <a:r>
              <a:rPr lang="en-US" sz="2000" dirty="0" smtClean="0"/>
              <a:t>Wiley-Blackwell </a:t>
            </a:r>
          </a:p>
          <a:p>
            <a:r>
              <a:rPr lang="en-US" sz="2000" dirty="0" err="1" smtClean="0"/>
              <a:t>Hindawi</a:t>
            </a:r>
            <a:r>
              <a:rPr lang="en-US" sz="2000" dirty="0" smtClean="0"/>
              <a:t> Publishing Corporation</a:t>
            </a:r>
          </a:p>
          <a:p>
            <a:r>
              <a:rPr lang="en-US" sz="2000" dirty="0" smtClean="0"/>
              <a:t>…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037411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19050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Acta Toxicologica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Adsorption Science &amp; Technology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Advances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in Applied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Mathematical Analysis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Advances in Fuzzy Mathematics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Advances in Theoretical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&amp; Applied Mathematics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American Journal of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Animal &amp; Veterinary Sciences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American Journal of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Biochemistry &amp; Biotechnology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American Journal of Food Technology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Примеры полнотекстовых журналов, которые являются уникальными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для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Academic Search Complete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.e.,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нет 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ASP)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902200" y="1905000"/>
            <a:ext cx="424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American Journal of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Psychiatric Rehabilitation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Archives of Civil &amp;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Mechanical Engineering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Archives of Psychiatry &amp; Psychotherapy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Astrophysics &amp; Space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Sciences Transactions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Aviation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(International Journal of Aviation) 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Behaviour Change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Biophysical Reviews &amp; Letters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British Journal of </a:t>
            </a:r>
            <a:r>
              <a:rPr lang="en-US" i="1" dirty="0" smtClean="0">
                <a:solidFill>
                  <a:srgbClr val="10253F"/>
                </a:solidFill>
                <a:latin typeface="+mj-lt"/>
              </a:rPr>
              <a:t>Psychotherapy</a:t>
            </a:r>
            <a:endParaRPr lang="en-US" i="1" dirty="0">
              <a:solidFill>
                <a:srgbClr val="10253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9272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4800" y="19050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Clinical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Psychologist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Communications in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Mathematical Analysis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Critical Care Research &amp; Practice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Engineering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Letters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Eurasian Journal of Analytical Chemistry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European Journal of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Developmental Psychology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European Journal of Jewish Studies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European Journal of Scientific </a:t>
            </a:r>
            <a:r>
              <a:rPr lang="en-US" i="1" dirty="0" smtClean="0">
                <a:solidFill>
                  <a:srgbClr val="10253F"/>
                </a:solidFill>
                <a:latin typeface="+mj-lt"/>
              </a:rPr>
              <a:t>Research</a:t>
            </a:r>
          </a:p>
          <a:p>
            <a:pPr marL="173038" lvl="0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Times New Roman"/>
              </a:rPr>
              <a:t>Global Journal of Mathematics</a:t>
            </a:r>
            <a:br>
              <a:rPr lang="en-US" i="1" dirty="0" smtClean="0">
                <a:solidFill>
                  <a:srgbClr val="10253F"/>
                </a:solidFill>
                <a:latin typeface="Times New Roman"/>
              </a:rPr>
            </a:br>
            <a:r>
              <a:rPr lang="en-US" i="1" dirty="0" smtClean="0">
                <a:solidFill>
                  <a:srgbClr val="10253F"/>
                </a:solidFill>
                <a:latin typeface="Times New Roman"/>
              </a:rPr>
              <a:t>&amp; Mathematical Sciences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902200" y="19050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Global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Journal of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Pure &amp; Applied Mathematics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Harvard Asia Pacific Review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Harvard Asia Quarterly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Harvard Human Rights Journal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Harvard </a:t>
            </a:r>
            <a:r>
              <a:rPr lang="en-US" i="1" dirty="0" smtClean="0">
                <a:solidFill>
                  <a:srgbClr val="10253F"/>
                </a:solidFill>
                <a:latin typeface="+mj-lt"/>
              </a:rPr>
              <a:t>Journal</a:t>
            </a:r>
            <a:br>
              <a:rPr lang="en-US" i="1" dirty="0" smtClean="0">
                <a:solidFill>
                  <a:srgbClr val="10253F"/>
                </a:solidFill>
                <a:latin typeface="+mj-lt"/>
              </a:rPr>
            </a:br>
            <a:r>
              <a:rPr lang="en-US" i="1" dirty="0" smtClean="0">
                <a:solidFill>
                  <a:srgbClr val="10253F"/>
                </a:solidFill>
                <a:latin typeface="+mj-lt"/>
              </a:rPr>
              <a:t>of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Law &amp; Technology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Harvard Latino Law Review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Harvard Negotiation Law Review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Insect Science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Integrative </a:t>
            </a:r>
            <a:r>
              <a:rPr lang="en-US" i="1" dirty="0" smtClean="0">
                <a:solidFill>
                  <a:srgbClr val="10253F"/>
                </a:solidFill>
                <a:latin typeface="+mj-lt"/>
              </a:rPr>
              <a:t>Zoology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Примеры полнотекстовых журналов, которые являются уникальными для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Academic Search Complete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(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т.е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.,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нет 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ASP)</a:t>
            </a:r>
          </a:p>
        </p:txBody>
      </p:sp>
    </p:spTree>
    <p:extLst>
      <p:ext uri="{BB962C8B-B14F-4D97-AF65-F5344CB8AC3E}">
        <p14:creationId xmlns:p14="http://schemas.microsoft.com/office/powerpoint/2010/main" val="1687333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 txBox="1">
            <a:spLocks/>
          </p:cNvSpPr>
          <p:nvPr/>
        </p:nvSpPr>
        <p:spPr bwMode="auto">
          <a:xfrm>
            <a:off x="3581400" y="1752600"/>
            <a:ext cx="502920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320" indent="-274320" fontAlgn="auto">
              <a:spcBef>
                <a:spcPts val="140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sz="2000" dirty="0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Компанию </a:t>
            </a:r>
            <a:r>
              <a:rPr lang="en-US" sz="2000" dirty="0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 EBSCO</a:t>
            </a:r>
            <a:r>
              <a:rPr lang="ru-RU" sz="2000" dirty="0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 основал </a:t>
            </a:r>
            <a:r>
              <a:rPr lang="ru-RU" sz="20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в 1944 </a:t>
            </a:r>
            <a:r>
              <a:rPr lang="ru-RU" sz="2000" dirty="0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году</a:t>
            </a:r>
            <a:r>
              <a:rPr lang="en-US" sz="2000" dirty="0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 Elton </a:t>
            </a:r>
            <a:r>
              <a:rPr lang="en-US" sz="20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000" dirty="0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Stephens.</a:t>
            </a:r>
            <a:endParaRPr lang="en-US" sz="2000" dirty="0">
              <a:solidFill>
                <a:srgbClr val="373737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14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EBSCO Industries </a:t>
            </a:r>
            <a:r>
              <a:rPr lang="ru-RU" altLang="en-US" sz="2000" dirty="0"/>
              <a:t>принадлежит к</a:t>
            </a:r>
            <a:r>
              <a:rPr lang="en-US" altLang="en-US" sz="2000" dirty="0" smtClean="0"/>
              <a:t> </a:t>
            </a:r>
            <a:r>
              <a:rPr lang="ru-RU" altLang="en-US" sz="2000" dirty="0" smtClean="0"/>
              <a:t>200 крупнейш</a:t>
            </a:r>
            <a:r>
              <a:rPr lang="ru-RU" altLang="en-US" sz="2000" dirty="0"/>
              <a:t>ым </a:t>
            </a:r>
            <a:r>
              <a:rPr lang="ru-RU" altLang="en-US" sz="2000" dirty="0" smtClean="0"/>
              <a:t>частным </a:t>
            </a:r>
            <a:r>
              <a:rPr lang="ru-RU" altLang="en-US" sz="2000" dirty="0"/>
              <a:t>компаням в США </a:t>
            </a:r>
            <a:r>
              <a:rPr lang="ru-RU" altLang="en-US" sz="2000" dirty="0" smtClean="0"/>
              <a:t>по </a:t>
            </a:r>
            <a:r>
              <a:rPr lang="ru-RU" altLang="en-US" sz="2000" dirty="0"/>
              <a:t>списку </a:t>
            </a:r>
            <a:r>
              <a:rPr lang="en-US" sz="2000" i="1" dirty="0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Forbes.</a:t>
            </a:r>
            <a:endParaRPr lang="en-US" altLang="en-US" sz="2000" dirty="0" smtClean="0"/>
          </a:p>
          <a:p>
            <a:pPr marL="274320" indent="-274320" fontAlgn="auto">
              <a:spcBef>
                <a:spcPts val="140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sz="20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Годовая продажа фирмы </a:t>
            </a:r>
            <a:r>
              <a:rPr lang="en-US" sz="20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EBSCO </a:t>
            </a:r>
            <a:r>
              <a:rPr lang="ru-RU" sz="2000" dirty="0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выносит </a:t>
            </a:r>
            <a:r>
              <a:rPr lang="ru-RU" sz="20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2 миллиарды </a:t>
            </a:r>
            <a:r>
              <a:rPr lang="ru-RU" sz="2000" dirty="0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УСД</a:t>
            </a:r>
            <a:r>
              <a:rPr lang="en-US" sz="20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solidFill>
                <a:srgbClr val="373737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14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Tim Collins </a:t>
            </a:r>
            <a:r>
              <a:rPr lang="ru-RU" sz="2000" dirty="0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занимает </a:t>
            </a:r>
            <a:r>
              <a:rPr lang="ru-RU" sz="20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должность президента компании с июля 2014.</a:t>
            </a:r>
            <a:endParaRPr lang="en-US" dirty="0">
              <a:solidFill>
                <a:srgbClr val="3737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99"/>
                </a:solidFill>
                <a:latin typeface="Georgia" panose="02040502050405020303" pitchFamily="18" charset="0"/>
              </a:rPr>
              <a:t>EBSCO Industries</a:t>
            </a:r>
            <a:endParaRPr lang="en-US" dirty="0">
              <a:solidFill>
                <a:srgbClr val="336699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6422570"/>
            <a:ext cx="1730830" cy="28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83053"/>
                </a:solidFill>
                <a:latin typeface="Arial" pitchFamily="34" charset="0"/>
                <a:cs typeface="Arial" pitchFamily="34" charset="0"/>
              </a:rPr>
              <a:t>EBSCO Overview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848600" y="6422572"/>
            <a:ext cx="0" cy="3048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Tim Collins, President, EBSCO Information Servi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681" y="1588598"/>
            <a:ext cx="2662376" cy="332796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46680" y="4289234"/>
            <a:ext cx="2664737" cy="631634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lIns="18288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Tim Collins</a:t>
            </a:r>
          </a:p>
        </p:txBody>
      </p:sp>
    </p:spTree>
    <p:extLst>
      <p:ext uri="{BB962C8B-B14F-4D97-AF65-F5344CB8AC3E}">
        <p14:creationId xmlns:p14="http://schemas.microsoft.com/office/powerpoint/2010/main" val="2990239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1905000"/>
            <a:ext cx="434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lnSpc>
                <a:spcPct val="90000"/>
              </a:lnSpc>
              <a:spcBef>
                <a:spcPts val="15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Interdisciplinary Journal</a:t>
            </a:r>
            <a:br>
              <a:rPr lang="en-US" i="1" dirty="0" smtClean="0">
                <a:solidFill>
                  <a:srgbClr val="10253F"/>
                </a:solidFill>
                <a:latin typeface="+mj-lt"/>
              </a:rPr>
            </a:br>
            <a:r>
              <a:rPr lang="en-US" i="1" dirty="0" smtClean="0">
                <a:solidFill>
                  <a:srgbClr val="10253F"/>
                </a:solidFill>
                <a:latin typeface="+mj-lt"/>
              </a:rPr>
              <a:t>of Research on Religion</a:t>
            </a:r>
          </a:p>
          <a:p>
            <a:pPr marL="173038" indent="-173038">
              <a:lnSpc>
                <a:spcPct val="90000"/>
              </a:lnSpc>
              <a:spcBef>
                <a:spcPts val="15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International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Journal of Applied Chemistry</a:t>
            </a:r>
          </a:p>
          <a:p>
            <a:pPr marL="173038" indent="-173038">
              <a:lnSpc>
                <a:spcPct val="90000"/>
              </a:lnSpc>
              <a:spcBef>
                <a:spcPts val="15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Journal of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Applied Engineering Research</a:t>
            </a:r>
          </a:p>
          <a:p>
            <a:pPr marL="173038" indent="-173038">
              <a:lnSpc>
                <a:spcPct val="90000"/>
              </a:lnSpc>
              <a:spcBef>
                <a:spcPts val="15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Journal of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Applied Psychoanalytic Studies</a:t>
            </a:r>
          </a:p>
          <a:p>
            <a:pPr marL="173038" indent="-173038">
              <a:lnSpc>
                <a:spcPct val="90000"/>
              </a:lnSpc>
              <a:spcBef>
                <a:spcPts val="15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Journal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of Biological Chemistry</a:t>
            </a:r>
          </a:p>
          <a:p>
            <a:pPr marL="173038" indent="-173038">
              <a:lnSpc>
                <a:spcPct val="90000"/>
              </a:lnSpc>
              <a:spcBef>
                <a:spcPts val="15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</a:t>
            </a:r>
            <a:r>
              <a:rPr lang="en-US" i="1" dirty="0" smtClean="0">
                <a:solidFill>
                  <a:srgbClr val="10253F"/>
                </a:solidFill>
                <a:latin typeface="+mj-lt"/>
              </a:rPr>
              <a:t>Journal</a:t>
            </a:r>
            <a:br>
              <a:rPr lang="en-US" i="1" dirty="0" smtClean="0">
                <a:solidFill>
                  <a:srgbClr val="10253F"/>
                </a:solidFill>
                <a:latin typeface="+mj-lt"/>
              </a:rPr>
            </a:br>
            <a:r>
              <a:rPr lang="en-US" i="1" dirty="0" smtClean="0">
                <a:solidFill>
                  <a:srgbClr val="10253F"/>
                </a:solidFill>
                <a:latin typeface="+mj-lt"/>
              </a:rPr>
              <a:t>of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Chemical Kinetics</a:t>
            </a:r>
          </a:p>
          <a:p>
            <a:pPr marL="173038" indent="-173038">
              <a:lnSpc>
                <a:spcPct val="90000"/>
              </a:lnSpc>
              <a:spcBef>
                <a:spcPts val="15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Journal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of Communication </a:t>
            </a:r>
            <a:r>
              <a:rPr lang="en-US" i="1" dirty="0" smtClean="0">
                <a:solidFill>
                  <a:srgbClr val="10253F"/>
                </a:solidFill>
                <a:latin typeface="+mj-lt"/>
              </a:rPr>
              <a:t>Systems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902200" y="19050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lnSpc>
                <a:spcPct val="90000"/>
              </a:lnSpc>
              <a:spcBef>
                <a:spcPts val="15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International Journal</a:t>
            </a:r>
            <a:br>
              <a:rPr lang="en-US" i="1" dirty="0" smtClean="0">
                <a:solidFill>
                  <a:srgbClr val="10253F"/>
                </a:solidFill>
                <a:latin typeface="+mj-lt"/>
              </a:rPr>
            </a:br>
            <a:r>
              <a:rPr lang="en-US" i="1" dirty="0" smtClean="0">
                <a:solidFill>
                  <a:srgbClr val="10253F"/>
                </a:solidFill>
                <a:latin typeface="+mj-lt"/>
              </a:rPr>
              <a:t>of Dynamics of Fluids</a:t>
            </a:r>
          </a:p>
          <a:p>
            <a:pPr marL="173038" indent="-173038">
              <a:lnSpc>
                <a:spcPct val="90000"/>
              </a:lnSpc>
              <a:spcBef>
                <a:spcPts val="15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International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Journal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of Food Engineering</a:t>
            </a:r>
          </a:p>
          <a:p>
            <a:pPr marL="173038" indent="-173038">
              <a:lnSpc>
                <a:spcPct val="90000"/>
              </a:lnSpc>
              <a:spcBef>
                <a:spcPts val="15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Journal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of Mechanics &amp; Solids</a:t>
            </a:r>
          </a:p>
          <a:p>
            <a:pPr marL="173038" indent="-173038">
              <a:lnSpc>
                <a:spcPct val="90000"/>
              </a:lnSpc>
              <a:spcBef>
                <a:spcPts val="15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</a:t>
            </a:r>
            <a:r>
              <a:rPr lang="en-US" i="1" dirty="0" smtClean="0">
                <a:solidFill>
                  <a:srgbClr val="10253F"/>
                </a:solidFill>
                <a:latin typeface="+mj-lt"/>
              </a:rPr>
              <a:t>Journal of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Multiphysics</a:t>
            </a:r>
          </a:p>
          <a:p>
            <a:pPr marL="173038" indent="-173038">
              <a:lnSpc>
                <a:spcPct val="90000"/>
              </a:lnSpc>
              <a:spcBef>
                <a:spcPts val="15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</a:t>
            </a:r>
            <a:r>
              <a:rPr lang="en-US" i="1" dirty="0" smtClean="0">
                <a:solidFill>
                  <a:srgbClr val="10253F"/>
                </a:solidFill>
                <a:latin typeface="+mj-lt"/>
              </a:rPr>
              <a:t>Journal</a:t>
            </a:r>
            <a:br>
              <a:rPr lang="en-US" i="1" dirty="0" smtClean="0">
                <a:solidFill>
                  <a:srgbClr val="10253F"/>
                </a:solidFill>
                <a:latin typeface="+mj-lt"/>
              </a:rPr>
            </a:br>
            <a:r>
              <a:rPr lang="en-US" i="1" dirty="0" smtClean="0">
                <a:solidFill>
                  <a:srgbClr val="10253F"/>
                </a:solidFill>
                <a:latin typeface="+mj-lt"/>
              </a:rPr>
              <a:t>of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Number Theory</a:t>
            </a:r>
          </a:p>
          <a:p>
            <a:pPr marL="173038" indent="-173038">
              <a:lnSpc>
                <a:spcPct val="90000"/>
              </a:lnSpc>
              <a:spcBef>
                <a:spcPts val="15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Journal of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Oceans &amp; Oceanography</a:t>
            </a:r>
          </a:p>
          <a:p>
            <a:pPr marL="173038" indent="-173038">
              <a:lnSpc>
                <a:spcPct val="90000"/>
              </a:lnSpc>
              <a:spcBef>
                <a:spcPts val="15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Journal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of Petroleum Science &amp; Technology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ru-RU" sz="3200" dirty="0"/>
              <a:t>Примеры полнотекстовых журналов, которые являются уникальными для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Academic Search Complete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(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.e.,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нет 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ASP)</a:t>
            </a:r>
          </a:p>
        </p:txBody>
      </p:sp>
    </p:spTree>
    <p:extLst>
      <p:ext uri="{BB962C8B-B14F-4D97-AF65-F5344CB8AC3E}">
        <p14:creationId xmlns:p14="http://schemas.microsoft.com/office/powerpoint/2010/main" val="3432708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19050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International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Journal of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Psychology &amp; Psychological Therapy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</a:t>
            </a:r>
            <a:r>
              <a:rPr lang="en-US" i="1" dirty="0" smtClean="0">
                <a:solidFill>
                  <a:srgbClr val="10253F"/>
                </a:solidFill>
                <a:latin typeface="+mj-lt"/>
              </a:rPr>
              <a:t>Journal</a:t>
            </a:r>
            <a:br>
              <a:rPr lang="en-US" i="1" dirty="0" smtClean="0">
                <a:solidFill>
                  <a:srgbClr val="10253F"/>
                </a:solidFill>
                <a:latin typeface="+mj-lt"/>
              </a:rPr>
            </a:br>
            <a:r>
              <a:rPr lang="en-US" i="1" dirty="0" smtClean="0">
                <a:solidFill>
                  <a:srgbClr val="10253F"/>
                </a:solidFill>
                <a:latin typeface="+mj-lt"/>
              </a:rPr>
              <a:t>of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Quantum Chemistry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Journal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of Theoretical &amp; Applied Mechanics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</a:t>
            </a:r>
            <a:r>
              <a:rPr lang="en-US" i="1" dirty="0" smtClean="0">
                <a:solidFill>
                  <a:srgbClr val="10253F"/>
                </a:solidFill>
                <a:latin typeface="+mj-lt"/>
              </a:rPr>
              <a:t>Journal</a:t>
            </a:r>
            <a:br>
              <a:rPr lang="en-US" i="1" dirty="0" smtClean="0">
                <a:solidFill>
                  <a:srgbClr val="10253F"/>
                </a:solidFill>
                <a:latin typeface="+mj-lt"/>
              </a:rPr>
            </a:br>
            <a:r>
              <a:rPr lang="en-US" i="1" dirty="0" smtClean="0">
                <a:solidFill>
                  <a:srgbClr val="10253F"/>
                </a:solidFill>
                <a:latin typeface="+mj-lt"/>
              </a:rPr>
              <a:t>of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Zoological Research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Review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of Electrical Engineering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Review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of Mechanical Engineering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Review of Physics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902200" y="19050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International Review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on Computers &amp; Software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Interpretation Journal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Journal of Agronomy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Journal of Applied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Biological Sciences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Journal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of Chemical Sciences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Journal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of Civil Engineering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&amp; </a:t>
            </a:r>
            <a:r>
              <a:rPr lang="en-US" i="1" dirty="0" smtClean="0">
                <a:solidFill>
                  <a:srgbClr val="10253F"/>
                </a:solidFill>
                <a:latin typeface="+mj-lt"/>
              </a:rPr>
              <a:t>Management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Journal of</a:t>
            </a:r>
            <a:br>
              <a:rPr lang="en-US" i="1" dirty="0" smtClean="0">
                <a:solidFill>
                  <a:srgbClr val="10253F"/>
                </a:solidFill>
                <a:latin typeface="+mj-lt"/>
              </a:rPr>
            </a:br>
            <a:r>
              <a:rPr lang="en-US" i="1" dirty="0" smtClean="0">
                <a:solidFill>
                  <a:srgbClr val="10253F"/>
                </a:solidFill>
                <a:latin typeface="+mj-lt"/>
              </a:rPr>
              <a:t>Computational Chemistry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Journal of Entomology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/>
              <a:t>Примеры полнотекстовых журналов, которые являются уникальными для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Academic Search Complete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.e.,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нет в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ASP)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20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1905000"/>
            <a:ext cx="426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Journal of</a:t>
            </a:r>
            <a:br>
              <a:rPr lang="en-US" i="1" dirty="0" smtClean="0">
                <a:solidFill>
                  <a:srgbClr val="10253F"/>
                </a:solidFill>
                <a:latin typeface="+mj-lt"/>
              </a:rPr>
            </a:br>
            <a:r>
              <a:rPr lang="en-US" i="1" dirty="0" smtClean="0">
                <a:solidFill>
                  <a:srgbClr val="10253F"/>
                </a:solidFill>
                <a:latin typeface="+mj-lt"/>
              </a:rPr>
              <a:t>Experimental Nanoscience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Journal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of </a:t>
            </a:r>
            <a:r>
              <a:rPr lang="en-US" i="1" dirty="0" smtClean="0">
                <a:solidFill>
                  <a:srgbClr val="10253F"/>
                </a:solidFill>
                <a:latin typeface="+mj-lt"/>
              </a:rPr>
              <a:t>Fisheries</a:t>
            </a:r>
            <a:br>
              <a:rPr lang="en-US" i="1" dirty="0" smtClean="0">
                <a:solidFill>
                  <a:srgbClr val="10253F"/>
                </a:solidFill>
                <a:latin typeface="+mj-lt"/>
              </a:rPr>
            </a:br>
            <a:r>
              <a:rPr lang="en-US" i="1" dirty="0" smtClean="0">
                <a:solidFill>
                  <a:srgbClr val="10253F"/>
                </a:solidFill>
                <a:latin typeface="+mj-lt"/>
              </a:rPr>
              <a:t>&amp;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Aquatic Science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Journal of Food Science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Journal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of Mathematics &amp; Statistics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Journal of Nanomaterials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Journal of </a:t>
            </a:r>
            <a:r>
              <a:rPr lang="en-US" i="1" dirty="0" smtClean="0">
                <a:solidFill>
                  <a:srgbClr val="10253F"/>
                </a:solidFill>
                <a:latin typeface="+mj-lt"/>
              </a:rPr>
              <a:t>Nonlinear</a:t>
            </a:r>
            <a:br>
              <a:rPr lang="en-US" i="1" dirty="0" smtClean="0">
                <a:solidFill>
                  <a:srgbClr val="10253F"/>
                </a:solidFill>
                <a:latin typeface="+mj-lt"/>
              </a:rPr>
            </a:br>
            <a:r>
              <a:rPr lang="en-US" i="1" dirty="0" smtClean="0">
                <a:solidFill>
                  <a:srgbClr val="10253F"/>
                </a:solidFill>
                <a:latin typeface="+mj-lt"/>
              </a:rPr>
              <a:t>Mathematical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Physics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Journal of Petroleum Geology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Journal of </a:t>
            </a:r>
            <a:r>
              <a:rPr lang="en-US" i="1" dirty="0" smtClean="0">
                <a:solidFill>
                  <a:srgbClr val="10253F"/>
                </a:solidFill>
                <a:latin typeface="+mj-lt"/>
              </a:rPr>
              <a:t>Physical</a:t>
            </a:r>
            <a:br>
              <a:rPr lang="en-US" i="1" dirty="0" smtClean="0">
                <a:solidFill>
                  <a:srgbClr val="10253F"/>
                </a:solidFill>
                <a:latin typeface="+mj-lt"/>
              </a:rPr>
            </a:br>
            <a:r>
              <a:rPr lang="en-US" i="1" dirty="0" smtClean="0">
                <a:solidFill>
                  <a:srgbClr val="10253F"/>
                </a:solidFill>
                <a:latin typeface="+mj-lt"/>
              </a:rPr>
              <a:t>Organic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Chemistry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Journal of Popular Music </a:t>
            </a:r>
            <a:r>
              <a:rPr lang="en-US" i="1" dirty="0" smtClean="0">
                <a:solidFill>
                  <a:srgbClr val="10253F"/>
                </a:solidFill>
                <a:latin typeface="+mj-lt"/>
              </a:rPr>
              <a:t>Studies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902200" y="19050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Journal of the Acoustical</a:t>
            </a:r>
            <a:br>
              <a:rPr lang="en-US" i="1" dirty="0" smtClean="0">
                <a:solidFill>
                  <a:srgbClr val="10253F"/>
                </a:solidFill>
                <a:latin typeface="+mj-lt"/>
              </a:rPr>
            </a:br>
            <a:r>
              <a:rPr lang="en-US" i="1" dirty="0" smtClean="0">
                <a:solidFill>
                  <a:srgbClr val="10253F"/>
                </a:solidFill>
                <a:latin typeface="+mj-lt"/>
              </a:rPr>
              <a:t>Society of America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Legal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Studies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Mathematical Modelling</a:t>
            </a:r>
            <a:br>
              <a:rPr lang="en-US" i="1" dirty="0">
                <a:solidFill>
                  <a:srgbClr val="10253F"/>
                </a:solidFill>
                <a:latin typeface="+mj-lt"/>
              </a:rPr>
            </a:br>
            <a:r>
              <a:rPr lang="en-US" i="1" dirty="0">
                <a:solidFill>
                  <a:srgbClr val="10253F"/>
                </a:solidFill>
                <a:latin typeface="+mj-lt"/>
              </a:rPr>
              <a:t>of Natural Phenomena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 smtClean="0">
                <a:solidFill>
                  <a:srgbClr val="10253F"/>
                </a:solidFill>
                <a:latin typeface="+mj-lt"/>
              </a:rPr>
              <a:t>Molecular </a:t>
            </a:r>
            <a:r>
              <a:rPr lang="en-US" i="1" dirty="0">
                <a:solidFill>
                  <a:srgbClr val="10253F"/>
                </a:solidFill>
                <a:latin typeface="+mj-lt"/>
              </a:rPr>
              <a:t>Systems Biology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New Oxford Review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Progress in Physics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Research Journal of Physics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Space Research Journal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Stanford Law Review</a:t>
            </a:r>
          </a:p>
          <a:p>
            <a:pPr marL="173038" indent="-173038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i="1" dirty="0">
                <a:solidFill>
                  <a:srgbClr val="10253F"/>
                </a:solidFill>
                <a:latin typeface="+mj-lt"/>
              </a:rPr>
              <a:t>UCLA Law Review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/>
              <a:t>Примеры полнотекстовых журналов, которые являются уникальными для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Academic Search Complete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.e.,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нет в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ASP)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42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33400"/>
            <a:ext cx="6019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0" name="Content Placeholder 2"/>
          <p:cNvSpPr>
            <a:spLocks/>
          </p:cNvSpPr>
          <p:nvPr/>
        </p:nvSpPr>
        <p:spPr bwMode="auto">
          <a:xfrm>
            <a:off x="914400" y="24384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1600" b="1" i="1">
                <a:cs typeface="ＭＳ Ｐゴシック"/>
              </a:rPr>
              <a:t>Applied Science &amp; Technology Source</a:t>
            </a:r>
            <a:r>
              <a:rPr lang="ru-RU" sz="1600" i="1">
                <a:cs typeface="ＭＳ Ｐゴシック"/>
              </a:rPr>
              <a:t> </a:t>
            </a:r>
            <a:r>
              <a:rPr lang="ru-RU" altLang="ja-JP" sz="1600">
                <a:cs typeface="ＭＳ Ｐゴシック"/>
              </a:rPr>
              <a:t>создана из баз  EBSCO Publishing i HW Wilson и содержит много уникальных источников, которые никогда не были доступны, </a:t>
            </a:r>
            <a:r>
              <a:rPr lang="ru-RU" sz="1600">
                <a:cs typeface="ＭＳ Ｐゴシック"/>
              </a:rPr>
              <a:t>является всеобъемлющим полнотекстовой базой данных, охватывающей весь спектр прикладных наук и информатики. </a:t>
            </a:r>
          </a:p>
          <a:p>
            <a:pPr marL="225425" indent="-225425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ru-RU" sz="1600">
              <a:cs typeface="ＭＳ Ｐゴシック"/>
            </a:endParaRPr>
          </a:p>
          <a:p>
            <a:pPr marL="225425" indent="-225425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1600">
                <a:cs typeface="ＭＳ Ｐゴシック"/>
              </a:rPr>
              <a:t>Тематический охват базы включает в себя многие области прикладных исследований, от акустики до аэронавтики, робототехники, биомедицинской инженерии, нейронных сетей и ядерной энергетики. База данных содержит </a:t>
            </a:r>
            <a:r>
              <a:rPr lang="ru-RU" sz="1600" b="1">
                <a:cs typeface="ＭＳ Ｐゴシック"/>
              </a:rPr>
              <a:t>более 1400 полнотекстовым журналов</a:t>
            </a:r>
            <a:r>
              <a:rPr lang="ru-RU" sz="1600">
                <a:cs typeface="ＭＳ Ｐゴシック"/>
              </a:rPr>
              <a:t>. </a:t>
            </a:r>
          </a:p>
          <a:p>
            <a:pPr marL="225425" indent="-225425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ru-RU" sz="1600">
              <a:cs typeface="ＭＳ Ｐゴシック"/>
            </a:endParaRPr>
          </a:p>
          <a:p>
            <a:pPr marL="225425" indent="-225425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1600">
                <a:cs typeface="ＭＳ Ｐゴシック"/>
              </a:rPr>
              <a:t>Предоставляет доступ к ведущим периодическим деловым, профессиональным, техническим и популярным журналам, посвященным компьютерам и информационным технологиям, пособия и материалы конференций. Она также включает в себя уникальный предметный тезаурус и содержимое коллекции Industrial Arts Index (1913-1957). </a:t>
            </a:r>
          </a:p>
        </p:txBody>
      </p:sp>
    </p:spTree>
    <p:extLst>
      <p:ext uri="{BB962C8B-B14F-4D97-AF65-F5344CB8AC3E}">
        <p14:creationId xmlns:p14="http://schemas.microsoft.com/office/powerpoint/2010/main" val="2625242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53256" y="2362200"/>
            <a:ext cx="3505200" cy="4267200"/>
          </a:xfrm>
        </p:spPr>
        <p:txBody>
          <a:bodyPr/>
          <a:lstStyle/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Акустика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Авиация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Прикладная математика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Искусственный интеллект 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Химия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Информационные и коммуникационные технологии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Компьютерные базы данных и программное обеспечение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Теория и компьютерные системы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Источники энергии</a:t>
            </a:r>
            <a:r>
              <a:rPr lang="pl-PL" sz="1600" i="1" dirty="0" smtClean="0"/>
              <a:t> </a:t>
            </a:r>
            <a:endParaRPr lang="ru-RU" sz="1600" i="1" dirty="0" smtClean="0"/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Инженерия и биомедицинские материалы</a:t>
            </a:r>
            <a:endParaRPr lang="en-US" sz="1600" i="1" dirty="0" smtClean="0"/>
          </a:p>
        </p:txBody>
      </p:sp>
      <p:sp>
        <p:nvSpPr>
          <p:cNvPr id="136194" name="Rectangle 3"/>
          <p:cNvSpPr>
            <a:spLocks noChangeArrowheads="1"/>
          </p:cNvSpPr>
          <p:nvPr/>
        </p:nvSpPr>
        <p:spPr bwMode="auto">
          <a:xfrm>
            <a:off x="5105400" y="23622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 dirty="0">
                <a:cs typeface="ＭＳ Ｐゴシック"/>
              </a:rPr>
              <a:t>Пищевые технологии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 dirty="0">
                <a:cs typeface="ＭＳ Ｐゴシック"/>
              </a:rPr>
              <a:t> Геология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 dirty="0">
                <a:cs typeface="ＭＳ Ｐゴシック"/>
              </a:rPr>
              <a:t> Машиностроение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 dirty="0">
                <a:cs typeface="ＭＳ Ｐゴシック"/>
              </a:rPr>
              <a:t> Морские технологии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 dirty="0">
                <a:cs typeface="ＭＳ Ｐゴシック"/>
              </a:rPr>
              <a:t> Металлургия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 dirty="0">
                <a:cs typeface="ＭＳ Ｐゴシック"/>
              </a:rPr>
              <a:t> Минералогия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 dirty="0">
                <a:cs typeface="ＭＳ Ｐゴシック"/>
              </a:rPr>
              <a:t> Нейронные и оптические сети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 dirty="0">
                <a:cs typeface="ＭＳ Ｐゴシック"/>
              </a:rPr>
              <a:t> Новые технологии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 dirty="0">
                <a:cs typeface="ＭＳ Ｐゴシック"/>
              </a:rPr>
              <a:t> Пластмассы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 dirty="0">
                <a:cs typeface="ＭＳ Ｐゴシック"/>
              </a:rPr>
              <a:t> Текстильная промышленность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 dirty="0">
                <a:cs typeface="ＭＳ Ｐゴシック"/>
              </a:rPr>
              <a:t> Космонавтика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 dirty="0">
                <a:cs typeface="ＭＳ Ｐゴシック"/>
              </a:rPr>
              <a:t> И многое другое</a:t>
            </a:r>
            <a:r>
              <a:rPr lang="pl-PL" sz="1600" i="1" dirty="0">
                <a:cs typeface="ＭＳ Ｐゴシック"/>
              </a:rPr>
              <a:t>.</a:t>
            </a:r>
            <a:endParaRPr lang="en-US" sz="1600" i="1" dirty="0">
              <a:cs typeface="ＭＳ Ｐゴシック"/>
            </a:endParaRPr>
          </a:p>
        </p:txBody>
      </p:sp>
      <p:pic>
        <p:nvPicPr>
          <p:cNvPr id="13619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6019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6" name="Rectangle 2"/>
          <p:cNvSpPr>
            <a:spLocks noChangeArrowheads="1"/>
          </p:cNvSpPr>
          <p:nvPr/>
        </p:nvSpPr>
        <p:spPr bwMode="auto">
          <a:xfrm>
            <a:off x="914400" y="1981200"/>
            <a:ext cx="29829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ＭＳ Ｐゴシック"/>
              </a:rPr>
              <a:t>Тематика базы включает</a:t>
            </a:r>
            <a:r>
              <a:rPr lang="pl-PL">
                <a:cs typeface="ＭＳ Ｐゴシック"/>
              </a:rPr>
              <a:t>:</a:t>
            </a:r>
            <a:r>
              <a:rPr lang="ru-RU" sz="2800" baseline="-4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aseline="-4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63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Content Placeholder 2"/>
          <p:cNvSpPr>
            <a:spLocks/>
          </p:cNvSpPr>
          <p:nvPr/>
        </p:nvSpPr>
        <p:spPr bwMode="auto">
          <a:xfrm>
            <a:off x="1066800" y="22098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1600" b="1" i="1">
                <a:cs typeface="ＭＳ Ｐゴシック"/>
              </a:rPr>
              <a:t>Education Source </a:t>
            </a:r>
            <a:r>
              <a:rPr lang="ru-RU" sz="1600">
                <a:cs typeface="ＭＳ Ｐゴシック"/>
              </a:rPr>
              <a:t>является всеобъемлющим источником информации по вопросам, связанным с образованием. </a:t>
            </a:r>
          </a:p>
          <a:p>
            <a:pPr marL="225425" indent="-225425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1600">
                <a:cs typeface="ＭＳ Ｐゴシック"/>
              </a:rPr>
              <a:t>Содержит полные тексты более чем 1700 журналов и более 550 монографий, книг, материалов конференций, отчеты, статистические ежегодники, образовательные тесты, и многое другое. </a:t>
            </a:r>
          </a:p>
          <a:p>
            <a:pPr marL="225425" indent="-225425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1600">
                <a:cs typeface="ＭＳ Ｐゴシック"/>
              </a:rPr>
              <a:t>База является важным источником информации по научно-исследовательским программам, в образовании студентов и создании учебных программ.</a:t>
            </a:r>
          </a:p>
          <a:p>
            <a:pPr marL="225425" indent="-225425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1600">
                <a:cs typeface="ＭＳ Ｐゴシック"/>
              </a:rPr>
              <a:t>База данных представляет собой свод знаний об образовании на всех уровнях, начиная с раннего детства до получения высшего образования, а также многоязычного образования, образования в области здравоохранения и методов тестирования, используемых в учебном процессе</a:t>
            </a:r>
            <a:r>
              <a:rPr lang="ru-RU" sz="2200">
                <a:cs typeface="ＭＳ Ｐゴシック"/>
              </a:rPr>
              <a:t>.</a:t>
            </a:r>
          </a:p>
        </p:txBody>
      </p:sp>
      <p:pic>
        <p:nvPicPr>
          <p:cNvPr id="137218" name="Picture 13" descr="http://www.ebscohost.com/resources/education-source/masthead.png"/>
          <p:cNvPicPr>
            <a:picLocks noChangeAspect="1" noChangeArrowheads="1"/>
          </p:cNvPicPr>
          <p:nvPr/>
        </p:nvPicPr>
        <p:blipFill>
          <a:blip r:embed="rId2"/>
          <a:srcRect t="22090" r="26875" b="10268"/>
          <a:stretch>
            <a:fillRect/>
          </a:stretch>
        </p:blipFill>
        <p:spPr bwMode="auto">
          <a:xfrm>
            <a:off x="1905000" y="355600"/>
            <a:ext cx="54102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9137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705100"/>
            <a:ext cx="3505200" cy="3124200"/>
          </a:xfrm>
        </p:spPr>
        <p:txBody>
          <a:bodyPr/>
          <a:lstStyle/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Образования для взрослых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Сравнительного образования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Последипломного образования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Дистанционное обучение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Образовательные технологии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Начальная школа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Высшее образование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Учебные материалы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Религиозного образования</a:t>
            </a:r>
          </a:p>
        </p:txBody>
      </p:sp>
      <p:sp>
        <p:nvSpPr>
          <p:cNvPr id="138242" name="Rectangle 3"/>
          <p:cNvSpPr>
            <a:spLocks noChangeArrowheads="1"/>
          </p:cNvSpPr>
          <p:nvPr/>
        </p:nvSpPr>
        <p:spPr bwMode="auto">
          <a:xfrm>
            <a:off x="4876800" y="27432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pl-PL" sz="1600" i="1">
                <a:cs typeface="ＭＳ Ｐゴシック"/>
              </a:rPr>
              <a:t> </a:t>
            </a:r>
            <a:r>
              <a:rPr lang="ru-RU" sz="1600" i="1">
                <a:cs typeface="ＭＳ Ｐゴシック"/>
              </a:rPr>
              <a:t>Мультикультурное образование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Школьные администрации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Политики в области образования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Социальным вопросам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Специального образования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Методы обучения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Педагогического образования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Профессионального образования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и многое другое .</a:t>
            </a:r>
          </a:p>
        </p:txBody>
      </p:sp>
      <p:sp>
        <p:nvSpPr>
          <p:cNvPr id="138243" name="Rectangle 2"/>
          <p:cNvSpPr>
            <a:spLocks noChangeArrowheads="1"/>
          </p:cNvSpPr>
          <p:nvPr/>
        </p:nvSpPr>
        <p:spPr bwMode="auto">
          <a:xfrm>
            <a:off x="914400" y="2133600"/>
            <a:ext cx="6099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ＭＳ Ｐゴシック"/>
              </a:rPr>
              <a:t>Содержимое базы данных включает в себя проблемы:</a:t>
            </a:r>
            <a:r>
              <a:rPr lang="ru-RU" sz="2800" baseline="-4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138244" name="Picture 7" descr="http://www.ebscohost.com/resources/education-source/masthead.png"/>
          <p:cNvPicPr>
            <a:picLocks noChangeAspect="1" noChangeArrowheads="1"/>
          </p:cNvPicPr>
          <p:nvPr/>
        </p:nvPicPr>
        <p:blipFill>
          <a:blip r:embed="rId2"/>
          <a:srcRect t="22090" r="26875" b="10268"/>
          <a:stretch>
            <a:fillRect/>
          </a:stretch>
        </p:blipFill>
        <p:spPr bwMode="auto">
          <a:xfrm>
            <a:off x="1905000" y="355600"/>
            <a:ext cx="54102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962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Content Placeholder 2"/>
          <p:cNvSpPr>
            <a:spLocks/>
          </p:cNvSpPr>
          <p:nvPr/>
        </p:nvSpPr>
        <p:spPr bwMode="auto">
          <a:xfrm>
            <a:off x="990600" y="23622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1600" b="1" i="1">
                <a:cs typeface="ＭＳ Ｐゴシック"/>
              </a:rPr>
              <a:t>Humanities Source</a:t>
            </a:r>
            <a:r>
              <a:rPr lang="ru-RU" sz="1600">
                <a:cs typeface="ＭＳ Ｐゴシック"/>
              </a:rPr>
              <a:t> является неоценимым ресурсом для студентов, ученых, исследователей и преподавателей, интересующихся всеми аспектами гуманитарных наук, литературы, развитие научной и творческой мысли</a:t>
            </a:r>
          </a:p>
          <a:p>
            <a:pPr marL="225425" indent="-225425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ru-RU" sz="1600" i="1">
              <a:cs typeface="ＭＳ Ｐゴシック"/>
            </a:endParaRPr>
          </a:p>
          <a:p>
            <a:pPr marL="225425" indent="-225425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1600" i="1">
                <a:cs typeface="ＭＳ Ｐゴシック"/>
              </a:rPr>
              <a:t>Humanities Source</a:t>
            </a:r>
            <a:r>
              <a:rPr lang="ru-RU" sz="1600">
                <a:cs typeface="ＭＳ Ｐゴシック"/>
              </a:rPr>
              <a:t> содержит полные тексты 1450 журналов и обеспечивает доступ к полным текстам и библиографическим данным, таких публикаций, как: статьи, интервью, библиография, литературные тексты: поэзия, проза и драма, рецензии на книги, балет, танцевальные программы, фильмы, опера, мюзиклы, театр, программы телевидения и радио и многое другое.</a:t>
            </a:r>
          </a:p>
          <a:p>
            <a:pPr marL="225425" indent="-225425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1600">
                <a:cs typeface="ＭＳ Ｐゴシック"/>
              </a:rPr>
              <a:t>Она также включает в себя уникальный тезаурус предметных рубрик.</a:t>
            </a:r>
          </a:p>
        </p:txBody>
      </p:sp>
      <p:pic>
        <p:nvPicPr>
          <p:cNvPr id="13926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5105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6733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514600"/>
            <a:ext cx="3657600" cy="3505200"/>
          </a:xfrm>
        </p:spPr>
        <p:txBody>
          <a:bodyPr/>
          <a:lstStyle/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Археология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Регионалистика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Искусство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Классическое образование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Социальные коммуникации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Танец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Кино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Фольклор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Изучение культурной и социальной роли мужчин и женщин (Гендерные исследования)</a:t>
            </a:r>
          </a:p>
        </p:txBody>
      </p:sp>
      <p:sp>
        <p:nvSpPr>
          <p:cNvPr id="140290" name="Rectangle 3"/>
          <p:cNvSpPr>
            <a:spLocks noChangeArrowheads="1"/>
          </p:cNvSpPr>
          <p:nvPr/>
        </p:nvSpPr>
        <p:spPr bwMode="auto">
          <a:xfrm>
            <a:off x="5105400" y="25146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История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Журналистика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Языкознание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Литературная и социальная критика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Литература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Музыка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Театральное искусство, спектакли, концерты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Философия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Религия и теология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и многое другое…</a:t>
            </a:r>
          </a:p>
        </p:txBody>
      </p:sp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914400" y="1981200"/>
            <a:ext cx="29829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ＭＳ Ｐゴシック"/>
              </a:rPr>
              <a:t>Тематика базы включает</a:t>
            </a:r>
            <a:r>
              <a:rPr lang="pl-PL">
                <a:cs typeface="ＭＳ Ｐゴシック"/>
              </a:rPr>
              <a:t>:</a:t>
            </a:r>
            <a:r>
              <a:rPr lang="ru-RU" sz="2800" baseline="-4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aseline="-4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029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5105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659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Content Placeholder 2"/>
          <p:cNvSpPr>
            <a:spLocks/>
          </p:cNvSpPr>
          <p:nvPr/>
        </p:nvSpPr>
        <p:spPr bwMode="auto">
          <a:xfrm>
            <a:off x="990600" y="22860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1600" b="1" i="1">
                <a:cs typeface="ＭＳ Ｐゴシック"/>
              </a:rPr>
              <a:t>Legal Source</a:t>
            </a:r>
            <a:r>
              <a:rPr lang="ru-RU" sz="1600">
                <a:cs typeface="ＭＳ Ｐゴシック"/>
              </a:rPr>
              <a:t> содержит полные тексты из самых известных научных журналов в области права и является авторитетным источником информации о текущих исследованиях, мысли и тенденции в области законодательства.</a:t>
            </a:r>
          </a:p>
          <a:p>
            <a:pPr marL="225425" indent="-225425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1600">
                <a:cs typeface="ＭＳ Ｐゴシック"/>
              </a:rPr>
              <a:t>База данных содержит более 870 полнотекстовых журналов, обработанные специалистами библиографические данные статей из тысячи других юридических журналов, ежегодников, уставов, университетских публикаций и правительственных документов и более 300 правовых экспертиз. </a:t>
            </a:r>
          </a:p>
          <a:p>
            <a:pPr marL="225425" indent="-225425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1600">
                <a:cs typeface="ＭＳ Ｐゴシック"/>
              </a:rPr>
              <a:t>Пользователи по достоинству оценят разнообразие и международное охват публикации в базе данных: научные статьи, материалы конференций и симпозиумов, юрисдикционные документы, судебные решения, законодательные акты, книги, рецензии на книги и многое другое). Это отличный источник информации для юристов, ученых, предпринимателей, библиотекарей, студентов-юристов, практикующих адвокатов и всех тех, кто занимается правом.</a:t>
            </a:r>
          </a:p>
        </p:txBody>
      </p:sp>
      <p:pic>
        <p:nvPicPr>
          <p:cNvPr id="1413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1000"/>
            <a:ext cx="556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1414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3332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EBSCO</a:t>
            </a:r>
            <a:endParaRPr lang="en-US" alt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199" y="1143000"/>
            <a:ext cx="7908925" cy="3992563"/>
          </a:xfrm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ts val="900"/>
              </a:spcAft>
            </a:pPr>
            <a:r>
              <a:rPr lang="en-US" altLang="en-US" sz="2000" dirty="0" smtClean="0">
                <a:latin typeface="Arial" charset="0"/>
                <a:cs typeface="Arial" charset="0"/>
              </a:rPr>
              <a:t>EBSCO </a:t>
            </a:r>
            <a:r>
              <a:rPr lang="ru-RU" altLang="en-US" sz="2000" dirty="0" smtClean="0">
                <a:latin typeface="Arial" charset="0"/>
                <a:cs typeface="Arial" charset="0"/>
              </a:rPr>
              <a:t>предоставляет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</a:t>
            </a:r>
            <a:r>
              <a:rPr lang="ru-RU" altLang="en-US" sz="2000" dirty="0" smtClean="0">
                <a:latin typeface="Arial" charset="0"/>
                <a:cs typeface="Arial" charset="0"/>
              </a:rPr>
              <a:t>информационные </a:t>
            </a:r>
            <a:r>
              <a:rPr lang="ru-RU" altLang="en-US" sz="2000" dirty="0" smtClean="0">
                <a:latin typeface="Arial" charset="0"/>
                <a:cs typeface="Arial" charset="0"/>
              </a:rPr>
              <a:t>услуги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</a:t>
            </a:r>
            <a:r>
              <a:rPr lang="ru-RU" altLang="en-US" sz="2000" dirty="0" smtClean="0">
                <a:latin typeface="Arial" charset="0"/>
                <a:cs typeface="Arial" charset="0"/>
              </a:rPr>
              <a:t>более чем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100,000 </a:t>
            </a:r>
            <a:r>
              <a:rPr lang="ru-RU" altLang="en-US" sz="2000" dirty="0" smtClean="0">
                <a:latin typeface="Arial" charset="0"/>
                <a:cs typeface="Arial" charset="0"/>
              </a:rPr>
              <a:t>организациям и миллионам пользователей</a:t>
            </a:r>
            <a:endParaRPr lang="en-US" altLang="en-US" sz="2000" dirty="0" smtClean="0">
              <a:latin typeface="Arial" charset="0"/>
              <a:cs typeface="Arial" charset="0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ts val="900"/>
              </a:spcAft>
            </a:pPr>
            <a:r>
              <a:rPr lang="en-US" altLang="en-US" sz="2000" dirty="0" smtClean="0">
                <a:latin typeface="Arial" charset="0"/>
                <a:cs typeface="Arial" charset="0"/>
              </a:rPr>
              <a:t>EBSCO </a:t>
            </a:r>
            <a:r>
              <a:rPr lang="ru-RU" altLang="en-US" sz="2000" dirty="0">
                <a:latin typeface="Arial" charset="0"/>
                <a:cs typeface="Arial" charset="0"/>
              </a:rPr>
              <a:t>является крупнейшим поставщиком </a:t>
            </a:r>
            <a:r>
              <a:rPr lang="ru-RU" altLang="en-US" sz="2000" dirty="0" smtClean="0">
                <a:latin typeface="Arial" charset="0"/>
                <a:cs typeface="Arial" charset="0"/>
              </a:rPr>
              <a:t>исследовательского контента для университетов, </a:t>
            </a:r>
            <a:r>
              <a:rPr lang="ru-RU" altLang="en-US" sz="2000" dirty="0">
                <a:latin typeface="Arial" charset="0"/>
                <a:cs typeface="Arial" charset="0"/>
              </a:rPr>
              <a:t>научно-исследовательских институтов, корпораций, больниц и государственных учреждений во всем </a:t>
            </a:r>
            <a:r>
              <a:rPr lang="ru-RU" altLang="en-US" sz="2000" dirty="0" smtClean="0">
                <a:latin typeface="Arial" charset="0"/>
                <a:cs typeface="Arial" charset="0"/>
              </a:rPr>
              <a:t>мире</a:t>
            </a:r>
            <a:endParaRPr lang="en-US" altLang="en-US" sz="2000" dirty="0" smtClean="0">
              <a:latin typeface="Arial" charset="0"/>
              <a:cs typeface="Arial" charset="0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ts val="900"/>
              </a:spcAft>
            </a:pPr>
            <a:r>
              <a:rPr lang="en-US" altLang="en-US" sz="2000" dirty="0" smtClean="0">
                <a:latin typeface="Arial" charset="0"/>
                <a:cs typeface="Arial" charset="0"/>
              </a:rPr>
              <a:t>200 </a:t>
            </a:r>
            <a:r>
              <a:rPr lang="ru-RU" altLang="en-US" sz="2000" dirty="0" smtClean="0">
                <a:latin typeface="Arial" charset="0"/>
                <a:cs typeface="Arial" charset="0"/>
              </a:rPr>
              <a:t>миллионов поисковых запросов в день на платформе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EBSCOhost</a:t>
            </a:r>
          </a:p>
          <a:p>
            <a:pPr marL="228600" indent="-228600" eaLnBrk="1" hangingPunct="1">
              <a:spcBef>
                <a:spcPct val="0"/>
              </a:spcBef>
              <a:spcAft>
                <a:spcPts val="900"/>
              </a:spcAft>
            </a:pPr>
            <a:r>
              <a:rPr lang="ru-RU" altLang="en-US" sz="2000" dirty="0" smtClean="0">
                <a:latin typeface="Arial" charset="0"/>
                <a:cs typeface="Arial" charset="0"/>
              </a:rPr>
              <a:t>EBSCO </a:t>
            </a:r>
            <a:r>
              <a:rPr lang="ru-RU" altLang="en-US" sz="2000" dirty="0">
                <a:latin typeface="Arial" charset="0"/>
                <a:cs typeface="Arial" charset="0"/>
              </a:rPr>
              <a:t>продолжает наилучшим образом </a:t>
            </a:r>
            <a:r>
              <a:rPr lang="ru-RU" altLang="en-US" sz="2000" dirty="0" smtClean="0">
                <a:latin typeface="Arial" charset="0"/>
                <a:cs typeface="Arial" charset="0"/>
              </a:rPr>
              <a:t>обслуживать научное сообщество </a:t>
            </a:r>
            <a:r>
              <a:rPr lang="ru-RU" altLang="en-US" sz="2000" dirty="0">
                <a:latin typeface="Arial" charset="0"/>
                <a:cs typeface="Arial" charset="0"/>
              </a:rPr>
              <a:t>на основе инноваций и </a:t>
            </a:r>
            <a:r>
              <a:rPr lang="ru-RU" altLang="en-US" sz="2000" dirty="0" smtClean="0">
                <a:latin typeface="Arial" charset="0"/>
                <a:cs typeface="Arial" charset="0"/>
              </a:rPr>
              <a:t>качества обслуживания</a:t>
            </a:r>
            <a:endParaRPr lang="en-US" alt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8366125" y="61579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6566" name="Picture 5" descr="google_db_forb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" t="17700" r="2023" b="16943"/>
          <a:stretch>
            <a:fillRect/>
          </a:stretch>
        </p:blipFill>
        <p:spPr bwMode="auto">
          <a:xfrm>
            <a:off x="1524000" y="5114561"/>
            <a:ext cx="58674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122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51472" y="2971800"/>
            <a:ext cx="3505200" cy="3276600"/>
          </a:xfrm>
        </p:spPr>
        <p:txBody>
          <a:bodyPr/>
          <a:lstStyle/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Административное право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Антимонопольное право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Банковское право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Хозяйственное право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Конституционное право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Криминальное право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Территориальное планирование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Семейное право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</a:pPr>
            <a:r>
              <a:rPr lang="ru-RU" sz="1600" i="1" dirty="0" smtClean="0"/>
              <a:t>Страховое право</a:t>
            </a:r>
          </a:p>
        </p:txBody>
      </p:sp>
      <p:sp>
        <p:nvSpPr>
          <p:cNvPr id="142338" name="Rectangle 3"/>
          <p:cNvSpPr>
            <a:spLocks noChangeArrowheads="1"/>
          </p:cNvSpPr>
          <p:nvPr/>
        </p:nvSpPr>
        <p:spPr bwMode="auto">
          <a:xfrm>
            <a:off x="5105400" y="29718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Право интеллектуальной собственности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Международные корпорации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Патентное право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Подтверждение подлинности завещаний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Ценные бумаги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Налоговое право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Правила торговли</a:t>
            </a: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r>
              <a:rPr lang="ru-RU" sz="1600" i="1">
                <a:cs typeface="ＭＳ Ｐゴシック"/>
              </a:rPr>
              <a:t> и многое другое…</a:t>
            </a:r>
            <a:endParaRPr lang="en-US" sz="1600" i="1">
              <a:cs typeface="ＭＳ Ｐゴシック"/>
            </a:endParaRPr>
          </a:p>
          <a:p>
            <a:pPr marL="168275" indent="-168275">
              <a:lnSpc>
                <a:spcPct val="70000"/>
              </a:lnSpc>
              <a:spcBef>
                <a:spcPct val="70000"/>
              </a:spcBef>
              <a:buFontTx/>
              <a:buChar char="•"/>
            </a:pPr>
            <a:endParaRPr lang="en-US" sz="1600" i="1">
              <a:cs typeface="ＭＳ Ｐゴシック"/>
            </a:endParaRPr>
          </a:p>
        </p:txBody>
      </p:sp>
      <p:sp>
        <p:nvSpPr>
          <p:cNvPr id="142339" name="Rectangle 2"/>
          <p:cNvSpPr>
            <a:spLocks noChangeArrowheads="1"/>
          </p:cNvSpPr>
          <p:nvPr/>
        </p:nvSpPr>
        <p:spPr bwMode="auto">
          <a:xfrm>
            <a:off x="914400" y="2286000"/>
            <a:ext cx="29829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ＭＳ Ｐゴシック"/>
              </a:rPr>
              <a:t>Тематика базы включает</a:t>
            </a:r>
            <a:r>
              <a:rPr lang="pl-PL">
                <a:cs typeface="ＭＳ Ｐゴシック"/>
              </a:rPr>
              <a:t>:</a:t>
            </a:r>
            <a:r>
              <a:rPr lang="ru-RU" sz="2800" baseline="-4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aseline="-4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234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1000"/>
            <a:ext cx="556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882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533400" y="457200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 smtClean="0">
                <a:solidFill>
                  <a:srgbClr val="FFFFFF"/>
                </a:solidFill>
              </a:rPr>
              <a:t>Political Science</a:t>
            </a:r>
          </a:p>
          <a:p>
            <a:r>
              <a:rPr lang="en-US" sz="6600" dirty="0" smtClean="0">
                <a:solidFill>
                  <a:srgbClr val="FFFFFF"/>
                </a:solidFill>
              </a:rPr>
              <a:t>Complete</a:t>
            </a:r>
          </a:p>
        </p:txBody>
      </p:sp>
      <p:pic>
        <p:nvPicPr>
          <p:cNvPr id="3" name="Picture 2" descr="http://www.ebscohost.com/prod-mastheads/PoliticalScienceComplete_Masthead_Web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7324"/>
            <a:ext cx="9144000" cy="2759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900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623231"/>
            <a:ext cx="57912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 smtClean="0"/>
              <a:t>Political Science Complete –</a:t>
            </a:r>
            <a:br>
              <a:rPr lang="en-US" sz="2800" dirty="0" smtClean="0"/>
            </a:br>
            <a:r>
              <a:rPr lang="ru-RU" sz="2800" dirty="0"/>
              <a:t>важный </a:t>
            </a:r>
            <a:r>
              <a:rPr lang="ru-RU" sz="2800" dirty="0" smtClean="0"/>
              <a:t>ресурс</a:t>
            </a:r>
            <a:r>
              <a:rPr lang="en-GB" sz="2800" dirty="0" smtClean="0"/>
              <a:t> </a:t>
            </a:r>
            <a:r>
              <a:rPr lang="ru-RU" sz="2800" dirty="0"/>
              <a:t>по актуальным </a:t>
            </a:r>
            <a:r>
              <a:rPr lang="ru-RU" sz="2800" dirty="0" smtClean="0"/>
              <a:t>вопросам</a:t>
            </a:r>
            <a:r>
              <a:rPr lang="en-GB" sz="2800" dirty="0" smtClean="0"/>
              <a:t> </a:t>
            </a:r>
            <a:r>
              <a:rPr lang="ru-RU" sz="2800" dirty="0"/>
              <a:t>глобальной политики</a:t>
            </a:r>
            <a:endParaRPr lang="en-US" sz="2800" b="0" dirty="0"/>
          </a:p>
        </p:txBody>
      </p:sp>
      <p:sp>
        <p:nvSpPr>
          <p:cNvPr id="593923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2209800"/>
            <a:ext cx="8534400" cy="43542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indent="-233363">
              <a:spcBef>
                <a:spcPct val="45000"/>
              </a:spcBef>
            </a:pPr>
            <a:endParaRPr lang="pl-PL" sz="1800" i="1" dirty="0" smtClean="0"/>
          </a:p>
          <a:p>
            <a:pPr marL="233363" indent="-233363">
              <a:spcBef>
                <a:spcPct val="45000"/>
              </a:spcBef>
            </a:pPr>
            <a:r>
              <a:rPr lang="de-DE" sz="1800" dirty="0" smtClean="0"/>
              <a:t>Political </a:t>
            </a:r>
            <a:r>
              <a:rPr lang="de-DE" sz="1800" dirty="0"/>
              <a:t>Science </a:t>
            </a:r>
            <a:r>
              <a:rPr lang="de-DE" sz="1800" dirty="0" err="1"/>
              <a:t>Complete</a:t>
            </a:r>
            <a:r>
              <a:rPr lang="de-DE" sz="1800" dirty="0"/>
              <a:t> </a:t>
            </a:r>
            <a:r>
              <a:rPr lang="ru-RU" sz="1800" dirty="0"/>
              <a:t>содержатся</a:t>
            </a:r>
            <a:r>
              <a:rPr lang="de-DE" sz="1800" dirty="0"/>
              <a:t> 340 </a:t>
            </a:r>
            <a:r>
              <a:rPr lang="ru-RU" sz="1800" dirty="0"/>
              <a:t>специализированных справочников и монографий</a:t>
            </a:r>
            <a:r>
              <a:rPr lang="de-DE" sz="1800" dirty="0"/>
              <a:t>, </a:t>
            </a:r>
            <a:r>
              <a:rPr lang="ru-RU" sz="1800" dirty="0"/>
              <a:t>более</a:t>
            </a:r>
            <a:r>
              <a:rPr lang="de-DE" sz="1800" dirty="0"/>
              <a:t> </a:t>
            </a:r>
            <a:r>
              <a:rPr lang="de-DE" sz="1800" dirty="0" smtClean="0"/>
              <a:t>44,000 </a:t>
            </a:r>
            <a:r>
              <a:rPr lang="ru-RU" sz="1800" dirty="0" err="1"/>
              <a:t>матералов</a:t>
            </a:r>
            <a:r>
              <a:rPr lang="ru-RU" sz="1800" dirty="0"/>
              <a:t> конференций</a:t>
            </a:r>
            <a:r>
              <a:rPr lang="de-DE" sz="1800" dirty="0"/>
              <a:t>, </a:t>
            </a:r>
            <a:r>
              <a:rPr lang="ru-RU" sz="1800" dirty="0"/>
              <a:t>включая мероприятия</a:t>
            </a:r>
            <a:r>
              <a:rPr lang="de-DE" sz="1800" dirty="0"/>
              <a:t> International Political Science </a:t>
            </a:r>
            <a:r>
              <a:rPr lang="de-DE" sz="1800" dirty="0" err="1" smtClean="0"/>
              <a:t>Association</a:t>
            </a:r>
            <a:endParaRPr lang="pl-PL" sz="1800" i="1" dirty="0"/>
          </a:p>
          <a:p>
            <a:pPr marL="233363" indent="-233363">
              <a:spcBef>
                <a:spcPct val="45000"/>
              </a:spcBef>
            </a:pPr>
            <a:r>
              <a:rPr lang="ru-RU" sz="1800" dirty="0" err="1"/>
              <a:t>Political</a:t>
            </a:r>
            <a:r>
              <a:rPr lang="ru-RU" sz="1800" dirty="0"/>
              <a:t> </a:t>
            </a:r>
            <a:r>
              <a:rPr lang="ru-RU" sz="1800" dirty="0" err="1"/>
              <a:t>Science</a:t>
            </a:r>
            <a:r>
              <a:rPr lang="ru-RU" sz="1800" dirty="0"/>
              <a:t> </a:t>
            </a:r>
            <a:r>
              <a:rPr lang="ru-RU" sz="1800" dirty="0" err="1"/>
              <a:t>Complete</a:t>
            </a:r>
            <a:r>
              <a:rPr lang="ru-RU" sz="1800" dirty="0"/>
              <a:t> предоставляет специализированный тезаурус из </a:t>
            </a:r>
            <a:r>
              <a:rPr lang="en-GB" sz="1800" dirty="0" smtClean="0"/>
              <a:t>23</a:t>
            </a:r>
            <a:r>
              <a:rPr lang="ru-RU" sz="1800" dirty="0" smtClean="0"/>
              <a:t>,500 </a:t>
            </a:r>
            <a:r>
              <a:rPr lang="ru-RU" sz="1800" dirty="0"/>
              <a:t>терминов, что существенно оптимизирует поиск информации. </a:t>
            </a:r>
            <a:endParaRPr lang="en-GB" sz="1800" dirty="0" smtClean="0"/>
          </a:p>
          <a:p>
            <a:pPr marL="233363" lvl="0" indent="-233363">
              <a:spcBef>
                <a:spcPct val="45000"/>
              </a:spcBef>
            </a:pPr>
            <a:r>
              <a:rPr lang="ru-RU" sz="1800" dirty="0"/>
              <a:t>Информация по таким предметам, </a:t>
            </a:r>
            <a:r>
              <a:rPr lang="ru-RU" sz="1800" dirty="0" smtClean="0"/>
              <a:t>как</a:t>
            </a:r>
            <a:r>
              <a:rPr lang="en-GB" sz="1800" dirty="0" smtClean="0"/>
              <a:t> c</a:t>
            </a:r>
            <a:r>
              <a:rPr lang="ru-RU" sz="1800" dirty="0" err="1" smtClean="0"/>
              <a:t>равнительная</a:t>
            </a:r>
            <a:r>
              <a:rPr lang="ru-RU" sz="1800" dirty="0" smtClean="0"/>
              <a:t> политика</a:t>
            </a:r>
            <a:r>
              <a:rPr lang="en-GB" sz="1800" i="1" dirty="0" smtClean="0"/>
              <a:t>, </a:t>
            </a:r>
            <a:r>
              <a:rPr lang="ru-RU" sz="1800" dirty="0" smtClean="0"/>
              <a:t>гуманитарная помощь</a:t>
            </a:r>
            <a:r>
              <a:rPr lang="en-GB" sz="1800" i="1" dirty="0" smtClean="0"/>
              <a:t>, </a:t>
            </a:r>
            <a:r>
              <a:rPr lang="en-GB" sz="1800" dirty="0" smtClean="0"/>
              <a:t>m</a:t>
            </a:r>
            <a:r>
              <a:rPr lang="ru-RU" sz="1800" dirty="0" err="1" smtClean="0"/>
              <a:t>еждународные</a:t>
            </a:r>
            <a:r>
              <a:rPr lang="ru-RU" sz="1800" dirty="0" smtClean="0"/>
              <a:t> отношения</a:t>
            </a:r>
            <a:r>
              <a:rPr lang="en-GB" sz="1800" dirty="0" smtClean="0"/>
              <a:t>, </a:t>
            </a:r>
            <a:r>
              <a:rPr lang="ru-RU" sz="1800" dirty="0" smtClean="0"/>
              <a:t>закон </a:t>
            </a:r>
            <a:r>
              <a:rPr lang="ru-RU" sz="1800" dirty="0"/>
              <a:t>и законодательство</a:t>
            </a:r>
            <a:r>
              <a:rPr lang="en-GB" sz="1800" dirty="0" smtClean="0"/>
              <a:t>, </a:t>
            </a:r>
            <a:r>
              <a:rPr lang="ru-RU" sz="1800" dirty="0" err="1" smtClean="0"/>
              <a:t>пеправительственные</a:t>
            </a:r>
            <a:r>
              <a:rPr lang="ru-RU" sz="1800" dirty="0" smtClean="0"/>
              <a:t> организации</a:t>
            </a:r>
            <a:r>
              <a:rPr lang="en-GB" sz="1800" dirty="0"/>
              <a:t> </a:t>
            </a:r>
            <a:r>
              <a:rPr lang="ru-RU" sz="1800" dirty="0"/>
              <a:t>и</a:t>
            </a:r>
            <a:r>
              <a:rPr lang="en-GB" sz="1800" dirty="0" smtClean="0"/>
              <a:t> </a:t>
            </a:r>
            <a:r>
              <a:rPr lang="ru-RU" sz="1800" dirty="0" smtClean="0"/>
              <a:t>политическая теория</a:t>
            </a:r>
            <a:r>
              <a:rPr lang="en-GB" sz="1800" dirty="0" smtClean="0"/>
              <a:t>. </a:t>
            </a:r>
            <a:endParaRPr lang="en-US" sz="1800" dirty="0"/>
          </a:p>
        </p:txBody>
      </p:sp>
      <p:pic>
        <p:nvPicPr>
          <p:cNvPr id="6" name="Picture 2" descr="M:\Creative Services_MAC\_Political Science Complete\_lgo\lgo_PoliSciComle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209800" cy="65972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33800" y="6422570"/>
            <a:ext cx="4093030" cy="28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183053"/>
                </a:solidFill>
                <a:cs typeface="Arial" pitchFamily="34" charset="0"/>
              </a:rPr>
              <a:t>Political Science Complete</a:t>
            </a:r>
            <a:endParaRPr lang="en-US" sz="1400" dirty="0">
              <a:solidFill>
                <a:srgbClr val="183053"/>
              </a:solidFill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848600" y="6422572"/>
            <a:ext cx="0" cy="3048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941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2" name="Rectangle 10"/>
          <p:cNvSpPr>
            <a:spLocks noChangeArrowheads="1"/>
          </p:cNvSpPr>
          <p:nvPr/>
        </p:nvSpPr>
        <p:spPr bwMode="auto">
          <a:xfrm>
            <a:off x="0" y="53340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8275" indent="-168275" algn="ctr">
              <a:spcBef>
                <a:spcPct val="50000"/>
              </a:spcBef>
            </a:pPr>
            <a:r>
              <a:rPr lang="en-US" sz="1400" dirty="0" smtClean="0">
                <a:solidFill>
                  <a:prstClr val="black"/>
                </a:solidFill>
                <a:cs typeface="+mn-cs"/>
              </a:rPr>
              <a:t>January 2015</a:t>
            </a:r>
            <a:endParaRPr lang="en-US" sz="1400" dirty="0">
              <a:solidFill>
                <a:prstClr val="black"/>
              </a:solidFill>
              <a:cs typeface="+mn-cs"/>
            </a:endParaRPr>
          </a:p>
        </p:txBody>
      </p:sp>
      <p:graphicFrame>
        <p:nvGraphicFramePr>
          <p:cNvPr id="10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04811"/>
              </p:ext>
            </p:extLst>
          </p:nvPr>
        </p:nvGraphicFramePr>
        <p:xfrm>
          <a:off x="438887" y="2667000"/>
          <a:ext cx="8247913" cy="1721579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285513"/>
                <a:gridCol w="1320800"/>
                <a:gridCol w="1320800"/>
                <a:gridCol w="1320800"/>
              </a:tblGrid>
              <a:tr h="115715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21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4667" marR="94667" marT="94667" marB="94667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Общее количество</a:t>
                      </a:r>
                      <a:endParaRPr lang="en-US" sz="1300" b="0" i="0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Основные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/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приоритетные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/>
                      </a:r>
                      <a:br>
                        <a:rPr lang="en-US" sz="120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журналы</a:t>
                      </a:r>
                      <a:endParaRPr lang="en-US" sz="1200" b="0" i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+mj-lt"/>
                        </a:rPr>
                        <a:t>Селективные журналы</a:t>
                      </a:r>
                      <a:endParaRPr lang="en-US" sz="1300" b="0" i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64421">
                <a:tc>
                  <a:txBody>
                    <a:bodyPr/>
                    <a:lstStyle/>
                    <a:p>
                      <a:pPr>
                        <a:spcBef>
                          <a:spcPct val="75000"/>
                        </a:spcBef>
                      </a:pPr>
                      <a:r>
                        <a:rPr lang="en-US" sz="1900" dirty="0" smtClean="0">
                          <a:solidFill>
                            <a:schemeClr val="bg1"/>
                          </a:solidFill>
                          <a:latin typeface="+mj-lt"/>
                        </a:rPr>
                        <a:t>Political</a:t>
                      </a:r>
                      <a:r>
                        <a:rPr lang="en-US" sz="19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Science Complete</a:t>
                      </a:r>
                      <a:endParaRPr lang="en-US" sz="1900" b="1" i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2,061</a:t>
                      </a:r>
                      <a:endParaRPr kumimoji="0" lang="en-US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1,297</a:t>
                      </a:r>
                      <a:endParaRPr kumimoji="0" lang="en-US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764</a:t>
                      </a:r>
                      <a:endParaRPr kumimoji="0" lang="en-US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5600" y="533400"/>
            <a:ext cx="6248400" cy="1143000"/>
          </a:xfrm>
        </p:spPr>
        <p:txBody>
          <a:bodyPr/>
          <a:lstStyle/>
          <a:p>
            <a:r>
              <a:rPr lang="ru-RU" sz="2400" dirty="0"/>
              <a:t>Журналы</a:t>
            </a:r>
            <a:r>
              <a:rPr lang="en-US" sz="2400" dirty="0" smtClean="0"/>
              <a:t> </a:t>
            </a:r>
            <a:r>
              <a:rPr lang="ru-RU" sz="2400" dirty="0"/>
              <a:t>включенные в </a:t>
            </a:r>
            <a:r>
              <a:rPr lang="ru-RU" sz="2400" dirty="0" smtClean="0"/>
              <a:t>базу</a:t>
            </a:r>
            <a:r>
              <a:rPr lang="en-US" sz="2400" dirty="0" smtClean="0"/>
              <a:t>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Political Science Complete</a:t>
            </a:r>
            <a:endParaRPr lang="en-US" sz="3200" b="0" dirty="0"/>
          </a:p>
        </p:txBody>
      </p:sp>
      <p:pic>
        <p:nvPicPr>
          <p:cNvPr id="1026" name="Picture 2" descr="M:\Creative Services_MAC\_Political Science Complete\_lgo\lgo_PoliSciComle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209800" cy="65972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33800" y="6422570"/>
            <a:ext cx="4093030" cy="28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183053"/>
                </a:solidFill>
                <a:cs typeface="Arial" pitchFamily="34" charset="0"/>
              </a:rPr>
              <a:t>Political Science Complete</a:t>
            </a:r>
            <a:endParaRPr lang="en-US" sz="1400" dirty="0">
              <a:solidFill>
                <a:srgbClr val="183053"/>
              </a:solidFill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848600" y="6422572"/>
            <a:ext cx="0" cy="3048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01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title"/>
          </p:nvPr>
        </p:nvSpPr>
        <p:spPr>
          <a:xfrm>
            <a:off x="2895600" y="91966"/>
            <a:ext cx="62484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Political Science Complete </a:t>
            </a:r>
          </a:p>
        </p:txBody>
      </p:sp>
      <p:sp>
        <p:nvSpPr>
          <p:cNvPr id="607239" name="Text Box 7"/>
          <p:cNvSpPr txBox="1">
            <a:spLocks noChangeArrowheads="1"/>
          </p:cNvSpPr>
          <p:nvPr/>
        </p:nvSpPr>
        <p:spPr bwMode="auto">
          <a:xfrm>
            <a:off x="0" y="52578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* Not available as full text in any version of 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+mn-cs"/>
              </a:rPr>
              <a:t>Academic Search</a:t>
            </a:r>
          </a:p>
          <a:p>
            <a:pPr algn="ctr"/>
            <a:endParaRPr lang="en-US" sz="140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/>
                <a:cs typeface="+mn-cs"/>
              </a:rPr>
              <a:t>Compared January 2015</a:t>
            </a:r>
            <a:endParaRPr lang="en-US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graphicFrame>
        <p:nvGraphicFramePr>
          <p:cNvPr id="8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397494"/>
              </p:ext>
            </p:extLst>
          </p:nvPr>
        </p:nvGraphicFramePr>
        <p:xfrm>
          <a:off x="990600" y="2133600"/>
          <a:ext cx="7162800" cy="2960275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191000"/>
                <a:gridCol w="1447800"/>
                <a:gridCol w="1524000"/>
              </a:tblGrid>
              <a:tr h="80155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Полнотекстовые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источники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Общее количество</a:t>
                      </a:r>
                      <a:endParaRPr lang="en-US" sz="1600" b="0" i="0" kern="120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 pitchFamily="34" charset="0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Уникальные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endParaRPr lang="en-US" sz="1600" b="0" i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218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ct val="75000"/>
                        </a:spcBef>
                      </a:pP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Полнотекстовые журналы</a:t>
                      </a:r>
                      <a:endParaRPr lang="en-US" sz="19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660</a:t>
                      </a:r>
                      <a:endParaRPr kumimoji="0" lang="en-US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453</a:t>
                      </a:r>
                      <a:endParaRPr kumimoji="0" lang="en-US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816">
                <a:tc>
                  <a:txBody>
                    <a:bodyPr/>
                    <a:lstStyle/>
                    <a:p>
                      <a:pPr>
                        <a:spcBef>
                          <a:spcPct val="75000"/>
                        </a:spcBef>
                      </a:pP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Полнотекстовые</a:t>
                      </a:r>
                      <a:r>
                        <a:rPr lang="en-US" sz="1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ниги и монографии</a:t>
                      </a:r>
                      <a:endParaRPr lang="en-US" sz="19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339</a:t>
                      </a:r>
                      <a:endParaRPr kumimoji="0" lang="en-US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338</a:t>
                      </a:r>
                      <a:endParaRPr kumimoji="0" lang="en-US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816">
                <a:tc>
                  <a:txBody>
                    <a:bodyPr/>
                    <a:lstStyle/>
                    <a:p>
                      <a:pPr>
                        <a:spcBef>
                          <a:spcPct val="75000"/>
                        </a:spcBef>
                      </a:pPr>
                      <a:r>
                        <a:rPr lang="ru-RU" sz="1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Полнотекстовые</a:t>
                      </a:r>
                      <a:r>
                        <a:rPr lang="en-US" sz="1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материалы конференций</a:t>
                      </a:r>
                      <a:endParaRPr lang="en-US" sz="19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44,328</a:t>
                      </a:r>
                      <a:endParaRPr kumimoji="0" lang="en-US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44,328</a:t>
                      </a:r>
                      <a:endParaRPr kumimoji="0" lang="en-US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4667" marR="94667" marT="94667" marB="946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M:\Creative Services_MAC\_Political Science Complete\_lgo\lgo_PoliSciComle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209800" cy="65972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422570"/>
            <a:ext cx="4093030" cy="28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183053"/>
                </a:solidFill>
                <a:cs typeface="Arial" pitchFamily="34" charset="0"/>
              </a:rPr>
              <a:t>Political Science Complete</a:t>
            </a:r>
            <a:endParaRPr lang="en-US" sz="1400" dirty="0">
              <a:solidFill>
                <a:srgbClr val="183053"/>
              </a:solidFill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848600" y="6422572"/>
            <a:ext cx="0" cy="3048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06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57912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200" dirty="0"/>
              <a:t>Перечень </a:t>
            </a:r>
            <a:r>
              <a:rPr lang="ru-RU" sz="2200" dirty="0" smtClean="0"/>
              <a:t>журналов </a:t>
            </a:r>
            <a:r>
              <a:rPr lang="ru-RU" sz="2200" dirty="0"/>
              <a:t>индексируемых </a:t>
            </a:r>
            <a:r>
              <a:rPr lang="ru-RU" sz="2200" dirty="0" smtClean="0"/>
              <a:t>в</a:t>
            </a:r>
            <a:r>
              <a:rPr lang="en-GB" sz="2200" dirty="0" smtClean="0"/>
              <a:t> </a:t>
            </a:r>
            <a:r>
              <a:rPr lang="en-US" sz="2200" dirty="0" smtClean="0"/>
              <a:t>Political </a:t>
            </a:r>
            <a:r>
              <a:rPr lang="en-US" sz="2200" dirty="0"/>
              <a:t>Science </a:t>
            </a:r>
            <a:r>
              <a:rPr lang="en-US" sz="2200" dirty="0" smtClean="0"/>
              <a:t>Complete</a:t>
            </a:r>
            <a:endParaRPr lang="en-US" sz="3000" b="0" dirty="0"/>
          </a:p>
        </p:txBody>
      </p:sp>
      <p:sp>
        <p:nvSpPr>
          <p:cNvPr id="593923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2209800"/>
            <a:ext cx="4038600" cy="3459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indent="-233363">
              <a:spcBef>
                <a:spcPct val="45000"/>
              </a:spcBef>
            </a:pPr>
            <a:r>
              <a:rPr lang="en-US" sz="1800" i="1" dirty="0"/>
              <a:t>American Diplomacy</a:t>
            </a:r>
          </a:p>
          <a:p>
            <a:pPr marL="233363" indent="-233363">
              <a:spcBef>
                <a:spcPct val="45000"/>
              </a:spcBef>
            </a:pPr>
            <a:r>
              <a:rPr lang="en-US" sz="1800" i="1" dirty="0"/>
              <a:t>Canadian Parliamentary Review</a:t>
            </a:r>
          </a:p>
          <a:p>
            <a:pPr marL="233363" indent="-233363">
              <a:spcBef>
                <a:spcPct val="45000"/>
              </a:spcBef>
            </a:pPr>
            <a:r>
              <a:rPr lang="en-US" sz="1800" i="1" dirty="0"/>
              <a:t>Chinese Law &amp; Government</a:t>
            </a:r>
          </a:p>
          <a:p>
            <a:pPr marL="233363" indent="-233363">
              <a:spcBef>
                <a:spcPct val="45000"/>
              </a:spcBef>
            </a:pPr>
            <a:r>
              <a:rPr lang="en-US" sz="1800" i="1" dirty="0"/>
              <a:t>European Studies:</a:t>
            </a:r>
            <a:br>
              <a:rPr lang="en-US" sz="1800" i="1" dirty="0"/>
            </a:br>
            <a:r>
              <a:rPr lang="en-US" sz="1800" i="1" dirty="0"/>
              <a:t>A Journal of European</a:t>
            </a:r>
            <a:br>
              <a:rPr lang="en-US" sz="1800" i="1" dirty="0"/>
            </a:br>
            <a:r>
              <a:rPr lang="en-US" sz="1800" i="1" dirty="0"/>
              <a:t>Culture, History &amp; Politics</a:t>
            </a:r>
          </a:p>
          <a:p>
            <a:pPr marL="233363" indent="-233363">
              <a:spcBef>
                <a:spcPct val="45000"/>
              </a:spcBef>
            </a:pPr>
            <a:r>
              <a:rPr lang="en-US" sz="1800" i="1" dirty="0"/>
              <a:t>Harvard Journal of</a:t>
            </a:r>
            <a:br>
              <a:rPr lang="en-US" sz="1800" i="1" dirty="0"/>
            </a:br>
            <a:r>
              <a:rPr lang="en-US" sz="1800" i="1" dirty="0"/>
              <a:t>African American Public </a:t>
            </a:r>
            <a:r>
              <a:rPr lang="en-US" sz="1800" i="1" dirty="0" smtClean="0"/>
              <a:t>Policy</a:t>
            </a:r>
          </a:p>
          <a:p>
            <a:pPr marL="233363" indent="-233363">
              <a:spcBef>
                <a:spcPct val="45000"/>
              </a:spcBef>
            </a:pPr>
            <a:r>
              <a:rPr lang="en-US" sz="1800" i="1" dirty="0" smtClean="0"/>
              <a:t>International Journal</a:t>
            </a:r>
            <a:br>
              <a:rPr lang="en-US" sz="1800" i="1" dirty="0" smtClean="0"/>
            </a:br>
            <a:r>
              <a:rPr lang="en-US" sz="1800" i="1" dirty="0" smtClean="0"/>
              <a:t>of Government Auditing</a:t>
            </a:r>
            <a:endParaRPr lang="en-US" sz="1800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459163"/>
          </a:xfrm>
        </p:spPr>
        <p:txBody>
          <a:bodyPr/>
          <a:lstStyle/>
          <a:p>
            <a:r>
              <a:rPr lang="en-US" sz="1800" i="1" dirty="0" smtClean="0"/>
              <a:t>International Journal</a:t>
            </a:r>
            <a:br>
              <a:rPr lang="en-US" sz="1800" i="1" dirty="0" smtClean="0"/>
            </a:br>
            <a:r>
              <a:rPr lang="en-US" sz="1800" i="1" dirty="0" smtClean="0"/>
              <a:t>of Political Economy</a:t>
            </a:r>
          </a:p>
          <a:p>
            <a:r>
              <a:rPr lang="en-US" sz="1800" i="1" dirty="0" smtClean="0"/>
              <a:t>International Journal</a:t>
            </a:r>
            <a:br>
              <a:rPr lang="en-US" sz="1800" i="1" dirty="0" smtClean="0"/>
            </a:br>
            <a:r>
              <a:rPr lang="en-US" sz="1800" i="1" dirty="0" smtClean="0"/>
              <a:t>of Public Participation</a:t>
            </a:r>
          </a:p>
          <a:p>
            <a:r>
              <a:rPr lang="en-US" sz="1800" i="1" dirty="0" smtClean="0"/>
              <a:t>Journal of Urban</a:t>
            </a:r>
            <a:br>
              <a:rPr lang="en-US" sz="1800" i="1" dirty="0" smtClean="0"/>
            </a:br>
            <a:r>
              <a:rPr lang="en-US" sz="1800" i="1" dirty="0" smtClean="0"/>
              <a:t>Regeneration &amp; Renewal</a:t>
            </a:r>
          </a:p>
          <a:p>
            <a:r>
              <a:rPr lang="en-US" sz="1800" i="1" dirty="0" smtClean="0"/>
              <a:t>Kennedy School Review</a:t>
            </a:r>
          </a:p>
          <a:p>
            <a:r>
              <a:rPr lang="en-US" sz="1800" i="1" dirty="0" smtClean="0"/>
              <a:t>Public Sector</a:t>
            </a:r>
          </a:p>
          <a:p>
            <a:r>
              <a:rPr lang="en-US" sz="1800" i="1" dirty="0" smtClean="0"/>
              <a:t>Stanford Journal of Civil Rights &amp; Civil Liberties</a:t>
            </a:r>
          </a:p>
          <a:p>
            <a:pPr>
              <a:buNone/>
            </a:pPr>
            <a:endParaRPr lang="en-US" sz="1800" i="1" dirty="0" smtClean="0"/>
          </a:p>
        </p:txBody>
      </p:sp>
      <p:pic>
        <p:nvPicPr>
          <p:cNvPr id="6" name="Picture 2" descr="M:\Creative Services_MAC\_Political Science Complete\_lgo\lgo_PoliSciComle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209800" cy="65972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33800" y="6422570"/>
            <a:ext cx="4093030" cy="28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183053"/>
                </a:solidFill>
                <a:cs typeface="Arial" pitchFamily="34" charset="0"/>
              </a:rPr>
              <a:t>Political Science Complete</a:t>
            </a:r>
            <a:endParaRPr lang="en-US" sz="1400" dirty="0">
              <a:solidFill>
                <a:srgbClr val="183053"/>
              </a:solidFill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848600" y="6422572"/>
            <a:ext cx="0" cy="3048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54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Уникальные полнотекстовые журналы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sz="2200" i="1" dirty="0" smtClean="0"/>
              <a:t>American Diplomacy</a:t>
            </a:r>
          </a:p>
          <a:p>
            <a:r>
              <a:rPr lang="en-US" sz="2200" i="1" dirty="0" smtClean="0"/>
              <a:t>Australian Journal</a:t>
            </a:r>
            <a:br>
              <a:rPr lang="en-US" sz="2200" i="1" dirty="0" smtClean="0"/>
            </a:br>
            <a:r>
              <a:rPr lang="en-US" sz="2200" i="1" dirty="0" smtClean="0"/>
              <a:t>of Public Administration</a:t>
            </a:r>
          </a:p>
          <a:p>
            <a:r>
              <a:rPr lang="en-US" sz="2200" i="1" dirty="0" smtClean="0"/>
              <a:t>Canadian Parliamentary Review</a:t>
            </a:r>
          </a:p>
          <a:p>
            <a:r>
              <a:rPr lang="en-US" sz="2200" i="1" dirty="0" err="1" smtClean="0"/>
              <a:t>Ethnopolitics</a:t>
            </a:r>
            <a:endParaRPr lang="en-US" sz="2200" i="1" dirty="0" smtClean="0"/>
          </a:p>
          <a:p>
            <a:r>
              <a:rPr lang="en-US" sz="2200" i="1" dirty="0" smtClean="0"/>
              <a:t>Hague Journal of Diplomacy</a:t>
            </a:r>
          </a:p>
          <a:p>
            <a:r>
              <a:rPr lang="en-US" sz="2200" i="1" dirty="0" smtClean="0"/>
              <a:t>Journal of Civil Society</a:t>
            </a:r>
          </a:p>
          <a:p>
            <a:r>
              <a:rPr lang="en-US" sz="2200" i="1" dirty="0" smtClean="0"/>
              <a:t>Journal of Human Rights Practice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sz="2200" i="1" dirty="0" smtClean="0"/>
              <a:t>Journal of Language &amp; Politics</a:t>
            </a:r>
          </a:p>
          <a:p>
            <a:r>
              <a:rPr lang="en-US" sz="2200" i="1" dirty="0" smtClean="0"/>
              <a:t>New Politics</a:t>
            </a:r>
          </a:p>
          <a:p>
            <a:r>
              <a:rPr lang="en-US" sz="2200" i="1" dirty="0" smtClean="0"/>
              <a:t>Politics &amp; Policy</a:t>
            </a:r>
          </a:p>
          <a:p>
            <a:r>
              <a:rPr lang="en-US" sz="2200" i="1" dirty="0" smtClean="0"/>
              <a:t>Presidential Studies Quarterly</a:t>
            </a:r>
          </a:p>
          <a:p>
            <a:r>
              <a:rPr lang="en-US" sz="2200" i="1" dirty="0" smtClean="0"/>
              <a:t>Religion &amp; Human Rights</a:t>
            </a:r>
          </a:p>
          <a:p>
            <a:r>
              <a:rPr lang="en-US" sz="2200" i="1" dirty="0" smtClean="0"/>
              <a:t>Review of International</a:t>
            </a:r>
            <a:br>
              <a:rPr lang="en-US" sz="2200" i="1" dirty="0" smtClean="0"/>
            </a:br>
            <a:r>
              <a:rPr lang="en-US" sz="2200" i="1" dirty="0" smtClean="0"/>
              <a:t>Law &amp; Politics</a:t>
            </a:r>
          </a:p>
          <a:p>
            <a:r>
              <a:rPr lang="en-US" sz="2200" i="1" dirty="0" smtClean="0"/>
              <a:t>Social Politics: International Studies in Gender, State &amp; Society</a:t>
            </a:r>
          </a:p>
        </p:txBody>
      </p:sp>
      <p:sp>
        <p:nvSpPr>
          <p:cNvPr id="608259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300" dirty="0">
                <a:solidFill>
                  <a:prstClr val="black"/>
                </a:solidFill>
                <a:latin typeface="Arial"/>
                <a:cs typeface="+mn-cs"/>
              </a:rPr>
              <a:t>NOTE: None of these are available in full text in any version of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+mn-cs"/>
              </a:rPr>
              <a:t>Academic Search</a:t>
            </a:r>
          </a:p>
        </p:txBody>
      </p:sp>
      <p:pic>
        <p:nvPicPr>
          <p:cNvPr id="11" name="Picture 2" descr="M:\Creative Services_MAC\_Political Science Complete\_lgo\lgo_PoliSciComle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209800" cy="65972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733800" y="6422570"/>
            <a:ext cx="4093030" cy="28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183053"/>
                </a:solidFill>
                <a:cs typeface="Arial" pitchFamily="34" charset="0"/>
              </a:rPr>
              <a:t>Political Science Complete</a:t>
            </a:r>
            <a:endParaRPr lang="en-US" sz="1400" dirty="0">
              <a:solidFill>
                <a:srgbClr val="183053"/>
              </a:solidFill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848600" y="6422572"/>
            <a:ext cx="0" cy="3048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186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84715" y="253661"/>
            <a:ext cx="57912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39,905 </a:t>
            </a:r>
            <a:r>
              <a:rPr lang="ru-RU" sz="2400" dirty="0" smtClean="0">
                <a:solidFill>
                  <a:schemeClr val="tx1"/>
                </a:solidFill>
              </a:rPr>
              <a:t>уникальных </a:t>
            </a:r>
            <a:r>
              <a:rPr lang="ru-RU" sz="2400" dirty="0">
                <a:solidFill>
                  <a:schemeClr val="tx1"/>
                </a:solidFill>
              </a:rPr>
              <a:t>полнотекстовых </a:t>
            </a:r>
            <a:r>
              <a:rPr lang="ru-RU" sz="2400" dirty="0" smtClean="0">
                <a:solidFill>
                  <a:schemeClr val="tx1"/>
                </a:solidFill>
              </a:rPr>
              <a:t>материалов </a:t>
            </a:r>
            <a:r>
              <a:rPr lang="ru-RU" sz="2400" dirty="0">
                <a:solidFill>
                  <a:schemeClr val="tx1"/>
                </a:solidFill>
              </a:rPr>
              <a:t>конференций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40163"/>
          </a:xfrm>
        </p:spPr>
        <p:txBody>
          <a:bodyPr/>
          <a:lstStyle/>
          <a:p>
            <a:r>
              <a:rPr lang="en-US" sz="2100" dirty="0" smtClean="0"/>
              <a:t>Conference Papers -- American Political Science Association </a:t>
            </a:r>
          </a:p>
          <a:p>
            <a:r>
              <a:rPr lang="en-US" sz="2100" dirty="0" smtClean="0"/>
              <a:t>Conference Papers -- International Studies Association</a:t>
            </a:r>
          </a:p>
          <a:p>
            <a:r>
              <a:rPr lang="en-US" sz="2100" dirty="0" smtClean="0"/>
              <a:t>Conference Papers -- Midwestern Political Science Association </a:t>
            </a:r>
          </a:p>
          <a:p>
            <a:r>
              <a:rPr lang="en-US" sz="2100" dirty="0" smtClean="0"/>
              <a:t>Conference Papers -- New England Political Science Association </a:t>
            </a:r>
          </a:p>
          <a:p>
            <a:r>
              <a:rPr lang="en-US" sz="2100" dirty="0" smtClean="0"/>
              <a:t>Conference Papers -- Northeastern Political Science Association </a:t>
            </a:r>
          </a:p>
          <a:p>
            <a:r>
              <a:rPr lang="en-US" sz="2100" dirty="0" smtClean="0"/>
              <a:t>Conference Papers -- Southern Political Science Association </a:t>
            </a:r>
          </a:p>
          <a:p>
            <a:r>
              <a:rPr lang="en-US" sz="2100" dirty="0" smtClean="0"/>
              <a:t>Conference Papers -- Western Political Science Association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300" dirty="0">
                <a:solidFill>
                  <a:prstClr val="black"/>
                </a:solidFill>
                <a:latin typeface="Arial"/>
                <a:cs typeface="+mn-cs"/>
              </a:rPr>
              <a:t>NOTE: None of these are available in full text in any version of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+mn-cs"/>
              </a:rPr>
              <a:t>Academic Search</a:t>
            </a:r>
          </a:p>
        </p:txBody>
      </p:sp>
      <p:pic>
        <p:nvPicPr>
          <p:cNvPr id="7" name="Picture 2" descr="M:\Creative Services_MAC\_Political Science Complete\_lgo\lgo_PoliSciComle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209800" cy="65972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733800" y="6422570"/>
            <a:ext cx="4093030" cy="28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183053"/>
                </a:solidFill>
                <a:cs typeface="Arial" pitchFamily="34" charset="0"/>
              </a:rPr>
              <a:t>Political Science Complete</a:t>
            </a:r>
            <a:endParaRPr lang="en-US" sz="1400" dirty="0">
              <a:solidFill>
                <a:srgbClr val="183053"/>
              </a:solidFill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848600" y="6422572"/>
            <a:ext cx="0" cy="3048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963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4" descr="eBooks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39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219200"/>
            <a:ext cx="7953375" cy="9144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eBooks</a:t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Охватывает обширный перечень дисциплин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45410" name="Rectangle 5"/>
          <p:cNvSpPr>
            <a:spLocks noChangeArrowheads="1"/>
          </p:cNvSpPr>
          <p:nvPr/>
        </p:nvSpPr>
        <p:spPr bwMode="auto">
          <a:xfrm>
            <a:off x="1066800" y="2284413"/>
            <a:ext cx="335280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fontAlgn="auto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ru-RU" sz="2000">
                <a:solidFill>
                  <a:prstClr val="black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Бизнес</a:t>
            </a:r>
            <a:r>
              <a:rPr lang="en-US" sz="2000">
                <a:solidFill>
                  <a:prstClr val="black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000">
                <a:solidFill>
                  <a:prstClr val="black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экономика менеджмент </a:t>
            </a:r>
            <a:endParaRPr lang="en-US" sz="2000">
              <a:solidFill>
                <a:prstClr val="black"/>
              </a:solidFill>
              <a:latin typeface="Candara"/>
              <a:ea typeface="Arial Unicode MS" pitchFamily="34" charset="-128"/>
              <a:cs typeface="Arial Unicode MS" pitchFamily="34" charset="-128"/>
            </a:endParaRPr>
          </a:p>
          <a:p>
            <a:pPr marL="171450" indent="-171450" fontAlgn="auto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ru-RU" sz="2000">
                <a:solidFill>
                  <a:prstClr val="black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Компьютерные науки</a:t>
            </a:r>
            <a:r>
              <a:rPr lang="en-US" sz="2000">
                <a:solidFill>
                  <a:prstClr val="black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/IT</a:t>
            </a:r>
          </a:p>
          <a:p>
            <a:pPr marL="171450" indent="-171450" fontAlgn="auto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ru-RU" sz="2000">
                <a:solidFill>
                  <a:prstClr val="black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Право / юриспруденция</a:t>
            </a:r>
            <a:endParaRPr lang="en-US" sz="2000">
              <a:solidFill>
                <a:prstClr val="black"/>
              </a:solidFill>
              <a:latin typeface="Candara"/>
              <a:ea typeface="Arial Unicode MS" pitchFamily="34" charset="-128"/>
              <a:cs typeface="Arial Unicode MS" pitchFamily="34" charset="-128"/>
            </a:endParaRPr>
          </a:p>
          <a:p>
            <a:pPr marL="171450" indent="-171450" fontAlgn="auto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ru-RU" sz="2000">
                <a:solidFill>
                  <a:prstClr val="black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Образование </a:t>
            </a:r>
            <a:r>
              <a:rPr lang="en-US" sz="2000">
                <a:solidFill>
                  <a:prstClr val="black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45411" name="Rectangle 6"/>
          <p:cNvSpPr>
            <a:spLocks noChangeArrowheads="1"/>
          </p:cNvSpPr>
          <p:nvPr/>
        </p:nvSpPr>
        <p:spPr bwMode="auto">
          <a:xfrm>
            <a:off x="4943475" y="2284413"/>
            <a:ext cx="39719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fontAlgn="auto">
              <a:spcBef>
                <a:spcPct val="40000"/>
              </a:spcBef>
              <a:spcAft>
                <a:spcPts val="0"/>
              </a:spcAft>
              <a:buFontTx/>
              <a:buChar char="•"/>
            </a:pPr>
            <a:r>
              <a:rPr lang="ru-RU" sz="2000">
                <a:solidFill>
                  <a:prstClr val="black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Инженерные науки</a:t>
            </a:r>
            <a:endParaRPr lang="en-US" sz="2000">
              <a:solidFill>
                <a:prstClr val="black"/>
              </a:solidFill>
              <a:latin typeface="Candara"/>
              <a:ea typeface="Arial Unicode MS" pitchFamily="34" charset="-128"/>
              <a:cs typeface="Arial Unicode MS" pitchFamily="34" charset="-128"/>
            </a:endParaRPr>
          </a:p>
          <a:p>
            <a:pPr marL="171450" indent="-171450" fontAlgn="auto">
              <a:spcBef>
                <a:spcPct val="40000"/>
              </a:spcBef>
              <a:spcAft>
                <a:spcPts val="0"/>
              </a:spcAft>
              <a:buFontTx/>
              <a:buChar char="•"/>
            </a:pPr>
            <a:r>
              <a:rPr lang="ru-RU" sz="2000">
                <a:solidFill>
                  <a:prstClr val="black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Медицина</a:t>
            </a:r>
            <a:r>
              <a:rPr lang="en-US" sz="2000">
                <a:solidFill>
                  <a:prstClr val="black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71450" indent="-171450" fontAlgn="auto">
              <a:spcBef>
                <a:spcPct val="40000"/>
              </a:spcBef>
              <a:spcAft>
                <a:spcPts val="0"/>
              </a:spcAft>
              <a:buFontTx/>
              <a:buChar char="•"/>
            </a:pPr>
            <a:r>
              <a:rPr lang="ru-RU" sz="2000">
                <a:solidFill>
                  <a:prstClr val="black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Общественные науки</a:t>
            </a:r>
          </a:p>
          <a:p>
            <a:pPr marL="171450" indent="-171450" fontAlgn="auto">
              <a:spcBef>
                <a:spcPct val="40000"/>
              </a:spcBef>
              <a:spcAft>
                <a:spcPts val="0"/>
              </a:spcAft>
              <a:buFontTx/>
              <a:buChar char="•"/>
            </a:pPr>
            <a:r>
              <a:rPr lang="ru-RU" sz="2000">
                <a:solidFill>
                  <a:prstClr val="black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Научные исследования</a:t>
            </a:r>
          </a:p>
          <a:p>
            <a:pPr marL="171450" indent="-171450" fontAlgn="auto">
              <a:spcBef>
                <a:spcPct val="40000"/>
              </a:spcBef>
              <a:spcAft>
                <a:spcPts val="0"/>
              </a:spcAft>
              <a:buFontTx/>
              <a:buChar char="•"/>
            </a:pPr>
            <a:r>
              <a:rPr lang="en-US" sz="2000">
                <a:solidFill>
                  <a:prstClr val="black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etc. </a:t>
            </a:r>
          </a:p>
        </p:txBody>
      </p:sp>
      <p:pic>
        <p:nvPicPr>
          <p:cNvPr id="145412" name="Picture 8" descr="NetLibrary_corpor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91088"/>
            <a:ext cx="91440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800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EBSCO </a:t>
            </a:r>
            <a:br>
              <a:rPr lang="en-US" altLang="en-US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Продукты </a:t>
            </a:r>
            <a:r>
              <a:rPr lang="ru-RU" altLang="en-US" sz="40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серви</a:t>
            </a:r>
            <a:r>
              <a:rPr lang="en-US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ы</a:t>
            </a:r>
            <a:endParaRPr lang="en-US" altLang="en-US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4191000" cy="4525963"/>
          </a:xfrm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 dirty="0" smtClean="0">
                <a:latin typeface="Arial" charset="0"/>
                <a:cs typeface="Arial" charset="0"/>
              </a:rPr>
              <a:t>EBSCO </a:t>
            </a:r>
            <a:r>
              <a:rPr lang="ru-RU" altLang="en-US" sz="1800" dirty="0" smtClean="0">
                <a:latin typeface="Arial" charset="0"/>
                <a:cs typeface="Arial" charset="0"/>
              </a:rPr>
              <a:t>является лучшим в мире поставщиком премиум информации </a:t>
            </a:r>
            <a:endParaRPr lang="en-US" altLang="en-US" sz="1800" dirty="0" smtClean="0">
              <a:latin typeface="Arial" charset="0"/>
              <a:cs typeface="Arial" charset="0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ts val="800"/>
              </a:spcAft>
            </a:pPr>
            <a:r>
              <a:rPr lang="ru-RU" sz="1800" dirty="0"/>
              <a:t>Наши</a:t>
            </a:r>
            <a:r>
              <a:rPr lang="ru-RU" altLang="en-US" sz="1800" dirty="0" smtClean="0">
                <a:latin typeface="Arial" charset="0"/>
                <a:cs typeface="Arial" charset="0"/>
              </a:rPr>
              <a:t> </a:t>
            </a:r>
            <a:r>
              <a:rPr lang="ru-RU" altLang="en-US" sz="1800" dirty="0">
                <a:latin typeface="Arial" charset="0"/>
                <a:cs typeface="Arial" charset="0"/>
              </a:rPr>
              <a:t>ресурсы используются </a:t>
            </a:r>
            <a:r>
              <a:rPr lang="ru-RU" altLang="en-US" sz="1800" dirty="0" smtClean="0">
                <a:latin typeface="Arial" charset="0"/>
                <a:cs typeface="Arial" charset="0"/>
              </a:rPr>
              <a:t>для исследований высокого уровня и </a:t>
            </a:r>
            <a:r>
              <a:rPr lang="ru-RU" altLang="en-US" sz="1800" dirty="0">
                <a:latin typeface="Arial" charset="0"/>
                <a:cs typeface="Arial" charset="0"/>
              </a:rPr>
              <a:t>сбора </a:t>
            </a:r>
            <a:r>
              <a:rPr lang="ru-RU" altLang="en-US" sz="1800" dirty="0" smtClean="0">
                <a:latin typeface="Arial" charset="0"/>
                <a:cs typeface="Arial" charset="0"/>
              </a:rPr>
              <a:t>данных </a:t>
            </a:r>
            <a:r>
              <a:rPr lang="ru-RU" altLang="en-US" sz="1800" dirty="0">
                <a:latin typeface="Arial" charset="0"/>
                <a:cs typeface="Arial" charset="0"/>
              </a:rPr>
              <a:t>в</a:t>
            </a:r>
            <a:r>
              <a:rPr lang="en-US" altLang="en-US" sz="1800" dirty="0" smtClean="0">
                <a:latin typeface="Arial" charset="0"/>
                <a:cs typeface="Arial" charset="0"/>
              </a:rPr>
              <a:t>:</a:t>
            </a:r>
          </a:p>
          <a:p>
            <a:pPr marL="360000" lvl="1" indent="-228600" eaLnBrk="1" hangingPunct="1">
              <a:spcBef>
                <a:spcPct val="0"/>
              </a:spcBef>
              <a:spcAft>
                <a:spcPts val="800"/>
              </a:spcAft>
            </a:pPr>
            <a:r>
              <a:rPr lang="ru-RU" altLang="en-US" sz="1800" dirty="0" smtClean="0">
                <a:latin typeface="Arial" charset="0"/>
                <a:cs typeface="Arial" charset="0"/>
              </a:rPr>
              <a:t>Университетах</a:t>
            </a:r>
            <a:r>
              <a:rPr lang="pl-PL" altLang="en-US" sz="1800" dirty="0" smtClean="0">
                <a:latin typeface="Arial" charset="0"/>
                <a:cs typeface="Arial" charset="0"/>
              </a:rPr>
              <a:t>, </a:t>
            </a:r>
            <a:r>
              <a:rPr lang="ru-RU" altLang="en-US" sz="1800" dirty="0" smtClean="0">
                <a:latin typeface="Arial" charset="0"/>
                <a:cs typeface="Arial" charset="0"/>
              </a:rPr>
              <a:t>исследовательских организациях</a:t>
            </a:r>
            <a:endParaRPr lang="en-US" altLang="en-US" sz="1800" dirty="0" smtClean="0">
              <a:latin typeface="Arial" charset="0"/>
              <a:cs typeface="Arial" charset="0"/>
            </a:endParaRPr>
          </a:p>
          <a:p>
            <a:pPr marL="360000" lvl="1" indent="-228600" eaLnBrk="1" hangingPunct="1">
              <a:spcBef>
                <a:spcPct val="0"/>
              </a:spcBef>
              <a:spcAft>
                <a:spcPts val="800"/>
              </a:spcAft>
            </a:pPr>
            <a:r>
              <a:rPr lang="ru-RU" altLang="en-US" sz="1800" dirty="0" smtClean="0">
                <a:latin typeface="Arial" charset="0"/>
                <a:cs typeface="Arial" charset="0"/>
              </a:rPr>
              <a:t>Коммерческих компаниях</a:t>
            </a:r>
            <a:endParaRPr lang="en-US" altLang="en-US" sz="1800" dirty="0" smtClean="0">
              <a:latin typeface="Arial" charset="0"/>
              <a:cs typeface="Arial" charset="0"/>
            </a:endParaRPr>
          </a:p>
          <a:p>
            <a:pPr marL="360000" lvl="1" indent="-228600" eaLnBrk="1" hangingPunct="1">
              <a:spcBef>
                <a:spcPct val="0"/>
              </a:spcBef>
              <a:spcAft>
                <a:spcPts val="800"/>
              </a:spcAft>
            </a:pPr>
            <a:r>
              <a:rPr lang="ru-RU" altLang="en-US" sz="1800" dirty="0" smtClean="0">
                <a:latin typeface="Arial" charset="0"/>
                <a:cs typeface="Arial" charset="0"/>
              </a:rPr>
              <a:t>Клиниках и Медицинских учебных заведениях</a:t>
            </a:r>
          </a:p>
          <a:p>
            <a:pPr marL="360000" lvl="1" indent="-228600" eaLnBrk="1" hangingPunct="1">
              <a:spcBef>
                <a:spcPct val="0"/>
              </a:spcBef>
              <a:spcAft>
                <a:spcPts val="800"/>
              </a:spcAft>
            </a:pPr>
            <a:r>
              <a:rPr lang="ru-RU" altLang="en-US" sz="1800" dirty="0" smtClean="0">
                <a:latin typeface="Arial" charset="0"/>
                <a:cs typeface="Arial" charset="0"/>
              </a:rPr>
              <a:t>Правительственных учреждениях(исследовательских, военных, образовательных и т.п.)</a:t>
            </a:r>
            <a:endParaRPr lang="en-US" alt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67319" y="1371600"/>
            <a:ext cx="4056062" cy="4525963"/>
          </a:xfrm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ts val="1200"/>
              </a:spcAft>
            </a:pPr>
            <a:r>
              <a:rPr lang="ru-RU" sz="1800" dirty="0"/>
              <a:t>Ресурсы EBSCO предлагают наиболее полный охват научно-технического, медицинского и бизнес-контента</a:t>
            </a:r>
          </a:p>
          <a:p>
            <a:pPr marL="228600" indent="-228600">
              <a:spcBef>
                <a:spcPct val="0"/>
              </a:spcBef>
              <a:spcAft>
                <a:spcPts val="1200"/>
              </a:spcAft>
            </a:pPr>
            <a:r>
              <a:rPr lang="ru-RU" altLang="en-US" sz="1800" dirty="0" smtClean="0">
                <a:latin typeface="Arial" charset="0"/>
                <a:cs typeface="Arial" charset="0"/>
              </a:rPr>
              <a:t>Продукты </a:t>
            </a:r>
            <a:r>
              <a:rPr lang="ru-RU" altLang="en-US" sz="1800" dirty="0">
                <a:latin typeface="Arial" charset="0"/>
                <a:cs typeface="Arial" charset="0"/>
              </a:rPr>
              <a:t>EBSCO включают </a:t>
            </a:r>
            <a:r>
              <a:rPr lang="ru-RU" altLang="en-US" sz="1800" dirty="0" smtClean="0">
                <a:latin typeface="Arial" charset="0"/>
                <a:cs typeface="Arial" charset="0"/>
              </a:rPr>
              <a:t>обзоры новостных источников </a:t>
            </a:r>
            <a:r>
              <a:rPr lang="ru-RU" altLang="en-US" sz="1800" dirty="0">
                <a:latin typeface="Arial" charset="0"/>
                <a:cs typeface="Arial" charset="0"/>
              </a:rPr>
              <a:t>и информацию о </a:t>
            </a:r>
            <a:r>
              <a:rPr lang="ru-RU" altLang="en-US" sz="1800" dirty="0" smtClean="0">
                <a:latin typeface="Arial" charset="0"/>
                <a:cs typeface="Arial" charset="0"/>
              </a:rPr>
              <a:t>компании</a:t>
            </a:r>
          </a:p>
          <a:p>
            <a:pPr marL="228600" indent="-228600">
              <a:spcBef>
                <a:spcPct val="0"/>
              </a:spcBef>
              <a:spcAft>
                <a:spcPts val="1200"/>
              </a:spcAft>
            </a:pPr>
            <a:r>
              <a:rPr lang="en-US" altLang="en-US" sz="1800" dirty="0" smtClean="0">
                <a:latin typeface="Arial" charset="0"/>
                <a:cs typeface="Arial" charset="0"/>
              </a:rPr>
              <a:t>EBSCO </a:t>
            </a:r>
            <a:r>
              <a:rPr lang="ru-RU" altLang="en-US" sz="1800" dirty="0">
                <a:latin typeface="Arial" charset="0"/>
                <a:cs typeface="Arial" charset="0"/>
              </a:rPr>
              <a:t>является одним из крупнейших производителей </a:t>
            </a:r>
            <a:r>
              <a:rPr lang="ru-RU" altLang="en-US" sz="1800" dirty="0" smtClean="0">
                <a:latin typeface="Arial" charset="0"/>
                <a:cs typeface="Arial" charset="0"/>
              </a:rPr>
              <a:t>корпоративных образовательных ресурсов</a:t>
            </a:r>
          </a:p>
          <a:p>
            <a:pPr marL="228600" indent="-228600">
              <a:spcBef>
                <a:spcPct val="0"/>
              </a:spcBef>
              <a:spcAft>
                <a:spcPts val="1200"/>
              </a:spcAft>
            </a:pPr>
            <a:r>
              <a:rPr lang="en-US" altLang="en-US" sz="1800" dirty="0" smtClean="0">
                <a:latin typeface="Arial" charset="0"/>
                <a:cs typeface="Arial" charset="0"/>
              </a:rPr>
              <a:t>EBSCO </a:t>
            </a:r>
            <a:r>
              <a:rPr lang="ru-RU" altLang="en-US" sz="1800" dirty="0" smtClean="0">
                <a:latin typeface="Arial" charset="0"/>
                <a:cs typeface="Arial" charset="0"/>
              </a:rPr>
              <a:t>является ведущим в мире поставщиком услуг</a:t>
            </a:r>
            <a:endParaRPr lang="en-US" alt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8366125" y="61579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94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990600"/>
            <a:ext cx="9144000" cy="762000"/>
          </a:xfrm>
        </p:spPr>
        <p:txBody>
          <a:bodyPr wrap="none"/>
          <a:lstStyle/>
          <a:p>
            <a:pPr eaLnBrk="1" hangingPunct="1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Ведущие мировые издательства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47458" name="Group 3"/>
          <p:cNvGrpSpPr>
            <a:grpSpLocks/>
          </p:cNvGrpSpPr>
          <p:nvPr/>
        </p:nvGrpSpPr>
        <p:grpSpPr bwMode="auto">
          <a:xfrm>
            <a:off x="4724400" y="1752600"/>
            <a:ext cx="3181350" cy="4279900"/>
            <a:chOff x="3565" y="1351"/>
            <a:chExt cx="2004" cy="2696"/>
          </a:xfrm>
        </p:grpSpPr>
        <p:pic>
          <p:nvPicPr>
            <p:cNvPr id="147476" name="Picture 4" descr="Policy Press logo linked to homepa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69" y="1441"/>
              <a:ext cx="524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77" name="Picture 5" descr="Nursing Knowledge International – powered by The Honor Society of Nursing, Sigma Theta Tau International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94" y="1351"/>
              <a:ext cx="98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78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99" y="3142"/>
              <a:ext cx="390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79" name="Picture 7" descr="zed books logo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76" y="3777"/>
              <a:ext cx="921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80" name="Picture 8" descr="Compendium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99" y="2470"/>
              <a:ext cx="135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81" name="Picture 9" descr="Logo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099" y="3328"/>
              <a:ext cx="111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82" name="Picture 10" descr="getfile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 r="49982" b="37601"/>
            <a:stretch>
              <a:fillRect/>
            </a:stretch>
          </p:blipFill>
          <p:spPr bwMode="auto">
            <a:xfrm>
              <a:off x="3588" y="2070"/>
              <a:ext cx="1152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83" name="Picture 11" descr="trlogo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306" y="2879"/>
              <a:ext cx="219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84" name="Picture 12" descr="clip_image002_00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082" y="1351"/>
              <a:ext cx="455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85" name="Picture 13" descr="Top1"/>
            <p:cNvPicPr>
              <a:picLocks noChangeAspect="1" noChangeArrowheads="1"/>
            </p:cNvPicPr>
            <p:nvPr/>
          </p:nvPicPr>
          <p:blipFill>
            <a:blip r:embed="rId16"/>
            <a:srcRect l="4239" r="74393"/>
            <a:stretch>
              <a:fillRect/>
            </a:stretch>
          </p:blipFill>
          <p:spPr bwMode="auto">
            <a:xfrm>
              <a:off x="4318" y="2789"/>
              <a:ext cx="719" cy="5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7486" name="Picture 14" descr="logo"/>
            <p:cNvPicPr>
              <a:picLocks noChangeAspect="1" noChangeArrowheads="1"/>
            </p:cNvPicPr>
            <p:nvPr/>
          </p:nvPicPr>
          <p:blipFill>
            <a:blip r:embed="rId17"/>
            <a:srcRect r="87914" b="-5052"/>
            <a:stretch>
              <a:fillRect/>
            </a:stretch>
          </p:blipFill>
          <p:spPr bwMode="auto">
            <a:xfrm>
              <a:off x="5126" y="2160"/>
              <a:ext cx="443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87" name="Picture 15" descr="dkpd"/>
            <p:cNvPicPr>
              <a:picLocks noChangeAspect="1" noChangeArrowheads="1"/>
            </p:cNvPicPr>
            <p:nvPr/>
          </p:nvPicPr>
          <p:blipFill>
            <a:blip r:embed="rId18"/>
            <a:srcRect r="39568" b="44444"/>
            <a:stretch>
              <a:fillRect/>
            </a:stretch>
          </p:blipFill>
          <p:spPr bwMode="auto">
            <a:xfrm>
              <a:off x="3565" y="2839"/>
              <a:ext cx="65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88" name="Picture 16" descr="Nova Publishers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587" y="3754"/>
              <a:ext cx="899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7459" name="Group 17"/>
          <p:cNvGrpSpPr>
            <a:grpSpLocks/>
          </p:cNvGrpSpPr>
          <p:nvPr/>
        </p:nvGrpSpPr>
        <p:grpSpPr bwMode="auto">
          <a:xfrm>
            <a:off x="762000" y="1752600"/>
            <a:ext cx="3752850" cy="4229100"/>
            <a:chOff x="247" y="1261"/>
            <a:chExt cx="2364" cy="2664"/>
          </a:xfrm>
        </p:grpSpPr>
        <p:pic>
          <p:nvPicPr>
            <p:cNvPr id="147460" name="Picture 18" descr="Go to Elsevier home page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/>
            <a:srcRect l="16853" r="24251"/>
            <a:stretch>
              <a:fillRect/>
            </a:stretch>
          </p:blipFill>
          <p:spPr bwMode="auto">
            <a:xfrm>
              <a:off x="328" y="1261"/>
              <a:ext cx="629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61" name="Picture 19" descr="Taylor &amp; Francis Group - Books Home Page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083" y="1351"/>
              <a:ext cx="989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62" name="Picture 20" descr="Springer"/>
            <p:cNvPicPr>
              <a:picLocks noChangeAspect="1" noChangeArrowheads="1"/>
            </p:cNvPicPr>
            <p:nvPr/>
          </p:nvPicPr>
          <p:blipFill>
            <a:blip r:embed="rId24"/>
            <a:srcRect l="1807" t="14172" r="84589" b="58981"/>
            <a:stretch>
              <a:fillRect/>
            </a:stretch>
          </p:blipFill>
          <p:spPr bwMode="auto">
            <a:xfrm>
              <a:off x="1146" y="1711"/>
              <a:ext cx="81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63" name="Picture 21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188" y="1369"/>
              <a:ext cx="390" cy="4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7464" name="Picture 22" descr="logo3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/>
            <a:srcRect l="9108"/>
            <a:stretch>
              <a:fillRect/>
            </a:stretch>
          </p:blipFill>
          <p:spPr bwMode="auto">
            <a:xfrm>
              <a:off x="400" y="2061"/>
              <a:ext cx="819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65" name="Picture 23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1289" y="2091"/>
              <a:ext cx="899" cy="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7466" name="Picture 24" descr="top-logo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400" y="2430"/>
              <a:ext cx="131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67" name="Picture 25" descr="CRCpress5b">
              <a:hlinkClick r:id="rId30"/>
            </p:cNvPr>
            <p:cNvPicPr>
              <a:picLocks noChangeAspect="1" noChangeArrowheads="1"/>
            </p:cNvPicPr>
            <p:nvPr/>
          </p:nvPicPr>
          <p:blipFill>
            <a:blip r:embed="rId31"/>
            <a:srcRect r="88470" b="-5333"/>
            <a:stretch>
              <a:fillRect/>
            </a:stretch>
          </p:blipFill>
          <p:spPr bwMode="auto">
            <a:xfrm>
              <a:off x="2258" y="1891"/>
              <a:ext cx="35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68" name="Picture 26" descr="Palgrave Macmillan logo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1937" y="2437"/>
              <a:ext cx="629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69" name="Picture 27" descr="Columbia University Press"/>
            <p:cNvPicPr>
              <a:picLocks noChangeArrowheads="1"/>
            </p:cNvPicPr>
            <p:nvPr/>
          </p:nvPicPr>
          <p:blipFill>
            <a:blip r:embed="rId33"/>
            <a:srcRect l="6732" t="16208" r="24187" b="18701"/>
            <a:stretch>
              <a:fillRect/>
            </a:stretch>
          </p:blipFill>
          <p:spPr bwMode="auto">
            <a:xfrm>
              <a:off x="382" y="2715"/>
              <a:ext cx="1319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70" name="Picture 28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1854" y="2825"/>
              <a:ext cx="75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7471" name="Picture 29" descr="McGraw-Hill Education logo">
              <a:hlinkClick r:id="rId35"/>
            </p:cNvPr>
            <p:cNvPicPr>
              <a:picLocks noChangeAspect="1" noChangeArrowheads="1"/>
            </p:cNvPicPr>
            <p:nvPr/>
          </p:nvPicPr>
          <p:blipFill>
            <a:blip r:embed="rId36"/>
            <a:srcRect r="64799" b="-3310"/>
            <a:stretch>
              <a:fillRect/>
            </a:stretch>
          </p:blipFill>
          <p:spPr bwMode="auto">
            <a:xfrm>
              <a:off x="247" y="3023"/>
              <a:ext cx="54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72" name="Picture 30" descr="pearson_school_cmyk_high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876" y="3108"/>
              <a:ext cx="92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73" name="Picture 3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400" y="3543"/>
              <a:ext cx="1094" cy="3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7474" name="Picture 32" descr="home">
              <a:hlinkClick r:id="rId39" tooltip="Home Page"/>
            </p:cNvPr>
            <p:cNvPicPr>
              <a:picLocks noChangeAspect="1" noChangeArrowheads="1"/>
            </p:cNvPicPr>
            <p:nvPr/>
          </p:nvPicPr>
          <p:blipFill>
            <a:blip r:embed="rId40"/>
            <a:srcRect b="23564"/>
            <a:stretch>
              <a:fillRect/>
            </a:stretch>
          </p:blipFill>
          <p:spPr bwMode="auto">
            <a:xfrm>
              <a:off x="2071" y="3148"/>
              <a:ext cx="50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75" name="Picture 3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1622" y="3625"/>
              <a:ext cx="719" cy="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657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14438"/>
            <a:ext cx="8229600" cy="1031875"/>
          </a:xfrm>
        </p:spPr>
        <p:txBody>
          <a:bodyPr wrap="none"/>
          <a:lstStyle/>
          <a:p>
            <a:pPr eaLnBrk="1" hangingPunct="1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Книги по медицине ведущих научных издательств</a:t>
            </a:r>
            <a:endParaRPr lang="pl-PL" sz="2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9506" name="Content Placeholder 2"/>
          <p:cNvSpPr txBox="1">
            <a:spLocks/>
          </p:cNvSpPr>
          <p:nvPr/>
        </p:nvSpPr>
        <p:spPr bwMode="auto">
          <a:xfrm>
            <a:off x="628650" y="2065338"/>
            <a:ext cx="39544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fontAlgn="auto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Elsevier Health</a:t>
            </a:r>
          </a:p>
          <a:p>
            <a:pPr marL="227013" indent="-227013" fontAlgn="auto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Taylor &amp; Francis Routledge</a:t>
            </a:r>
          </a:p>
          <a:p>
            <a:pPr marL="227013" indent="-227013" fontAlgn="auto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CRC Press</a:t>
            </a:r>
          </a:p>
          <a:p>
            <a:pPr marL="227013" indent="-227013" fontAlgn="auto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John Wiley &amp; Sons</a:t>
            </a:r>
          </a:p>
          <a:p>
            <a:pPr marL="227013" indent="-227013" fontAlgn="auto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Cambridge University Press</a:t>
            </a:r>
          </a:p>
          <a:p>
            <a:pPr marL="227013" indent="-227013" fontAlgn="auto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Springer Science &amp; Business</a:t>
            </a:r>
          </a:p>
          <a:p>
            <a:pPr marL="227013" indent="-227013" fontAlgn="auto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Nursing Knowledge Intl</a:t>
            </a:r>
          </a:p>
          <a:p>
            <a:pPr marL="227013" indent="-227013" fontAlgn="auto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Humana Press</a:t>
            </a:r>
          </a:p>
          <a:p>
            <a:pPr marL="227013" indent="-227013" fontAlgn="auto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Nova Science Publishers</a:t>
            </a:r>
          </a:p>
          <a:p>
            <a:pPr marL="227013" indent="-227013" fontAlgn="auto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Clinical Publishing Oxford</a:t>
            </a:r>
          </a:p>
          <a:p>
            <a:pPr marL="227013" indent="-227013" fontAlgn="auto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Guilford Publications</a:t>
            </a:r>
          </a:p>
          <a:p>
            <a:pPr marL="227013" indent="-227013" fontAlgn="auto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endParaRPr lang="en-US" sz="200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9507" name="Content Placeholder 3"/>
          <p:cNvSpPr txBox="1">
            <a:spLocks/>
          </p:cNvSpPr>
          <p:nvPr/>
        </p:nvSpPr>
        <p:spPr bwMode="auto">
          <a:xfrm>
            <a:off x="4583113" y="2078038"/>
            <a:ext cx="434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fontAlgn="auto" hangingPunct="0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Informa Healthcare</a:t>
            </a:r>
          </a:p>
          <a:p>
            <a:pPr marL="228600" indent="-228600" eaLnBrk="0" fontAlgn="auto" hangingPunct="0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Demos Medical Publishing</a:t>
            </a:r>
          </a:p>
          <a:p>
            <a:pPr marL="228600" indent="-228600" eaLnBrk="0" fontAlgn="auto" hangingPunct="0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F.A. Davis</a:t>
            </a:r>
          </a:p>
          <a:p>
            <a:pPr marL="228600" indent="-228600" eaLnBrk="0" fontAlgn="auto" hangingPunct="0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Elsevier Science</a:t>
            </a:r>
          </a:p>
          <a:p>
            <a:pPr marL="228600" indent="-228600" eaLnBrk="0" fontAlgn="auto" hangingPunct="0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Jones &amp; Bartlett</a:t>
            </a:r>
          </a:p>
          <a:p>
            <a:pPr marL="228600" indent="-228600" eaLnBrk="0" fontAlgn="auto" hangingPunct="0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American Psychiatric Publishing</a:t>
            </a:r>
          </a:p>
          <a:p>
            <a:pPr marL="228600" indent="-228600" eaLnBrk="0" fontAlgn="auto" hangingPunct="0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IGI Global</a:t>
            </a:r>
          </a:p>
          <a:p>
            <a:pPr marL="228600" indent="-228600" eaLnBrk="0" fontAlgn="auto" hangingPunct="0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Oxford University Press</a:t>
            </a:r>
          </a:p>
          <a:p>
            <a:pPr marL="228600" indent="-228600" eaLnBrk="0" fontAlgn="auto" hangingPunct="0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McGraw-Hill International</a:t>
            </a:r>
          </a:p>
          <a:p>
            <a:pPr marL="228600" indent="-228600" eaLnBrk="0" fontAlgn="auto" hangingPunct="0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Springer Publishing</a:t>
            </a:r>
          </a:p>
          <a:p>
            <a:pPr marL="228600" indent="-228600" eaLnBrk="0" fontAlgn="auto" hangingPunct="0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</a:t>
            </a:r>
          </a:p>
          <a:p>
            <a:pPr marL="228600" indent="-228600" eaLnBrk="0" fontAlgn="auto" hangingPunct="0">
              <a:spcBef>
                <a:spcPts val="8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endParaRPr lang="en-US" sz="200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30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 idx="4294967295"/>
          </p:nvPr>
        </p:nvSpPr>
        <p:spPr>
          <a:xfrm>
            <a:off x="0" y="957263"/>
            <a:ext cx="9144000" cy="461962"/>
          </a:xfrm>
        </p:spPr>
        <p:txBody>
          <a:bodyPr wrap="none"/>
          <a:lstStyle/>
          <a:p>
            <a:pPr eaLnBrk="1" hangingPunct="1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Модели приобретения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1554" name="Content Placeholder 2"/>
          <p:cNvSpPr>
            <a:spLocks/>
          </p:cNvSpPr>
          <p:nvPr/>
        </p:nvSpPr>
        <p:spPr bwMode="auto">
          <a:xfrm>
            <a:off x="1003300" y="1665288"/>
            <a:ext cx="69627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ru-RU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Много вариантов для приобретения, конкурентные цены, без оплаты  платформы: покупка в собственность, годовая подписка, краткосрочная аренда</a:t>
            </a:r>
          </a:p>
          <a:p>
            <a:pPr marL="228600" indent="-2286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ru-RU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Множество опций для заказа электронной книги: готовые коллекции, тематические подборки, коллекции по заказу, приобретения отдельных названий</a:t>
            </a:r>
            <a:endParaRPr lang="pl-PL" sz="200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129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112286"/>
              </p:ext>
            </p:extLst>
          </p:nvPr>
        </p:nvGraphicFramePr>
        <p:xfrm>
          <a:off x="1104900" y="3809999"/>
          <a:ext cx="7224713" cy="1981140"/>
        </p:xfrm>
        <a:graphic>
          <a:graphicData uri="http://schemas.openxmlformats.org/drawingml/2006/table">
            <a:tbl>
              <a:tblPr/>
              <a:tblGrid>
                <a:gridCol w="2241550"/>
                <a:gridCol w="3019425"/>
                <a:gridCol w="1963738"/>
              </a:tblGrid>
              <a:tr h="5194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Модель покупки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Уровень доступа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Период доступа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92"/>
                    </a:solidFill>
                  </a:tcPr>
                </a:tc>
              </a:tr>
              <a:tr h="7319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Приобретение в собственность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1U, 3U, UU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1,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 3 или неограниченное число одновременных пользователей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непрерывно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C"/>
                    </a:solidFill>
                  </a:tcPr>
                </a:tc>
              </a:tr>
              <a:tr h="556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Подписка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UU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нелимитированный доступ 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8" marR="91438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год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6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 idx="4294967295"/>
          </p:nvPr>
        </p:nvSpPr>
        <p:spPr>
          <a:xfrm>
            <a:off x="0" y="1103313"/>
            <a:ext cx="9144000" cy="461962"/>
          </a:xfrm>
        </p:spPr>
        <p:txBody>
          <a:bodyPr wrap="none"/>
          <a:lstStyle/>
          <a:p>
            <a:pPr eaLnBrk="1" hangingPunct="1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Приобретение в собственность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3602" name="Rectangle 3"/>
          <p:cNvSpPr txBox="1">
            <a:spLocks noChangeArrowheads="1"/>
          </p:cNvSpPr>
          <p:nvPr/>
        </p:nvSpPr>
        <p:spPr bwMode="auto">
          <a:xfrm>
            <a:off x="892175" y="1936750"/>
            <a:ext cx="67532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fontAlgn="auto">
              <a:spcBef>
                <a:spcPct val="35000"/>
              </a:spcBef>
              <a:spcAft>
                <a:spcPts val="0"/>
              </a:spcAft>
              <a:buFontTx/>
              <a:buChar char="•"/>
            </a:pPr>
            <a:r>
              <a:rPr lang="ru-RU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Версии для 1, 3 и неограниченного количества одновременных пользователей (1U, 3U, UU) - нет годовых лимитов на количество загрузок полных текстов </a:t>
            </a:r>
          </a:p>
          <a:p>
            <a:pPr marL="228600" indent="-228600" fontAlgn="auto">
              <a:spcBef>
                <a:spcPct val="35000"/>
              </a:spcBef>
              <a:spcAft>
                <a:spcPts val="0"/>
              </a:spcAft>
              <a:buFontTx/>
              <a:buChar char="•"/>
            </a:pPr>
            <a:r>
              <a:rPr lang="ru-RU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 материалы размещены в безопасный архив - постоянный доступ (навсегда)</a:t>
            </a:r>
          </a:p>
          <a:p>
            <a:pPr marL="228600" indent="-228600" fontAlgn="auto">
              <a:spcBef>
                <a:spcPct val="35000"/>
              </a:spcBef>
              <a:spcAft>
                <a:spcPts val="0"/>
              </a:spcAft>
              <a:buFontTx/>
              <a:buChar char="•"/>
            </a:pPr>
            <a:r>
              <a:rPr lang="ru-RU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Цены как у издателей</a:t>
            </a:r>
            <a:endParaRPr lang="pl-PL" sz="200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28600" indent="-228600" fontAlgn="auto">
              <a:spcBef>
                <a:spcPct val="35000"/>
              </a:spcBef>
              <a:spcAft>
                <a:spcPts val="0"/>
              </a:spcAft>
              <a:buFontTx/>
              <a:buChar char="•"/>
            </a:pPr>
            <a:r>
              <a:rPr lang="ru-RU" sz="20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Без наценок, без дополнительных оплат</a:t>
            </a:r>
            <a:r>
              <a:rPr lang="pl-PL" sz="24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240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03" name="TextBox 5"/>
          <p:cNvSpPr txBox="1">
            <a:spLocks noChangeArrowheads="1"/>
          </p:cNvSpPr>
          <p:nvPr/>
        </p:nvSpPr>
        <p:spPr bwMode="auto">
          <a:xfrm>
            <a:off x="1398588" y="4721225"/>
            <a:ext cx="60690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Без платы за программное обеспечение для загрузки полного текста</a:t>
            </a:r>
            <a:br>
              <a:rPr lang="ru-RU" sz="16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Без платы за обслуживание или использование платформы</a:t>
            </a:r>
            <a:br>
              <a:rPr lang="ru-RU" sz="16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Без платы за доставку MARC записи</a:t>
            </a:r>
            <a:br>
              <a:rPr lang="ru-RU" sz="16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Никакой платы за установку</a:t>
            </a:r>
            <a:br>
              <a:rPr lang="ru-RU" sz="16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Нет ежегодных сборов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Без маржи</a:t>
            </a:r>
            <a:endParaRPr lang="pl-PL" sz="160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84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 idx="4294967295"/>
          </p:nvPr>
        </p:nvSpPr>
        <p:spPr>
          <a:xfrm>
            <a:off x="18361" y="1143000"/>
            <a:ext cx="9144000" cy="461962"/>
          </a:xfrm>
        </p:spPr>
        <p:txBody>
          <a:bodyPr wrap="none"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Подписка</a:t>
            </a: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5650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668463"/>
            <a:ext cx="6626225" cy="4951412"/>
          </a:xfrm>
        </p:spPr>
        <p:txBody>
          <a:bodyPr>
            <a:normAutofit/>
          </a:bodyPr>
          <a:lstStyle/>
          <a:p>
            <a:pPr marL="287338" indent="-287338" eaLnBrk="1" hangingPunct="1">
              <a:spcBef>
                <a:spcPts val="1200"/>
              </a:spcBef>
            </a:pPr>
            <a:r>
              <a:rPr lang="ru-RU" sz="2000" dirty="0" smtClean="0">
                <a:ea typeface="Arial Unicode MS" pitchFamily="34" charset="-128"/>
                <a:cs typeface="Arial Unicode MS" pitchFamily="34" charset="-128"/>
              </a:rPr>
              <a:t>Обширная политематическая коллекция</a:t>
            </a:r>
            <a:r>
              <a:rPr lang="pl-PL" sz="20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20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135.000</a:t>
            </a:r>
            <a:r>
              <a:rPr lang="pl-PL" sz="20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 smtClean="0">
                <a:ea typeface="Arial Unicode MS" pitchFamily="34" charset="-128"/>
                <a:cs typeface="Arial Unicode MS" pitchFamily="34" charset="-128"/>
              </a:rPr>
              <a:t>книг от ведущих издательств в неограниченном доступе</a:t>
            </a:r>
            <a:endParaRPr lang="en-US" sz="2000" dirty="0" smtClean="0">
              <a:ea typeface="Arial Unicode MS" pitchFamily="34" charset="-128"/>
              <a:cs typeface="Arial Unicode MS" pitchFamily="34" charset="-128"/>
            </a:endParaRPr>
          </a:p>
          <a:p>
            <a:pPr marL="287338" indent="-287338" eaLnBrk="1" hangingPunct="1">
              <a:spcBef>
                <a:spcPts val="1200"/>
              </a:spcBef>
            </a:pPr>
            <a:r>
              <a:rPr lang="ru-RU" sz="2000" dirty="0" smtClean="0">
                <a:ea typeface="Arial Unicode MS" pitchFamily="34" charset="-128"/>
                <a:cs typeface="Arial Unicode MS" pitchFamily="34" charset="-128"/>
              </a:rPr>
              <a:t>Постоянно растущая коллекция, возможность загрузки на букридеры и планшеты</a:t>
            </a:r>
          </a:p>
          <a:p>
            <a:pPr marL="287338" indent="-287338"/>
            <a:r>
              <a:rPr lang="ru-RU" sz="2000" dirty="0" smtClean="0">
                <a:ea typeface="Arial Unicode MS" pitchFamily="34" charset="-128"/>
                <a:cs typeface="Arial Unicode MS" pitchFamily="34" charset="-128"/>
              </a:rPr>
              <a:t>Интегрированный поиск</a:t>
            </a:r>
            <a:endParaRPr lang="en-US" sz="2000" dirty="0" smtClean="0">
              <a:ea typeface="Arial Unicode MS" pitchFamily="34" charset="-128"/>
              <a:cs typeface="Arial Unicode MS" pitchFamily="34" charset="-128"/>
            </a:endParaRPr>
          </a:p>
          <a:p>
            <a:pPr marL="287338" indent="-287338" eaLnBrk="1" hangingPunct="1">
              <a:spcBef>
                <a:spcPts val="1200"/>
              </a:spcBef>
            </a:pPr>
            <a:r>
              <a:rPr lang="ru-RU" sz="2000" dirty="0" smtClean="0">
                <a:ea typeface="Arial Unicode MS" pitchFamily="34" charset="-128"/>
                <a:cs typeface="Arial Unicode MS" pitchFamily="34" charset="-128"/>
              </a:rPr>
              <a:t>Доступ на год, разумные цены</a:t>
            </a:r>
            <a:endParaRPr lang="en-US" sz="2000" dirty="0" smtClean="0">
              <a:ea typeface="Arial Unicode MS" pitchFamily="34" charset="-128"/>
              <a:cs typeface="Arial Unicode MS" pitchFamily="34" charset="-128"/>
            </a:endParaRPr>
          </a:p>
          <a:p>
            <a:pPr marL="287338" indent="-287338" eaLnBrk="1" hangingPunct="1">
              <a:spcBef>
                <a:spcPts val="1200"/>
              </a:spcBef>
            </a:pPr>
            <a:r>
              <a:rPr lang="ru-RU" sz="2000" dirty="0" smtClean="0">
                <a:ea typeface="Arial Unicode MS" pitchFamily="34" charset="-128"/>
                <a:cs typeface="Arial Unicode MS" pitchFamily="34" charset="-128"/>
              </a:rPr>
              <a:t>Разные коллекции</a:t>
            </a:r>
            <a:endParaRPr lang="en-US" sz="2000" dirty="0" smtClean="0">
              <a:ea typeface="Arial Unicode MS" pitchFamily="34" charset="-128"/>
              <a:cs typeface="Arial Unicode MS" pitchFamily="34" charset="-128"/>
            </a:endParaRPr>
          </a:p>
          <a:p>
            <a:pPr marL="744538" lvl="1" indent="-287338" eaLnBrk="1" hangingPunct="1">
              <a:spcBef>
                <a:spcPts val="300"/>
              </a:spcBef>
            </a:pPr>
            <a:r>
              <a:rPr lang="ru-RU" dirty="0" smtClean="0">
                <a:ea typeface="Arial Unicode MS" pitchFamily="34" charset="-128"/>
                <a:cs typeface="Arial Unicode MS" pitchFamily="34" charset="-128"/>
              </a:rPr>
              <a:t>Академическая</a:t>
            </a:r>
            <a:endParaRPr lang="pl-PL" dirty="0" smtClean="0">
              <a:ea typeface="Arial Unicode MS" pitchFamily="34" charset="-128"/>
              <a:cs typeface="Arial Unicode MS" pitchFamily="34" charset="-128"/>
            </a:endParaRPr>
          </a:p>
          <a:p>
            <a:pPr marL="744538" lvl="1" indent="-287338" eaLnBrk="1" hangingPunct="1">
              <a:spcBef>
                <a:spcPts val="300"/>
              </a:spcBef>
            </a:pPr>
            <a:r>
              <a:rPr lang="ru-RU" dirty="0" smtClean="0">
                <a:ea typeface="Arial Unicode MS" pitchFamily="34" charset="-128"/>
                <a:cs typeface="Arial Unicode MS" pitchFamily="34" charset="-128"/>
              </a:rPr>
              <a:t>Для колледжей</a:t>
            </a:r>
            <a:endParaRPr lang="pl-PL" dirty="0" smtClean="0">
              <a:ea typeface="Arial Unicode MS" pitchFamily="34" charset="-128"/>
              <a:cs typeface="Arial Unicode MS" pitchFamily="34" charset="-128"/>
            </a:endParaRPr>
          </a:p>
          <a:p>
            <a:pPr marL="744538" lvl="1" indent="-287338" eaLnBrk="1" hangingPunct="1">
              <a:spcBef>
                <a:spcPts val="300"/>
              </a:spcBef>
            </a:pPr>
            <a:r>
              <a:rPr lang="ru-RU" dirty="0" smtClean="0">
                <a:ea typeface="Arial Unicode MS" pitchFamily="34" charset="-128"/>
                <a:cs typeface="Arial Unicode MS" pitchFamily="34" charset="-128"/>
              </a:rPr>
              <a:t>Коллекция по экономическим наукам и бизнесу</a:t>
            </a:r>
            <a:endParaRPr lang="pl-PL" dirty="0" smtClean="0">
              <a:ea typeface="Arial Unicode MS" pitchFamily="34" charset="-128"/>
              <a:cs typeface="Arial Unicode MS" pitchFamily="34" charset="-128"/>
            </a:endParaRPr>
          </a:p>
          <a:p>
            <a:pPr marL="744538" lvl="1" indent="-287338" eaLnBrk="1" hangingPunct="1">
              <a:spcBef>
                <a:spcPts val="300"/>
              </a:spcBef>
            </a:pPr>
            <a:r>
              <a:rPr lang="ru-RU" dirty="0" smtClean="0">
                <a:ea typeface="Arial Unicode MS" pitchFamily="34" charset="-128"/>
                <a:cs typeface="Arial Unicode MS" pitchFamily="34" charset="-128"/>
              </a:rPr>
              <a:t>Информационные технологии</a:t>
            </a:r>
            <a:endParaRPr lang="pl-PL" dirty="0" smtClean="0">
              <a:ea typeface="Arial Unicode MS" pitchFamily="34" charset="-128"/>
              <a:cs typeface="Arial Unicode MS" pitchFamily="34" charset="-128"/>
            </a:endParaRPr>
          </a:p>
          <a:p>
            <a:pPr marL="744538" lvl="1" indent="-287338" eaLnBrk="1" hangingPunct="1">
              <a:spcBef>
                <a:spcPts val="300"/>
              </a:spcBef>
            </a:pPr>
            <a:r>
              <a:rPr lang="ru-RU" dirty="0" smtClean="0">
                <a:ea typeface="Arial Unicode MS" pitchFamily="34" charset="-128"/>
                <a:cs typeface="Arial Unicode MS" pitchFamily="34" charset="-128"/>
              </a:rPr>
              <a:t>Скоро больше тематических коллекций</a:t>
            </a:r>
            <a:endParaRPr lang="pl-PL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8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 idx="4294967295"/>
          </p:nvPr>
        </p:nvSpPr>
        <p:spPr>
          <a:xfrm>
            <a:off x="76200" y="1371600"/>
            <a:ext cx="9144000" cy="442912"/>
          </a:xfrm>
        </p:spPr>
        <p:txBody>
          <a:bodyPr wrap="none"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Интеграция в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EBSCO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host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основные положения</a:t>
            </a:r>
            <a:endParaRPr lang="en-US" sz="28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7698" name="Content Placeholder 2"/>
          <p:cNvSpPr>
            <a:spLocks noGrp="1"/>
          </p:cNvSpPr>
          <p:nvPr>
            <p:ph idx="4294967295"/>
          </p:nvPr>
        </p:nvSpPr>
        <p:spPr>
          <a:xfrm>
            <a:off x="914400" y="1971675"/>
            <a:ext cx="6858000" cy="4606925"/>
          </a:xfrm>
        </p:spPr>
        <p:txBody>
          <a:bodyPr>
            <a:norm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Осуществление интегрированного поиска по всем видам документов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электронным книгам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аудиокнигам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журналам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базам данных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 т.д.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Использование единой платформы для аутентификации пользователей, создание отчетов о статистике использования, настройка пользовательского интерфейса и прочее.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Расширенные функциональные возможности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1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114800" y="1524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0">
            <a:noAutofit/>
          </a:bodyPr>
          <a:lstStyle/>
          <a:p>
            <a:pPr algn="r" eaLnBrk="0" hangingPunct="0"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Candara"/>
                <a:cs typeface="+mn-cs"/>
              </a:rPr>
              <a:t>Academic Subscription</a:t>
            </a:r>
            <a:endParaRPr lang="en-US" b="1" kern="0" dirty="0">
              <a:solidFill>
                <a:srgbClr val="FFFFFF"/>
              </a:solidFill>
              <a:latin typeface="Candara"/>
              <a:cs typeface="+mn-cs"/>
            </a:endParaRPr>
          </a:p>
        </p:txBody>
      </p:sp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228600" y="173180"/>
            <a:ext cx="685800" cy="685800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760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latin typeface="Candara"/>
                <a:cs typeface="ＭＳ Ｐゴシック"/>
              </a:rPr>
              <a:t>eBook Academic Subscription Collection (EBSCO)</a:t>
            </a:r>
            <a:br>
              <a:rPr lang="en-US" sz="2400" b="1" dirty="0">
                <a:solidFill>
                  <a:prstClr val="white"/>
                </a:solidFill>
                <a:latin typeface="Candara"/>
                <a:cs typeface="ＭＳ Ｐゴシック"/>
              </a:rPr>
            </a:br>
            <a:r>
              <a:rPr lang="en-US" sz="2400" b="1" dirty="0">
                <a:solidFill>
                  <a:prstClr val="white"/>
                </a:solidFill>
                <a:latin typeface="Candara"/>
                <a:cs typeface="ＭＳ Ｐゴシック"/>
              </a:rPr>
              <a:t>Worldwide – </a:t>
            </a:r>
            <a:r>
              <a:rPr lang="ru-RU" sz="2400" b="1" dirty="0">
                <a:solidFill>
                  <a:prstClr val="white"/>
                </a:solidFill>
                <a:latin typeface="Candara"/>
                <a:cs typeface="ＭＳ Ｐゴシック"/>
              </a:rPr>
              <a:t>по состоянию на </a:t>
            </a:r>
            <a:r>
              <a:rPr lang="pl-PL" sz="2400" b="1" dirty="0">
                <a:solidFill>
                  <a:prstClr val="white"/>
                </a:solidFill>
                <a:latin typeface="Candara"/>
                <a:cs typeface="ＭＳ Ｐゴシック"/>
              </a:rPr>
              <a:t> </a:t>
            </a:r>
            <a:r>
              <a:rPr lang="pl-PL" sz="2400" b="1" dirty="0" smtClean="0">
                <a:solidFill>
                  <a:prstClr val="white"/>
                </a:solidFill>
                <a:latin typeface="Candara"/>
                <a:cs typeface="ＭＳ Ｐゴシック"/>
              </a:rPr>
              <a:t>01.201</a:t>
            </a:r>
            <a:r>
              <a:rPr lang="pl-PL" sz="2400" b="1" dirty="0">
                <a:solidFill>
                  <a:prstClr val="white"/>
                </a:solidFill>
                <a:latin typeface="Candara"/>
                <a:cs typeface="ＭＳ Ｐゴシック"/>
              </a:rPr>
              <a:t>5</a:t>
            </a:r>
            <a:endParaRPr lang="en-US" sz="2400" b="1" dirty="0">
              <a:solidFill>
                <a:prstClr val="white"/>
              </a:solidFill>
              <a:latin typeface="Candara"/>
              <a:cs typeface="ＭＳ Ｐゴシック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885493"/>
              </p:ext>
            </p:extLst>
          </p:nvPr>
        </p:nvGraphicFramePr>
        <p:xfrm>
          <a:off x="495301" y="2020817"/>
          <a:ext cx="8229599" cy="4482845"/>
        </p:xfrm>
        <a:graphic>
          <a:graphicData uri="http://schemas.openxmlformats.org/drawingml/2006/table">
            <a:tbl>
              <a:tblPr/>
              <a:tblGrid>
                <a:gridCol w="4152899"/>
                <a:gridCol w="1865763"/>
                <a:gridCol w="2210937"/>
              </a:tblGrid>
              <a:tr h="3097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Subject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Titles</a:t>
                      </a:r>
                    </a:p>
                  </a:txBody>
                  <a:tcPr marL="8260" marR="74341" marT="82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1U Purchase Price </a:t>
                      </a:r>
                    </a:p>
                  </a:txBody>
                  <a:tcPr marL="8260" marR="74341" marT="826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Agriculture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$72,251.00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Auxiliary sciences of history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$51,739.93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Bibliography. Library Science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$158,722.00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Education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$417,119.17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Fine Arts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$130,488.00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General Works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$12,592.00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Geography, Anthropology, Recreation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$285,528.19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History of the Americas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$340,596.00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Language and Literature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23,962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$2,157,253.00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Law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$644,268.10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Medicine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$841,977.00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Military Science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$81,716.00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Music and Books on Music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$146,899.14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Naval Science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$14,950.78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Philosophy, Psychology, Religion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14,914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1,420,191.28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Political Science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$399,088.26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Science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1,669,608.00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Social Sciences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23,252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1,770,111.69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Technology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$780,775.00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86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World History 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$611,263.37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5"/>
                    </a:solidFill>
                  </a:tcPr>
                </a:tc>
              </a:tr>
              <a:tr h="2279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74341" marR="8260" marT="8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135,203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$11,848,451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7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977" name="Rectangle 2"/>
          <p:cNvSpPr>
            <a:spLocks noChangeArrowheads="1"/>
          </p:cNvSpPr>
          <p:nvPr/>
        </p:nvSpPr>
        <p:spPr bwMode="auto">
          <a:xfrm>
            <a:off x="0" y="1317472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C6E7FC">
                    <a:lumMod val="2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Доступ в режимах </a:t>
            </a:r>
            <a:r>
              <a:rPr lang="en-US" sz="2400" b="1" dirty="0">
                <a:solidFill>
                  <a:srgbClr val="C6E7FC">
                    <a:lumMod val="2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Online </a:t>
            </a:r>
            <a:r>
              <a:rPr lang="ru-RU" sz="2400" b="1" dirty="0">
                <a:solidFill>
                  <a:srgbClr val="C6E7FC">
                    <a:lumMod val="2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</a:t>
            </a:r>
            <a:r>
              <a:rPr lang="en-US" sz="2400" b="1" dirty="0">
                <a:solidFill>
                  <a:srgbClr val="C6E7FC">
                    <a:lumMod val="2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Offline</a:t>
            </a:r>
          </a:p>
        </p:txBody>
      </p:sp>
      <p:sp>
        <p:nvSpPr>
          <p:cNvPr id="2046978" name="Rectangle 3"/>
          <p:cNvSpPr>
            <a:spLocks noChangeArrowheads="1"/>
          </p:cNvSpPr>
          <p:nvPr/>
        </p:nvSpPr>
        <p:spPr bwMode="auto">
          <a:xfrm>
            <a:off x="579438" y="1828800"/>
            <a:ext cx="78787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Online</a:t>
            </a:r>
          </a:p>
          <a:p>
            <a:pPr marL="685800" lvl="1" indent="-28575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r>
              <a:rPr lang="ru-RU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 библиотеки получают доступ в режиме</a:t>
            </a:r>
            <a:r>
              <a:rPr lang="en-US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online </a:t>
            </a:r>
            <a:r>
              <a:rPr lang="ru-RU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через платформу</a:t>
            </a:r>
            <a:r>
              <a:rPr lang="en-US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EBSCO</a:t>
            </a:r>
            <a:r>
              <a:rPr lang="en-US" i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host</a:t>
            </a:r>
          </a:p>
          <a:p>
            <a:pPr marL="228600" indent="-228600" eaLnBrk="0" fontAlgn="auto" hangingPunct="0">
              <a:spcBef>
                <a:spcPct val="60000"/>
              </a:spcBef>
              <a:spcAft>
                <a:spcPts val="0"/>
              </a:spcAft>
              <a:buFontTx/>
              <a:buChar char="•"/>
            </a:pPr>
            <a:r>
              <a:rPr lang="en-US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Offline</a:t>
            </a:r>
          </a:p>
          <a:p>
            <a:pPr marL="685800" lvl="1" indent="-28575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r>
              <a:rPr lang="ru-RU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Библиотеки имеют возможность предоставлять своим пользователям опцию загрузки книг на персональные устройства для работы с книгами без подключения к Интернет</a:t>
            </a:r>
            <a:endParaRPr lang="en-US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85800" lvl="1" indent="-28575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r>
              <a:rPr lang="ru-RU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Библиотеки получают </a:t>
            </a:r>
            <a:r>
              <a:rPr lang="en-US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Adobe (ACS) </a:t>
            </a:r>
            <a:r>
              <a:rPr lang="ru-RU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</a:t>
            </a:r>
            <a:r>
              <a:rPr lang="en-US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EBSCO Publishing</a:t>
            </a:r>
            <a:r>
              <a:rPr lang="ru-RU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85800" lvl="1" indent="-28575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r>
              <a:rPr lang="ru-RU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Пользователи бесплатно устанавливают</a:t>
            </a:r>
            <a:r>
              <a:rPr lang="en-US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Adobe Digital Editions</a:t>
            </a:r>
          </a:p>
          <a:p>
            <a:pPr marL="685800" lvl="1" indent="-28575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r>
              <a:rPr lang="ru-RU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Пользователи могут загружать книг в </a:t>
            </a:r>
            <a:r>
              <a:rPr lang="en-US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PDF</a:t>
            </a:r>
          </a:p>
          <a:p>
            <a:pPr marL="685800" lvl="1" indent="-28575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r>
              <a:rPr lang="ru-RU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Свыше </a:t>
            </a:r>
            <a:r>
              <a:rPr lang="en-US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90% </a:t>
            </a:r>
            <a:r>
              <a:rPr lang="ru-RU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новых книг можно загружать на персональные устройства</a:t>
            </a:r>
            <a:endParaRPr lang="en-US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3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25" name="Title 1"/>
          <p:cNvSpPr>
            <a:spLocks noGrp="1"/>
          </p:cNvSpPr>
          <p:nvPr>
            <p:ph type="title" idx="4294967295"/>
          </p:nvPr>
        </p:nvSpPr>
        <p:spPr>
          <a:xfrm>
            <a:off x="0" y="754063"/>
            <a:ext cx="9144000" cy="655637"/>
          </a:xfrm>
        </p:spPr>
        <p:txBody>
          <a:bodyPr wrap="none"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Удовлетворение пользователей книг </a:t>
            </a:r>
            <a:endParaRPr lang="en-US" sz="3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49026" name="TextBox 2"/>
          <p:cNvSpPr txBox="1">
            <a:spLocks noChangeArrowheads="1"/>
          </p:cNvSpPr>
          <p:nvPr/>
        </p:nvSpPr>
        <p:spPr bwMode="auto">
          <a:xfrm>
            <a:off x="892175" y="1503363"/>
            <a:ext cx="692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>
                <a:solidFill>
                  <a:srgbClr val="0062AC"/>
                </a:solidFill>
                <a:latin typeface="Candara"/>
                <a:ea typeface="Arial Unicode MS" pitchFamily="34" charset="-128"/>
                <a:cs typeface="Times New Roman" pitchFamily="18" charset="0"/>
              </a:rPr>
              <a:t>Простой, интуитивно понятный интерфейс пользователя</a:t>
            </a:r>
            <a:endParaRPr lang="en-US" sz="2000">
              <a:solidFill>
                <a:srgbClr val="0062AC"/>
              </a:solidFill>
              <a:latin typeface="Candara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" y="1989138"/>
            <a:ext cx="741997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50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073" name="Picture 2" descr="C:\_docs\2010\NetLibrary\Sharepoint-1104\For Engineering\Checkpoint 1-2 (old)\Result-List-eBoo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196638"/>
          </a:xfrm>
          <a:prstGeom prst="rect">
            <a:avLst/>
          </a:prstGeom>
          <a:solidFill>
            <a:srgbClr val="2F5A8D"/>
          </a:solidFill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1074" name="Picture 3" descr="Screen shot 2011-02-09 at 3.51.25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8" y="6159500"/>
            <a:ext cx="1792288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2971800" y="2971800"/>
            <a:ext cx="30480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7391400" y="1600200"/>
            <a:ext cx="1600200" cy="2133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077" name="Title 1"/>
          <p:cNvSpPr>
            <a:spLocks/>
          </p:cNvSpPr>
          <p:nvPr/>
        </p:nvSpPr>
        <p:spPr bwMode="auto">
          <a:xfrm>
            <a:off x="0" y="0"/>
            <a:ext cx="9144000" cy="547688"/>
          </a:xfrm>
          <a:prstGeom prst="rect">
            <a:avLst/>
          </a:prstGeom>
          <a:solidFill>
            <a:srgbClr val="63E0F9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C6E7FC">
                    <a:lumMod val="25000"/>
                  </a:srgbClr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Быстрый доступ к полному тексту и оглавлению книг</a:t>
            </a:r>
            <a:endParaRPr lang="en-US" sz="2400" b="1" dirty="0">
              <a:solidFill>
                <a:srgbClr val="C6E7FC">
                  <a:lumMod val="25000"/>
                </a:srgbClr>
              </a:solidFill>
              <a:latin typeface="Candara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46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nimBg="1"/>
      <p:bldP spid="1658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562600"/>
            <a:ext cx="9144000" cy="990600"/>
          </a:xfrm>
        </p:spPr>
        <p:txBody>
          <a:bodyPr/>
          <a:lstStyle/>
          <a:p>
            <a:pPr eaLnBrk="1" hangingPunct="1"/>
            <a:r>
              <a:rPr lang="ru-RU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Медународная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штаб-квартира 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EBSCO </a:t>
            </a:r>
            <a:b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400" b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 Riverside Building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– </a:t>
            </a:r>
            <a:r>
              <a:rPr lang="en-US" sz="2400" b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1 </a:t>
            </a:r>
            <a:r>
              <a:rPr lang="ru-RU" sz="2400" b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из</a:t>
            </a:r>
            <a:r>
              <a:rPr lang="en-US" sz="2400" b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 5 </a:t>
            </a:r>
            <a:r>
              <a:rPr lang="ru-RU" sz="2400" b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строений в кампусе</a:t>
            </a:r>
            <a:endParaRPr lang="en-US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54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1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12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6038"/>
            <a:ext cx="914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662113" y="2909888"/>
            <a:ext cx="5653087" cy="3787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5715000" y="122238"/>
            <a:ext cx="2057400" cy="1671637"/>
          </a:xfrm>
          <a:prstGeom prst="rect">
            <a:avLst/>
          </a:prstGeom>
          <a:solidFill>
            <a:srgbClr val="0068B3"/>
          </a:solidFill>
          <a:ln w="25400" algn="ctr">
            <a:solidFill>
              <a:srgbClr val="BCBCBC"/>
            </a:solidFill>
            <a:miter lim="800000"/>
            <a:headEnd/>
            <a:tailEnd/>
          </a:ln>
          <a:effectLst>
            <a:outerShdw dist="38100" dir="2700000" rotWithShape="0">
              <a:srgbClr val="000000">
                <a:alpha val="42998"/>
              </a:srgbClr>
            </a:outerShdw>
          </a:effectLst>
        </p:spPr>
        <p:txBody>
          <a:bodyPr lIns="137160" tIns="137160" rIns="137160" bIns="13716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prstClr val="white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Результаты поиска с открытым оглавлением книги</a:t>
            </a:r>
            <a:endParaRPr lang="en-US" b="1">
              <a:solidFill>
                <a:prstClr val="white"/>
              </a:solidFill>
              <a:latin typeface="Candara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29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169" name="Picture 2" descr="C:\_docs\2011_archive1\eBooks\eBook-Record-Available-Snippe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64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170" name="Rectangle 3"/>
          <p:cNvSpPr>
            <a:spLocks noChangeArrowheads="1"/>
          </p:cNvSpPr>
          <p:nvPr/>
        </p:nvSpPr>
        <p:spPr bwMode="auto">
          <a:xfrm>
            <a:off x="2133600" y="4724400"/>
            <a:ext cx="5029200" cy="53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6156325" y="379413"/>
            <a:ext cx="2057400" cy="1397000"/>
          </a:xfrm>
          <a:prstGeom prst="rect">
            <a:avLst/>
          </a:prstGeom>
          <a:solidFill>
            <a:srgbClr val="0068B3"/>
          </a:solidFill>
          <a:ln w="25400" algn="ctr">
            <a:solidFill>
              <a:srgbClr val="BCBCBC"/>
            </a:solidFill>
            <a:miter lim="800000"/>
            <a:headEnd/>
            <a:tailEnd/>
          </a:ln>
          <a:effectLst>
            <a:outerShdw dist="38100" dir="2700000" rotWithShape="0">
              <a:srgbClr val="000000">
                <a:alpha val="42998"/>
              </a:srgbClr>
            </a:outerShdw>
          </a:effectLst>
        </p:spPr>
        <p:txBody>
          <a:bodyPr lIns="137160" tIns="137160" rIns="137160" bIns="13716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prstClr val="white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Расширенное описание с оглавлением книги</a:t>
            </a:r>
            <a:endParaRPr lang="en-US" b="1">
              <a:solidFill>
                <a:prstClr val="white"/>
              </a:solidFill>
              <a:latin typeface="Candara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2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2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2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5575"/>
            <a:ext cx="91440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25425" y="1116013"/>
            <a:ext cx="1627188" cy="44656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5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265" name="Picture 2" descr="C:\_docs\2010\NetLibrary\Sharepoint-1104\For Engineering\Checkpoint 3-4 (current)\eBook PDF Viewer\eBook-Vie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6781800" y="838200"/>
            <a:ext cx="1524000" cy="573088"/>
          </a:xfrm>
          <a:prstGeom prst="rect">
            <a:avLst/>
          </a:prstGeom>
          <a:solidFill>
            <a:srgbClr val="0068B3"/>
          </a:solidFill>
          <a:ln w="25400" algn="ctr">
            <a:solidFill>
              <a:srgbClr val="BCBCBC"/>
            </a:solidFill>
            <a:miter lim="800000"/>
            <a:headEnd/>
            <a:tailEnd/>
          </a:ln>
          <a:effectLst>
            <a:outerShdw dist="38100" dir="2700000" rotWithShape="0">
              <a:srgbClr val="000000">
                <a:alpha val="42998"/>
              </a:srgbClr>
            </a:outerShdw>
          </a:effectLst>
        </p:spPr>
        <p:txBody>
          <a:bodyPr lIns="137160" tIns="137160" rIns="137160" bIns="13716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prstClr val="white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просмотр</a:t>
            </a:r>
            <a:endParaRPr lang="en-US" b="1">
              <a:solidFill>
                <a:prstClr val="white"/>
              </a:solidFill>
              <a:latin typeface="Candara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02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6934200" y="0"/>
            <a:ext cx="2209800" cy="847725"/>
          </a:xfrm>
          <a:prstGeom prst="rect">
            <a:avLst/>
          </a:prstGeom>
          <a:solidFill>
            <a:srgbClr val="2F5A8D"/>
          </a:solidFill>
          <a:ln w="25400" algn="ctr">
            <a:solidFill>
              <a:srgbClr val="BCBCBC"/>
            </a:solidFill>
            <a:miter lim="800000"/>
            <a:headEnd/>
            <a:tailEnd/>
          </a:ln>
          <a:effectLst>
            <a:outerShdw dist="38100" dir="2700000" rotWithShape="0">
              <a:srgbClr val="000000">
                <a:alpha val="42998"/>
              </a:srgbClr>
            </a:outerShdw>
          </a:effectLst>
        </p:spPr>
        <p:txBody>
          <a:bodyPr lIns="137160" tIns="137160" rIns="137160" bIns="13716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prstClr val="white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Полноэкранный режим</a:t>
            </a:r>
            <a:endParaRPr lang="en-US" b="1">
              <a:solidFill>
                <a:prstClr val="white"/>
              </a:solidFill>
              <a:latin typeface="Candara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61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00"/>
            <a:ext cx="95504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219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33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338" name="Rectangle 3"/>
          <p:cNvSpPr>
            <a:spLocks noChangeArrowheads="1"/>
          </p:cNvSpPr>
          <p:nvPr/>
        </p:nvSpPr>
        <p:spPr bwMode="auto">
          <a:xfrm>
            <a:off x="8610600" y="457200"/>
            <a:ext cx="533400" cy="3886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2339" name="Oval 4"/>
          <p:cNvSpPr>
            <a:spLocks noChangeArrowheads="1"/>
          </p:cNvSpPr>
          <p:nvPr/>
        </p:nvSpPr>
        <p:spPr bwMode="auto">
          <a:xfrm>
            <a:off x="8686800" y="457200"/>
            <a:ext cx="457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6456363" y="468313"/>
            <a:ext cx="2057400" cy="847725"/>
          </a:xfrm>
          <a:prstGeom prst="rect">
            <a:avLst/>
          </a:prstGeom>
          <a:solidFill>
            <a:srgbClr val="0068B3"/>
          </a:solidFill>
          <a:ln w="25400" algn="ctr">
            <a:solidFill>
              <a:srgbClr val="BCBCBC"/>
            </a:solidFill>
            <a:miter lim="800000"/>
            <a:headEnd/>
            <a:tailEnd/>
          </a:ln>
          <a:effectLst>
            <a:outerShdw dist="38100" dir="2700000" rotWithShape="0">
              <a:srgbClr val="000000">
                <a:alpha val="42998"/>
              </a:srgbClr>
            </a:outerShdw>
          </a:effectLst>
        </p:spPr>
        <p:txBody>
          <a:bodyPr lIns="137160" tIns="137160" rIns="137160" bIns="13716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prstClr val="white"/>
                </a:solidFill>
                <a:latin typeface="Candara"/>
                <a:ea typeface="Arial Unicode MS" pitchFamily="34" charset="-128"/>
                <a:cs typeface="Arial Unicode MS" pitchFamily="34" charset="-128"/>
              </a:rPr>
              <a:t>Поиск внутри книги</a:t>
            </a:r>
            <a:endParaRPr lang="en-US" b="1">
              <a:solidFill>
                <a:prstClr val="white"/>
              </a:solidFill>
              <a:latin typeface="Candara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10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385" name="Rectangle 5"/>
          <p:cNvSpPr>
            <a:spLocks noChangeArrowheads="1"/>
          </p:cNvSpPr>
          <p:nvPr/>
        </p:nvSpPr>
        <p:spPr bwMode="auto">
          <a:xfrm>
            <a:off x="0" y="0"/>
            <a:ext cx="9144000" cy="685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ndara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64386" name="Picture 2" descr="C:\_docs\2010\NetLibrary\Sharepoint-1104\For Engineering\Checkpoint 1-2 (old)\Result-List-eBooks.jpg"/>
          <p:cNvPicPr>
            <a:picLocks noChangeAspect="1" noChangeArrowheads="1"/>
          </p:cNvPicPr>
          <p:nvPr/>
        </p:nvPicPr>
        <p:blipFill>
          <a:blip r:embed="rId3"/>
          <a:srcRect b="44620"/>
          <a:stretch>
            <a:fillRect/>
          </a:stretch>
        </p:blipFill>
        <p:spPr bwMode="auto">
          <a:xfrm>
            <a:off x="0" y="657225"/>
            <a:ext cx="914400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387" name="Title 1"/>
          <p:cNvSpPr>
            <a:spLocks noGrp="1"/>
          </p:cNvSpPr>
          <p:nvPr>
            <p:ph type="title" idx="4294967295"/>
          </p:nvPr>
        </p:nvSpPr>
        <p:spPr>
          <a:xfrm>
            <a:off x="0" y="90488"/>
            <a:ext cx="9144000" cy="595312"/>
          </a:xfrm>
        </p:spPr>
        <p:txBody>
          <a:bodyPr wrap="none">
            <a:normAutofit fontScale="90000"/>
          </a:bodyPr>
          <a:lstStyle/>
          <a:p>
            <a:pPr eaLnBrk="1" hangingPunct="1"/>
            <a:r>
              <a:rPr lang="ru-RU" smtClean="0"/>
              <a:t>Загрузка книги</a:t>
            </a:r>
            <a:endParaRPr lang="en-US" i="1" smtClean="0"/>
          </a:p>
        </p:txBody>
      </p:sp>
      <p:sp>
        <p:nvSpPr>
          <p:cNvPr id="2064388" name="AutoShape 6"/>
          <p:cNvSpPr>
            <a:spLocks noChangeArrowheads="1"/>
          </p:cNvSpPr>
          <p:nvPr/>
        </p:nvSpPr>
        <p:spPr bwMode="auto">
          <a:xfrm>
            <a:off x="4094163" y="3505200"/>
            <a:ext cx="1295400" cy="457200"/>
          </a:xfrm>
          <a:prstGeom prst="roundRect">
            <a:avLst>
              <a:gd name="adj" fmla="val 16667"/>
            </a:avLst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  <a:latin typeface="Candara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34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433" name="Picture 2" descr="ResultList1"/>
          <p:cNvPicPr>
            <a:picLocks noChangeAspect="1" noChangeArrowheads="1"/>
          </p:cNvPicPr>
          <p:nvPr/>
        </p:nvPicPr>
        <p:blipFill>
          <a:blip r:embed="rId3"/>
          <a:srcRect l="4315" r="7236"/>
          <a:stretch>
            <a:fillRect/>
          </a:stretch>
        </p:blipFill>
        <p:spPr bwMode="auto">
          <a:xfrm>
            <a:off x="-1588" y="1296988"/>
            <a:ext cx="2928938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434" name="Picture 3" descr="HTML1"/>
          <p:cNvPicPr>
            <a:picLocks noChangeAspect="1" noChangeArrowheads="1"/>
          </p:cNvPicPr>
          <p:nvPr/>
        </p:nvPicPr>
        <p:blipFill>
          <a:blip r:embed="rId4"/>
          <a:srcRect l="6471" r="7236"/>
          <a:stretch>
            <a:fillRect/>
          </a:stretch>
        </p:blipFill>
        <p:spPr bwMode="auto">
          <a:xfrm>
            <a:off x="6245225" y="1295400"/>
            <a:ext cx="28590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6435" name="Group 5"/>
          <p:cNvGrpSpPr>
            <a:grpSpLocks/>
          </p:cNvGrpSpPr>
          <p:nvPr/>
        </p:nvGrpSpPr>
        <p:grpSpPr bwMode="auto">
          <a:xfrm>
            <a:off x="3121025" y="1295400"/>
            <a:ext cx="2859088" cy="5562600"/>
            <a:chOff x="1966" y="816"/>
            <a:chExt cx="1801" cy="3504"/>
          </a:xfrm>
        </p:grpSpPr>
        <p:pic>
          <p:nvPicPr>
            <p:cNvPr id="2066437" name="Picture 2" descr="ResultList1"/>
            <p:cNvPicPr>
              <a:picLocks noChangeAspect="1" noChangeArrowheads="1"/>
            </p:cNvPicPr>
            <p:nvPr/>
          </p:nvPicPr>
          <p:blipFill>
            <a:blip r:embed="rId3"/>
            <a:srcRect l="6471" r="7236"/>
            <a:stretch>
              <a:fillRect/>
            </a:stretch>
          </p:blipFill>
          <p:spPr bwMode="auto">
            <a:xfrm>
              <a:off x="1966" y="816"/>
              <a:ext cx="1801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438" name="Picture 4" descr="IMG_0621.png"/>
            <p:cNvPicPr>
              <a:picLocks noChangeAspect="1"/>
            </p:cNvPicPr>
            <p:nvPr/>
          </p:nvPicPr>
          <p:blipFill>
            <a:blip r:embed="rId5"/>
            <a:srcRect t="3799" r="10201" b="9200"/>
            <a:stretch>
              <a:fillRect/>
            </a:stretch>
          </p:blipFill>
          <p:spPr bwMode="auto">
            <a:xfrm>
              <a:off x="2142" y="1525"/>
              <a:ext cx="1461" cy="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66436" name="Rectangle 4"/>
          <p:cNvSpPr>
            <a:spLocks noChangeArrowheads="1"/>
          </p:cNvSpPr>
          <p:nvPr/>
        </p:nvSpPr>
        <p:spPr bwMode="auto">
          <a:xfrm>
            <a:off x="457200" y="809626"/>
            <a:ext cx="635793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C6E7FC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Интерфейс</a:t>
            </a:r>
            <a:r>
              <a:rPr lang="en-US" sz="2800" b="1" dirty="0">
                <a:solidFill>
                  <a:srgbClr val="C6E7FC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EBSCOhost Mobile</a:t>
            </a:r>
          </a:p>
        </p:txBody>
      </p:sp>
    </p:spTree>
    <p:extLst>
      <p:ext uri="{BB962C8B-B14F-4D97-AF65-F5344CB8AC3E}">
        <p14:creationId xmlns:p14="http://schemas.microsoft.com/office/powerpoint/2010/main" val="23729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505" name="Picture 2" descr="Ehost_sec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122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9506" name="Rectangle 3"/>
          <p:cNvSpPr>
            <a:spLocks noChangeArrowheads="1"/>
          </p:cNvSpPr>
          <p:nvPr/>
        </p:nvSpPr>
        <p:spPr bwMode="auto">
          <a:xfrm>
            <a:off x="44068" y="3505200"/>
            <a:ext cx="9121966" cy="191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Georgia" panose="02040502050405020303" pitchFamily="18" charset="0"/>
                <a:cs typeface="ＭＳ Ｐゴシック"/>
              </a:rPr>
              <a:t>Спасибо </a:t>
            </a:r>
            <a:r>
              <a:rPr lang="ru-RU" sz="4800" dirty="0">
                <a:solidFill>
                  <a:schemeClr val="bg1"/>
                </a:solidFill>
                <a:latin typeface="Georgia" panose="02040502050405020303" pitchFamily="18" charset="0"/>
                <a:cs typeface="ＭＳ Ｐゴシック"/>
              </a:rPr>
              <a:t>за внимание</a:t>
            </a:r>
            <a:r>
              <a:rPr lang="ru-RU" sz="4800" dirty="0" smtClean="0">
                <a:solidFill>
                  <a:schemeClr val="bg1"/>
                </a:solidFill>
                <a:latin typeface="Georgia" panose="02040502050405020303" pitchFamily="18" charset="0"/>
                <a:cs typeface="ＭＳ Ｐゴシック"/>
              </a:rPr>
              <a:t>!</a:t>
            </a:r>
            <a:endParaRPr lang="en-US" sz="4800" dirty="0" smtClean="0">
              <a:solidFill>
                <a:schemeClr val="bg1"/>
              </a:solidFill>
              <a:latin typeface="Georgia" panose="02040502050405020303" pitchFamily="18" charset="0"/>
              <a:cs typeface="ＭＳ Ｐゴシック"/>
            </a:endParaRPr>
          </a:p>
          <a:p>
            <a:pPr algn="ctr"/>
            <a:endParaRPr lang="en-US" sz="540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2069507" name="Rectangle 5"/>
          <p:cNvSpPr>
            <a:spLocks noChangeArrowheads="1"/>
          </p:cNvSpPr>
          <p:nvPr/>
        </p:nvSpPr>
        <p:spPr bwMode="auto">
          <a:xfrm>
            <a:off x="304800" y="5269081"/>
            <a:ext cx="365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Teresa </a:t>
            </a:r>
            <a:r>
              <a:rPr lang="en-US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Górecka</a:t>
            </a:r>
            <a:endParaRPr lang="en-US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EBSCO</a:t>
            </a:r>
            <a:r>
              <a:rPr lang="pl-PL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Information Services</a:t>
            </a:r>
            <a:endParaRPr lang="pl-PL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tgorecka</a:t>
            </a:r>
            <a:r>
              <a:rPr lang="pl-PL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@ebsco.com</a:t>
            </a:r>
            <a:endParaRPr lang="pl-PL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9508" name="Text Box 5"/>
          <p:cNvSpPr txBox="1">
            <a:spLocks noChangeArrowheads="1"/>
          </p:cNvSpPr>
          <p:nvPr/>
        </p:nvSpPr>
        <p:spPr bwMode="auto">
          <a:xfrm>
            <a:off x="5015429" y="5638800"/>
            <a:ext cx="361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www.ebscohost.com</a:t>
            </a:r>
            <a:endParaRPr lang="pl-PL" dirty="0">
              <a:solidFill>
                <a:schemeClr val="bg1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6581744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EP_Map1_upd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0" y="228600"/>
            <a:ext cx="4343400" cy="1752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The EBSCO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Campus – Ipswich, MA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46 km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North of Boston)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76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21395" y="152400"/>
            <a:ext cx="8229600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ＭＳ Ｐゴシック" pitchFamily="34" charset="-128"/>
              </a:rPr>
              <a:t>EBSCO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ＭＳ Ｐゴシック" pitchFamily="34" charset="-128"/>
              </a:rPr>
              <a:t>использует множество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ＭＳ Ｐゴシック" pitchFamily="34" charset="-128"/>
              </a:rPr>
              <a:t>критериев для  измерения качества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журнал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o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ＭＳ Ｐゴシック" pitchFamily="34" charset="-128"/>
              </a:rPr>
              <a:t>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alt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для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включе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ＭＳ Ｐゴシック" pitchFamily="34" charset="-128"/>
              </a:rPr>
              <a:t>ния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ＭＳ Ｐゴシック" pitchFamily="34" charset="-128"/>
              </a:rPr>
              <a:t>полнотекстовые базы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ＭＳ Ｐゴシック" pitchFamily="34" charset="-128"/>
              </a:rPr>
              <a:t>данных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ＭＳ Ｐゴシック" pitchFamily="34" charset="-128"/>
              </a:rPr>
              <a:t>: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084386"/>
            <a:ext cx="724359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60000"/>
              </a:spcBef>
            </a:pPr>
            <a:r>
              <a:rPr lang="ru-RU" sz="2400" b="1" dirty="0" smtClean="0"/>
              <a:t>Измерительные критерии включают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marL="742950" lvl="1" indent="-285750">
              <a:spcBef>
                <a:spcPct val="30000"/>
              </a:spcBef>
              <a:buFontTx/>
              <a:buChar char="–"/>
            </a:pPr>
            <a:r>
              <a:rPr lang="ru-RU" sz="2000" dirty="0" smtClean="0">
                <a:latin typeface="Arial"/>
              </a:rPr>
              <a:t>Лицензированные </a:t>
            </a:r>
            <a:r>
              <a:rPr lang="ru-RU" sz="2000" dirty="0">
                <a:latin typeface="Arial"/>
              </a:rPr>
              <a:t>уникальные журналы не </a:t>
            </a:r>
            <a:r>
              <a:rPr lang="ru-RU" sz="2000" dirty="0" smtClean="0">
                <a:latin typeface="Arial"/>
              </a:rPr>
              <a:t>доступные почти ни в одной электронной </a:t>
            </a:r>
            <a:r>
              <a:rPr lang="ru-RU" sz="2000" dirty="0">
                <a:latin typeface="Arial"/>
              </a:rPr>
              <a:t>коллекции научных библиотек</a:t>
            </a:r>
          </a:p>
          <a:p>
            <a:pPr marL="742950" lvl="1" indent="-285750">
              <a:spcBef>
                <a:spcPct val="30000"/>
              </a:spcBef>
              <a:buFontTx/>
              <a:buChar char="–"/>
            </a:pPr>
            <a:r>
              <a:rPr lang="ru-RU" sz="2000" dirty="0">
                <a:latin typeface="Arial"/>
              </a:rPr>
              <a:t>Индексация </a:t>
            </a:r>
            <a:r>
              <a:rPr lang="ru-RU" sz="2000" dirty="0" smtClean="0">
                <a:latin typeface="Arial"/>
              </a:rPr>
              <a:t>в главных </a:t>
            </a:r>
            <a:r>
              <a:rPr lang="ru-RU" sz="2000" dirty="0">
                <a:latin typeface="Arial"/>
              </a:rPr>
              <a:t>предметных </a:t>
            </a:r>
            <a:r>
              <a:rPr lang="ru-RU" sz="2000" dirty="0" smtClean="0">
                <a:latin typeface="Arial"/>
              </a:rPr>
              <a:t>указателях</a:t>
            </a:r>
          </a:p>
          <a:p>
            <a:pPr marL="742950" lvl="1" indent="-285750">
              <a:spcBef>
                <a:spcPct val="30000"/>
              </a:spcBef>
              <a:buFontTx/>
              <a:buChar char="–"/>
            </a:pPr>
            <a:r>
              <a:rPr lang="en-US" sz="2000" dirty="0" smtClean="0">
                <a:latin typeface="Arial"/>
              </a:rPr>
              <a:t>Web </a:t>
            </a:r>
            <a:r>
              <a:rPr lang="en-US" sz="2000" dirty="0">
                <a:latin typeface="Arial"/>
              </a:rPr>
              <a:t>of Science</a:t>
            </a:r>
          </a:p>
          <a:p>
            <a:pPr marL="742950" lvl="1" indent="-285750">
              <a:spcBef>
                <a:spcPct val="30000"/>
              </a:spcBef>
              <a:buFontTx/>
              <a:buChar char="–"/>
            </a:pPr>
            <a:r>
              <a:rPr lang="en-US" sz="2000" dirty="0">
                <a:latin typeface="Arial"/>
              </a:rPr>
              <a:t>Scopus</a:t>
            </a:r>
          </a:p>
          <a:p>
            <a:pPr marL="742950" lvl="1" indent="-285750">
              <a:spcBef>
                <a:spcPct val="30000"/>
              </a:spcBef>
              <a:buFontTx/>
              <a:buChar char="–"/>
            </a:pPr>
            <a:r>
              <a:rPr lang="en-US" sz="2000" dirty="0">
                <a:latin typeface="Arial"/>
              </a:rPr>
              <a:t>Journal Ranking </a:t>
            </a:r>
            <a:r>
              <a:rPr lang="en-US" sz="2000" dirty="0" smtClean="0">
                <a:latin typeface="Arial"/>
              </a:rPr>
              <a:t>Studies</a:t>
            </a:r>
            <a:r>
              <a:rPr lang="ru-RU" sz="2000" dirty="0" smtClean="0">
                <a:latin typeface="Arial"/>
              </a:rPr>
              <a:t> (</a:t>
            </a:r>
            <a:r>
              <a:rPr lang="pl-PL" sz="2000" dirty="0" smtClean="0">
                <a:latin typeface="Arial"/>
              </a:rPr>
              <a:t>JRS</a:t>
            </a:r>
            <a:r>
              <a:rPr lang="en-US" sz="2000" dirty="0" smtClean="0">
                <a:latin typeface="Arial"/>
              </a:rPr>
              <a:t>)</a:t>
            </a:r>
            <a:endParaRPr lang="en-US" sz="2000" dirty="0">
              <a:latin typeface="Arial"/>
            </a:endParaRPr>
          </a:p>
          <a:p>
            <a:pPr marL="742950" lvl="1" indent="-285750">
              <a:spcBef>
                <a:spcPct val="30000"/>
              </a:spcBef>
              <a:buFontTx/>
              <a:buChar char="–"/>
            </a:pPr>
            <a:r>
              <a:rPr lang="en-US" sz="2000" dirty="0" err="1">
                <a:latin typeface="Arial"/>
              </a:rPr>
              <a:t>Eigenfactor</a:t>
            </a:r>
            <a:endParaRPr lang="en-US" sz="2000" dirty="0">
              <a:latin typeface="Arial"/>
            </a:endParaRPr>
          </a:p>
          <a:p>
            <a:pPr marL="742950" lvl="1" indent="-285750">
              <a:spcBef>
                <a:spcPct val="30000"/>
              </a:spcBef>
              <a:buFontTx/>
              <a:buChar char="–"/>
            </a:pPr>
            <a:r>
              <a:rPr lang="ru-RU" sz="2000" dirty="0" smtClean="0">
                <a:latin typeface="Arial"/>
              </a:rPr>
              <a:t>Рецензирование</a:t>
            </a:r>
            <a:endParaRPr lang="en-US" sz="2000" dirty="0"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61259"/>
            <a:ext cx="9144000" cy="118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ru-RU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Индексирование широко используется </a:t>
            </a:r>
          </a:p>
          <a:p>
            <a:pPr lvl="0" algn="ctr">
              <a:spcBef>
                <a:spcPct val="20000"/>
              </a:spcBef>
            </a:pPr>
            <a:r>
              <a:rPr lang="ru-RU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в ведущих предметных БД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2113" y="1628088"/>
            <a:ext cx="4445000" cy="504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AGRICOLA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America: History and Life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Applied Science &amp; Technology Abstracts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Art Abstracts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ATLA Religion Database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Avery Index to Architectural Periodicals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Biological Abstracts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Business Source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CAB Abstracts 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CINAHL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Criminal Justice Abstracts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EconLit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Education Abstracts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ERIC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FRANCIS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GeoRef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09713" y="1628087"/>
            <a:ext cx="3664176" cy="497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algn="l">
              <a:spcBef>
                <a:spcPct val="5000"/>
              </a:spcBef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Historical Abstracts</a:t>
            </a:r>
          </a:p>
          <a:p>
            <a:pPr marL="233363" indent="-233363" algn="l">
              <a:spcBef>
                <a:spcPct val="5000"/>
              </a:spcBef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Humanities Abstracts</a:t>
            </a:r>
          </a:p>
          <a:p>
            <a:pPr marL="233363" indent="-233363" algn="l">
              <a:spcBef>
                <a:spcPct val="5000"/>
              </a:spcBef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Index Islamicus</a:t>
            </a:r>
          </a:p>
          <a:p>
            <a:pPr marL="233363" indent="-233363" algn="l">
              <a:spcBef>
                <a:spcPct val="5000"/>
              </a:spcBef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Index to Legal Periodicals</a:t>
            </a:r>
          </a:p>
          <a:p>
            <a:pPr marL="233363" indent="-233363" algn="l">
              <a:spcBef>
                <a:spcPct val="5000"/>
              </a:spcBef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Inspec</a:t>
            </a:r>
          </a:p>
          <a:p>
            <a:pPr marL="233363" indent="-233363" algn="l">
              <a:spcBef>
                <a:spcPct val="5000"/>
              </a:spcBef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MEDLINE</a:t>
            </a:r>
          </a:p>
          <a:p>
            <a:pPr marL="233363" indent="-233363" algn="l">
              <a:spcBef>
                <a:spcPct val="5000"/>
              </a:spcBef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MLA International Bibliography</a:t>
            </a:r>
          </a:p>
          <a:p>
            <a:pPr marL="233363" indent="-233363" algn="l">
              <a:spcBef>
                <a:spcPct val="5000"/>
              </a:spcBef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Music Index, The</a:t>
            </a:r>
          </a:p>
          <a:p>
            <a:pPr marL="233363" indent="-233363" algn="l">
              <a:spcBef>
                <a:spcPct val="5000"/>
              </a:spcBef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NTIS</a:t>
            </a:r>
          </a:p>
          <a:p>
            <a:pPr marL="233363" indent="-233363" algn="l">
              <a:spcBef>
                <a:spcPct val="5000"/>
              </a:spcBef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PASCAL</a:t>
            </a:r>
          </a:p>
          <a:p>
            <a:pPr marL="233363" indent="-233363" algn="l">
              <a:spcBef>
                <a:spcPct val="5000"/>
              </a:spcBef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Philosopher’s Index</a:t>
            </a:r>
          </a:p>
          <a:p>
            <a:pPr marL="233363" indent="-233363" algn="l">
              <a:spcBef>
                <a:spcPct val="5000"/>
              </a:spcBef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PsycINFO</a:t>
            </a:r>
          </a:p>
          <a:p>
            <a:pPr marL="233363" indent="-233363" algn="l">
              <a:spcBef>
                <a:spcPct val="5000"/>
              </a:spcBef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RILM Abstracts of Music Literature</a:t>
            </a:r>
          </a:p>
          <a:p>
            <a:pPr marL="233363" indent="-233363" algn="l">
              <a:spcBef>
                <a:spcPct val="5000"/>
              </a:spcBef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SocINDEX</a:t>
            </a:r>
          </a:p>
          <a:p>
            <a:pPr marL="233363" indent="-233363" algn="l">
              <a:spcBef>
                <a:spcPct val="5000"/>
              </a:spcBef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SPORTDiscus</a:t>
            </a:r>
          </a:p>
          <a:p>
            <a:pPr marL="233363" indent="-233363" algn="l">
              <a:spcBef>
                <a:spcPct val="5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002679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 descr="cambridge un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617663"/>
            <a:ext cx="3179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3" descr="London Business scho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200400"/>
            <a:ext cx="990600" cy="973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1619" name="Picture 4" descr="u of chica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592388"/>
            <a:ext cx="3124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5" descr="t_crest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429000"/>
            <a:ext cx="1285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6" descr="univ of Toky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5662613"/>
            <a:ext cx="1838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Text Box 7"/>
          <p:cNvSpPr txBox="1">
            <a:spLocks noChangeArrowheads="1"/>
          </p:cNvSpPr>
          <p:nvPr/>
        </p:nvSpPr>
        <p:spPr bwMode="auto">
          <a:xfrm>
            <a:off x="6248400" y="6194425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rgbClr val="4D4D4D"/>
                </a:solidFill>
                <a:cs typeface="ＭＳ Ｐゴシック"/>
              </a:rPr>
              <a:t>Tokyo University</a:t>
            </a:r>
          </a:p>
        </p:txBody>
      </p:sp>
      <p:pic>
        <p:nvPicPr>
          <p:cNvPr id="111623" name="Picture 8" descr="mit-sea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1524000"/>
            <a:ext cx="1295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4" name="Picture 9" descr="yal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3276600"/>
            <a:ext cx="5889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5" name="Picture 10" descr="ohi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4476750"/>
            <a:ext cx="14859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6" name="Picture 11" descr="cornell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57600" y="4648200"/>
            <a:ext cx="1206500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1627" name="Picture 12" descr="stanfor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6400" y="3178175"/>
            <a:ext cx="33528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8" name="Picture 13" descr="oxfor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9775" y="1517650"/>
            <a:ext cx="1374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9" name="Picture 14" descr="harvard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0" name="Picture 15" descr="wharton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0" y="3911600"/>
            <a:ext cx="2952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1" name="Picture 16" descr="kie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62600" y="4960938"/>
            <a:ext cx="3581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2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71800" y="5791200"/>
            <a:ext cx="20574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19" descr="LondonSchoolEconomic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84213" y="5157788"/>
            <a:ext cx="80803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4" name="Text Box 20"/>
          <p:cNvSpPr txBox="1">
            <a:spLocks noChangeArrowheads="1"/>
          </p:cNvSpPr>
          <p:nvPr/>
        </p:nvSpPr>
        <p:spPr bwMode="auto">
          <a:xfrm>
            <a:off x="107950" y="60213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cs typeface="ＭＳ Ｐゴシック"/>
              </a:rPr>
              <a:t>London School of Economics</a:t>
            </a:r>
          </a:p>
        </p:txBody>
      </p:sp>
      <p:sp>
        <p:nvSpPr>
          <p:cNvPr id="111635" name="Rectangle 21"/>
          <p:cNvSpPr>
            <a:spLocks noChangeArrowheads="1"/>
          </p:cNvSpPr>
          <p:nvPr/>
        </p:nvSpPr>
        <p:spPr bwMode="auto">
          <a:xfrm>
            <a:off x="907282" y="523082"/>
            <a:ext cx="7184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ＭＳ Ｐゴシック"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ＭＳ Ｐゴシック"/>
              </a:rPr>
              <a:t>Подписчики баз данных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ＭＳ Ｐゴシック"/>
              </a:rPr>
              <a:t>EBSCO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36" name="AutoShape 22" descr="На главную">
            <a:hlinkClick r:id="rId19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cs typeface="ＭＳ Ｐゴシック"/>
            </a:endParaRPr>
          </a:p>
        </p:txBody>
      </p:sp>
      <p:pic>
        <p:nvPicPr>
          <p:cNvPr id="111637" name="Picture 2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981200" y="3249613"/>
            <a:ext cx="12954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247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60000"/>
                <a:lumOff val="40000"/>
              </a:schemeClr>
            </a:solidFill>
            <a:effectLst/>
            <a:uLnTx/>
            <a:uFillTx/>
            <a:latin typeface="Rockwell" pitchFamily="18" charset="0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BSCO Title Slid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EBSCO Title Slid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3618</TotalTime>
  <Words>2464</Words>
  <Application>Microsoft Office PowerPoint</Application>
  <PresentationFormat>On-screen Show (4:3)</PresentationFormat>
  <Paragraphs>673</Paragraphs>
  <Slides>58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1_Custom Design</vt:lpstr>
      <vt:lpstr>4_Office Theme</vt:lpstr>
      <vt:lpstr>2_Custom Design</vt:lpstr>
      <vt:lpstr>Waveform</vt:lpstr>
      <vt:lpstr>EBSCO Title Slide</vt:lpstr>
      <vt:lpstr>1_EBSCO Basic Template</vt:lpstr>
      <vt:lpstr>1_EBSCO Title Slide</vt:lpstr>
      <vt:lpstr>EBSCO Basic Template</vt:lpstr>
      <vt:lpstr>PowerPoint Presentation</vt:lpstr>
      <vt:lpstr>EBSCO Industries</vt:lpstr>
      <vt:lpstr>EBSCO</vt:lpstr>
      <vt:lpstr>EBSCO  Продукты и сервиcы</vt:lpstr>
      <vt:lpstr>Медународная штаб-квартира EBSCO  The Riverside Building – 1 из 5 строений в кампусе</vt:lpstr>
      <vt:lpstr>The EBSCO Campus – Ipswich, MA  (46 km North of Boston)</vt:lpstr>
      <vt:lpstr>PowerPoint Presentation</vt:lpstr>
      <vt:lpstr>PowerPoint Presentation</vt:lpstr>
      <vt:lpstr>PowerPoint Presentation</vt:lpstr>
      <vt:lpstr>Financial Times Global MBA Rankings 2012</vt:lpstr>
      <vt:lpstr>EBSCO предоставляет  базы данных /eBooks/Discovery Service,  для коммерческих пользователей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ASC содержит полнотекстовые  издания следующих организаций (примеры)</vt:lpstr>
      <vt:lpstr>Примеры полнотекстовых журналов, которые являются уникальными для Academic Search Complete (т.e., нет в ASP)</vt:lpstr>
      <vt:lpstr>Примеры полнотекстовых журналов, которые являются уникальными для Academic Search Complete (т.е., нет в ASP)</vt:lpstr>
      <vt:lpstr>Примеры полнотекстовых журналов, которые являются уникальными для Academic Search Complete (т.e., нет в ASP)</vt:lpstr>
      <vt:lpstr>Примеры полнотекстовых журналов, которые являются уникальными для Academic Search Complete (т.e., нет в ASP)</vt:lpstr>
      <vt:lpstr>Примеры полнотекстовых журналов, которые являются уникальными для Academic Search Complete (т.e., нет в ASP)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Political Science Complete – важный ресурс по актуальным вопросам глобальной политики</vt:lpstr>
      <vt:lpstr>Журналы включенные в базу: Political Science Complete</vt:lpstr>
      <vt:lpstr>Political Science Complete </vt:lpstr>
      <vt:lpstr>Перечень журналов индексируемых в Political Science Complete</vt:lpstr>
      <vt:lpstr>Уникальные полнотекстовые журналы</vt:lpstr>
      <vt:lpstr>39,905 уникальных полнотекстовых материалов конференций</vt:lpstr>
      <vt:lpstr>PowerPoint Presentation</vt:lpstr>
      <vt:lpstr>eBooks Охватывает обширный перечень дисциплин:</vt:lpstr>
      <vt:lpstr>Ведущие мировые издательства</vt:lpstr>
      <vt:lpstr>Книги по медицине ведущих научных издательств</vt:lpstr>
      <vt:lpstr>Модели приобретения</vt:lpstr>
      <vt:lpstr>Приобретение в собственность</vt:lpstr>
      <vt:lpstr>Подписка</vt:lpstr>
      <vt:lpstr>Интеграция в EBSCOhost – основные положения</vt:lpstr>
      <vt:lpstr>PowerPoint Presentation</vt:lpstr>
      <vt:lpstr>PowerPoint Presentation</vt:lpstr>
      <vt:lpstr>Удовлетворение пользователей книг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Загрузка книги</vt:lpstr>
      <vt:lpstr>PowerPoint Presentation</vt:lpstr>
      <vt:lpstr>PowerPoint Presentation</vt:lpstr>
    </vt:vector>
  </TitlesOfParts>
  <Company>EBSCO Publishing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MHobart</dc:creator>
  <cp:lastModifiedBy>Teresa Gorecka</cp:lastModifiedBy>
  <cp:revision>133</cp:revision>
  <dcterms:created xsi:type="dcterms:W3CDTF">2013-08-05T14:40:48Z</dcterms:created>
  <dcterms:modified xsi:type="dcterms:W3CDTF">2015-03-25T02:24:37Z</dcterms:modified>
</cp:coreProperties>
</file>