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0.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1.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4.xml" ContentType="application/vnd.openxmlformats-officedocument.theme+xml"/>
  <Override PartName="/ppt/slideLayouts/slideLayout90.xml" ContentType="application/vnd.openxmlformats-officedocument.presentationml.slideLayout+xml"/>
  <Override PartName="/ppt/theme/theme1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2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21.xml" ContentType="application/vnd.openxmlformats-officedocument.theme+xml"/>
  <Override PartName="/ppt/slideLayouts/slideLayout125.xml" ContentType="application/vnd.openxmlformats-officedocument.presentationml.slideLayout+xml"/>
  <Override PartName="/ppt/theme/theme2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86" r:id="rId3"/>
    <p:sldMasterId id="2147483693" r:id="rId4"/>
    <p:sldMasterId id="2147483705" r:id="rId5"/>
    <p:sldMasterId id="2147483720" r:id="rId6"/>
    <p:sldMasterId id="2147483725" r:id="rId7"/>
    <p:sldMasterId id="2147483730" r:id="rId8"/>
    <p:sldMasterId id="2147483736" r:id="rId9"/>
    <p:sldMasterId id="2147483738" r:id="rId10"/>
    <p:sldMasterId id="2147483746" r:id="rId11"/>
    <p:sldMasterId id="2147483757" r:id="rId12"/>
    <p:sldMasterId id="2147483765" r:id="rId13"/>
    <p:sldMasterId id="2147483773" r:id="rId14"/>
    <p:sldMasterId id="2147483781" r:id="rId15"/>
    <p:sldMasterId id="2147483783" r:id="rId16"/>
    <p:sldMasterId id="2147483791" r:id="rId17"/>
    <p:sldMasterId id="2147483799" r:id="rId18"/>
    <p:sldMasterId id="2147483807" r:id="rId19"/>
    <p:sldMasterId id="2147483812" r:id="rId20"/>
    <p:sldMasterId id="2147483820" r:id="rId21"/>
    <p:sldMasterId id="2147483825" r:id="rId22"/>
    <p:sldMasterId id="2147483827" r:id="rId23"/>
  </p:sldMasterIdLst>
  <p:notesMasterIdLst>
    <p:notesMasterId r:id="rId104"/>
  </p:notesMasterIdLst>
  <p:sldIdLst>
    <p:sldId id="345" r:id="rId24"/>
    <p:sldId id="347" r:id="rId25"/>
    <p:sldId id="259" r:id="rId26"/>
    <p:sldId id="260" r:id="rId27"/>
    <p:sldId id="348" r:id="rId28"/>
    <p:sldId id="350" r:id="rId29"/>
    <p:sldId id="261" r:id="rId30"/>
    <p:sldId id="262" r:id="rId31"/>
    <p:sldId id="354" r:id="rId32"/>
    <p:sldId id="355" r:id="rId33"/>
    <p:sldId id="352" r:id="rId34"/>
    <p:sldId id="265" r:id="rId35"/>
    <p:sldId id="266" r:id="rId36"/>
    <p:sldId id="267" r:id="rId37"/>
    <p:sldId id="268" r:id="rId38"/>
    <p:sldId id="269" r:id="rId39"/>
    <p:sldId id="371" r:id="rId40"/>
    <p:sldId id="358" r:id="rId41"/>
    <p:sldId id="359" r:id="rId42"/>
    <p:sldId id="360" r:id="rId43"/>
    <p:sldId id="361" r:id="rId44"/>
    <p:sldId id="362" r:id="rId45"/>
    <p:sldId id="363" r:id="rId46"/>
    <p:sldId id="365" r:id="rId47"/>
    <p:sldId id="366" r:id="rId48"/>
    <p:sldId id="367" r:id="rId49"/>
    <p:sldId id="369" r:id="rId50"/>
    <p:sldId id="370" r:id="rId51"/>
    <p:sldId id="372" r:id="rId52"/>
    <p:sldId id="401" r:id="rId53"/>
    <p:sldId id="374" r:id="rId54"/>
    <p:sldId id="375" r:id="rId55"/>
    <p:sldId id="377" r:id="rId56"/>
    <p:sldId id="379" r:id="rId57"/>
    <p:sldId id="398" r:id="rId58"/>
    <p:sldId id="399" r:id="rId59"/>
    <p:sldId id="400" r:id="rId60"/>
    <p:sldId id="419" r:id="rId61"/>
    <p:sldId id="420" r:id="rId62"/>
    <p:sldId id="421" r:id="rId63"/>
    <p:sldId id="422" r:id="rId64"/>
    <p:sldId id="295" r:id="rId65"/>
    <p:sldId id="395" r:id="rId66"/>
    <p:sldId id="299" r:id="rId67"/>
    <p:sldId id="301" r:id="rId68"/>
    <p:sldId id="303" r:id="rId69"/>
    <p:sldId id="304" r:id="rId70"/>
    <p:sldId id="312" r:id="rId71"/>
    <p:sldId id="313" r:id="rId72"/>
    <p:sldId id="320" r:id="rId73"/>
    <p:sldId id="321" r:id="rId74"/>
    <p:sldId id="280" r:id="rId75"/>
    <p:sldId id="281" r:id="rId76"/>
    <p:sldId id="325" r:id="rId77"/>
    <p:sldId id="327" r:id="rId78"/>
    <p:sldId id="282" r:id="rId79"/>
    <p:sldId id="283" r:id="rId80"/>
    <p:sldId id="284" r:id="rId81"/>
    <p:sldId id="285" r:id="rId82"/>
    <p:sldId id="286" r:id="rId83"/>
    <p:sldId id="287" r:id="rId84"/>
    <p:sldId id="423" r:id="rId85"/>
    <p:sldId id="425" r:id="rId86"/>
    <p:sldId id="426" r:id="rId87"/>
    <p:sldId id="427" r:id="rId88"/>
    <p:sldId id="428" r:id="rId89"/>
    <p:sldId id="433" r:id="rId90"/>
    <p:sldId id="448" r:id="rId91"/>
    <p:sldId id="437" r:id="rId92"/>
    <p:sldId id="449" r:id="rId93"/>
    <p:sldId id="450" r:id="rId94"/>
    <p:sldId id="335" r:id="rId95"/>
    <p:sldId id="336" r:id="rId96"/>
    <p:sldId id="337" r:id="rId97"/>
    <p:sldId id="451" r:id="rId98"/>
    <p:sldId id="456" r:id="rId99"/>
    <p:sldId id="453" r:id="rId100"/>
    <p:sldId id="454" r:id="rId101"/>
    <p:sldId id="455" r:id="rId102"/>
    <p:sldId id="457"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6" d="100"/>
          <a:sy n="86"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140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07" Type="http://schemas.openxmlformats.org/officeDocument/2006/relationships/theme" Target="theme/theme1.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slide" Target="slides/slide56.xml"/><Relationship Id="rId87" Type="http://schemas.openxmlformats.org/officeDocument/2006/relationships/slide" Target="slides/slide64.xml"/><Relationship Id="rId102" Type="http://schemas.openxmlformats.org/officeDocument/2006/relationships/slide" Target="slides/slide79.xml"/><Relationship Id="rId5" Type="http://schemas.openxmlformats.org/officeDocument/2006/relationships/slideMaster" Target="slideMasters/slideMaster5.xml"/><Relationship Id="rId61" Type="http://schemas.openxmlformats.org/officeDocument/2006/relationships/slide" Target="slides/slide38.xml"/><Relationship Id="rId82" Type="http://schemas.openxmlformats.org/officeDocument/2006/relationships/slide" Target="slides/slide59.xml"/><Relationship Id="rId90" Type="http://schemas.openxmlformats.org/officeDocument/2006/relationships/slide" Target="slides/slide67.xml"/><Relationship Id="rId95" Type="http://schemas.openxmlformats.org/officeDocument/2006/relationships/slide" Target="slides/slide7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slide" Target="slides/slide57.xml"/><Relationship Id="rId85" Type="http://schemas.openxmlformats.org/officeDocument/2006/relationships/slide" Target="slides/slide62.xml"/><Relationship Id="rId93" Type="http://schemas.openxmlformats.org/officeDocument/2006/relationships/slide" Target="slides/slide70.xml"/><Relationship Id="rId98" Type="http://schemas.openxmlformats.org/officeDocument/2006/relationships/slide" Target="slides/slide7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103" Type="http://schemas.openxmlformats.org/officeDocument/2006/relationships/slide" Target="slides/slide80.xml"/><Relationship Id="rId108"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DC2BAE-1F9B-4950-8302-D134A53507FF}" type="datetimeFigureOut">
              <a:rPr lang="pl-PL" smtClean="0"/>
              <a:t>2015-03-24</a:t>
            </a:fld>
            <a:endParaRPr lang="pl-P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CF5770-5B45-439C-929C-233498D468BD}" type="slidenum">
              <a:rPr lang="pl-PL" smtClean="0"/>
              <a:t>‹#›</a:t>
            </a:fld>
            <a:endParaRPr lang="pl-PL"/>
          </a:p>
        </p:txBody>
      </p:sp>
    </p:spTree>
    <p:extLst>
      <p:ext uri="{BB962C8B-B14F-4D97-AF65-F5344CB8AC3E}">
        <p14:creationId xmlns:p14="http://schemas.microsoft.com/office/powerpoint/2010/main" val="410676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79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2E4E3D-6A54-4785-8B06-8AD7505A6643}" type="slidenum">
              <a:rPr lang="en-US">
                <a:solidFill>
                  <a:prstClr val="black"/>
                </a:solidFill>
              </a:rPr>
              <a:pPr fontAlgn="base">
                <a:spcBef>
                  <a:spcPct val="0"/>
                </a:spcBef>
                <a:spcAft>
                  <a:spcPct val="0"/>
                </a:spcAft>
                <a:defRPr/>
              </a:pPr>
              <a:t>2</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1144588" y="685800"/>
            <a:ext cx="4570412" cy="3429000"/>
          </a:xfrm>
          <a:ln/>
        </p:spPr>
      </p:sp>
      <p:sp>
        <p:nvSpPr>
          <p:cNvPr id="37891" name="Notes Placeholder 2"/>
          <p:cNvSpPr>
            <a:spLocks noGrp="1"/>
          </p:cNvSpPr>
          <p:nvPr>
            <p:ph type="body" idx="1"/>
          </p:nvPr>
        </p:nvSpPr>
        <p:spPr>
          <a:xfrm>
            <a:off x="686115" y="4343715"/>
            <a:ext cx="5485772" cy="4113855"/>
          </a:xfrm>
          <a:noFill/>
          <a:ln/>
        </p:spPr>
        <p:txBody>
          <a:bodyPr lIns="91420" tIns="45709" rIns="91420" bIns="45709"/>
          <a:lstStyle/>
          <a:p>
            <a:pPr>
              <a:spcBef>
                <a:spcPct val="0"/>
              </a:spcBef>
            </a:pPr>
            <a:endParaRPr lang="en-US" dirty="0" smtClean="0"/>
          </a:p>
        </p:txBody>
      </p:sp>
      <p:sp>
        <p:nvSpPr>
          <p:cNvPr id="37892" name="Slide Number Placeholder 3"/>
          <p:cNvSpPr txBox="1">
            <a:spLocks noGrp="1"/>
          </p:cNvSpPr>
          <p:nvPr/>
        </p:nvSpPr>
        <p:spPr bwMode="auto">
          <a:xfrm>
            <a:off x="3884317" y="8685858"/>
            <a:ext cx="2972114" cy="456570"/>
          </a:xfrm>
          <a:prstGeom prst="rect">
            <a:avLst/>
          </a:prstGeom>
          <a:noFill/>
          <a:ln w="9525">
            <a:noFill/>
            <a:miter lim="800000"/>
            <a:headEnd/>
            <a:tailEnd/>
          </a:ln>
        </p:spPr>
        <p:txBody>
          <a:bodyPr lIns="91420" tIns="45709" rIns="91420" bIns="45709" anchor="b"/>
          <a:lstStyle/>
          <a:p>
            <a:pPr algn="r" defTabSz="913450"/>
            <a:fld id="{BE96456B-F775-4956-87EF-F05307930423}" type="slidenum">
              <a:rPr lang="en-US" sz="1200">
                <a:solidFill>
                  <a:prstClr val="black"/>
                </a:solidFill>
                <a:ea typeface="ＭＳ Ｐゴシック" pitchFamily="34" charset="-128"/>
                <a:cs typeface="Arial" charset="0"/>
              </a:rPr>
              <a:pPr algn="r" defTabSz="913450"/>
              <a:t>78</a:t>
            </a:fld>
            <a:endParaRPr lang="en-US" sz="1200" dirty="0">
              <a:solidFill>
                <a:prstClr val="black"/>
              </a:solidFill>
              <a:ea typeface="ＭＳ Ｐゴシック" pitchFamily="34" charset="-128"/>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1144588" y="685800"/>
            <a:ext cx="4570412" cy="3429000"/>
          </a:xfrm>
          <a:ln/>
        </p:spPr>
      </p:sp>
      <p:sp>
        <p:nvSpPr>
          <p:cNvPr id="37891" name="Notes Placeholder 2"/>
          <p:cNvSpPr>
            <a:spLocks noGrp="1"/>
          </p:cNvSpPr>
          <p:nvPr>
            <p:ph type="body" idx="1"/>
          </p:nvPr>
        </p:nvSpPr>
        <p:spPr>
          <a:xfrm>
            <a:off x="686115" y="4343715"/>
            <a:ext cx="5485772" cy="4113855"/>
          </a:xfrm>
          <a:noFill/>
          <a:ln/>
        </p:spPr>
        <p:txBody>
          <a:bodyPr lIns="91420" tIns="45709" rIns="91420" bIns="45709"/>
          <a:lstStyle/>
          <a:p>
            <a:pPr>
              <a:spcBef>
                <a:spcPct val="0"/>
              </a:spcBef>
            </a:pPr>
            <a:endParaRPr lang="en-US" dirty="0" smtClean="0"/>
          </a:p>
        </p:txBody>
      </p:sp>
      <p:sp>
        <p:nvSpPr>
          <p:cNvPr id="37892" name="Slide Number Placeholder 3"/>
          <p:cNvSpPr txBox="1">
            <a:spLocks noGrp="1"/>
          </p:cNvSpPr>
          <p:nvPr/>
        </p:nvSpPr>
        <p:spPr bwMode="auto">
          <a:xfrm>
            <a:off x="3884317" y="8685858"/>
            <a:ext cx="2972114" cy="456570"/>
          </a:xfrm>
          <a:prstGeom prst="rect">
            <a:avLst/>
          </a:prstGeom>
          <a:noFill/>
          <a:ln w="9525">
            <a:noFill/>
            <a:miter lim="800000"/>
            <a:headEnd/>
            <a:tailEnd/>
          </a:ln>
        </p:spPr>
        <p:txBody>
          <a:bodyPr lIns="91420" tIns="45709" rIns="91420" bIns="45709" anchor="b"/>
          <a:lstStyle/>
          <a:p>
            <a:pPr algn="r" defTabSz="913450"/>
            <a:fld id="{BE96456B-F775-4956-87EF-F05307930423}" type="slidenum">
              <a:rPr lang="en-US" sz="1200">
                <a:solidFill>
                  <a:prstClr val="black"/>
                </a:solidFill>
                <a:ea typeface="ＭＳ Ｐゴシック" pitchFamily="34" charset="-128"/>
                <a:cs typeface="Arial" charset="0"/>
              </a:rPr>
              <a:pPr algn="r" defTabSz="913450"/>
              <a:t>79</a:t>
            </a:fld>
            <a:endParaRPr lang="en-US" sz="1200" dirty="0">
              <a:solidFill>
                <a:prstClr val="black"/>
              </a:solidFill>
              <a:ea typeface="ＭＳ Ｐゴシック" pitchFamily="34" charset="-128"/>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613B442-7DAA-4411-9C6A-10EA46574048}" type="slidenum">
              <a:rPr lang="en-US" smtClean="0">
                <a:solidFill>
                  <a:prstClr val="black"/>
                </a:solidFill>
              </a:rPr>
              <a:pPr>
                <a:defRPr/>
              </a:pPr>
              <a:t>5</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EB0DBC-F458-4E26-891B-BFDB7EC682DF}" type="slidenum">
              <a:rPr lang="en-US">
                <a:solidFill>
                  <a:prstClr val="black"/>
                </a:solidFill>
              </a:rPr>
              <a:pPr fontAlgn="base">
                <a:spcBef>
                  <a:spcPct val="0"/>
                </a:spcBef>
                <a:spcAft>
                  <a:spcPct val="0"/>
                </a:spcAft>
                <a:defRPr/>
              </a:pPr>
              <a:t>6</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txBox="1">
            <a:spLocks noGrp="1" noChangeArrowheads="1"/>
          </p:cNvSpPr>
          <p:nvPr/>
        </p:nvSpPr>
        <p:spPr bwMode="auto">
          <a:xfrm>
            <a:off x="3884414" y="8685894"/>
            <a:ext cx="2972098" cy="456595"/>
          </a:xfrm>
          <a:prstGeom prst="rect">
            <a:avLst/>
          </a:prstGeom>
          <a:noFill/>
          <a:ln w="9525">
            <a:noFill/>
            <a:miter lim="800000"/>
            <a:headEnd/>
            <a:tailEnd/>
          </a:ln>
        </p:spPr>
        <p:txBody>
          <a:bodyPr lIns="91432" tIns="45716" rIns="91432" bIns="45716" anchor="b"/>
          <a:lstStyle/>
          <a:p>
            <a:pPr algn="r" defTabSz="914485" fontAlgn="base">
              <a:spcBef>
                <a:spcPct val="0"/>
              </a:spcBef>
              <a:spcAft>
                <a:spcPct val="0"/>
              </a:spcAft>
            </a:pPr>
            <a:fld id="{0CC1FDDB-7B69-4C2A-9DE9-875951F316DC}" type="slidenum">
              <a:rPr lang="en-US" sz="1200">
                <a:solidFill>
                  <a:prstClr val="black"/>
                </a:solidFill>
                <a:latin typeface="Arial" charset="0"/>
                <a:cs typeface="ＭＳ Ｐゴシック"/>
              </a:rPr>
              <a:pPr algn="r" defTabSz="914485" fontAlgn="base">
                <a:spcBef>
                  <a:spcPct val="0"/>
                </a:spcBef>
                <a:spcAft>
                  <a:spcPct val="0"/>
                </a:spcAft>
              </a:pPr>
              <a:t>7</a:t>
            </a:fld>
            <a:endParaRPr lang="en-US" sz="1200">
              <a:solidFill>
                <a:prstClr val="black"/>
              </a:solidFill>
              <a:latin typeface="Arial" charset="0"/>
              <a:cs typeface="ＭＳ Ｐゴシック"/>
            </a:endParaRPr>
          </a:p>
        </p:txBody>
      </p:sp>
      <p:sp>
        <p:nvSpPr>
          <p:cNvPr id="112642" name="Rectangle 2"/>
          <p:cNvSpPr>
            <a:spLocks noGrp="1" noRot="1" noChangeAspect="1" noChangeArrowheads="1" noTextEdit="1"/>
          </p:cNvSpPr>
          <p:nvPr>
            <p:ph type="sldImg"/>
          </p:nvPr>
        </p:nvSpPr>
        <p:spPr>
          <a:xfrm>
            <a:off x="1144588" y="685800"/>
            <a:ext cx="4570412" cy="3429000"/>
          </a:xfrm>
          <a:ln/>
        </p:spPr>
      </p:sp>
      <p:sp>
        <p:nvSpPr>
          <p:cNvPr id="112643" name="Rectangle 3"/>
          <p:cNvSpPr>
            <a:spLocks noGrp="1" noChangeArrowheads="1"/>
          </p:cNvSpPr>
          <p:nvPr>
            <p:ph type="body" idx="1"/>
          </p:nvPr>
        </p:nvSpPr>
        <p:spPr>
          <a:noFill/>
          <a:ln/>
        </p:spPr>
        <p:txBody>
          <a:bodyPr lIns="91432" tIns="45716" rIns="91432" bIns="45716"/>
          <a:lstStyle/>
          <a:p>
            <a:r>
              <a:rPr lang="cs-CZ" smtClean="0">
                <a:latin typeface="Arial" charset="0"/>
                <a:ea typeface="ＭＳ Ｐゴシック"/>
              </a:rPr>
              <a:t>A s tím i počet uživatelů a našich partnerů.</a:t>
            </a:r>
            <a:endParaRPr lang="en-US" smtClean="0">
              <a:latin typeface="Arial" charset="0"/>
              <a:ea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p:spPr>
        <p:txBody>
          <a:bodyPr/>
          <a:lstStyle/>
          <a:p>
            <a:pPr marL="171184" indent="-171184">
              <a:buFontTx/>
              <a:buChar char="•"/>
            </a:pPr>
            <a:r>
              <a:rPr lang="en-US" sz="1900"/>
              <a:t>We were not software company. No we are.</a:t>
            </a:r>
          </a:p>
          <a:p>
            <a:pPr marL="171184" indent="-171184">
              <a:buFontTx/>
              <a:buChar char="•"/>
            </a:pPr>
            <a:r>
              <a:rPr lang="en-US" sz="1900"/>
              <a:t>Several state-of-the-art handling 60 million searches per day</a:t>
            </a:r>
          </a:p>
          <a:p>
            <a:pPr marL="171184" indent="-171184">
              <a:buFontTx/>
              <a:buChar char="•"/>
            </a:pPr>
            <a:r>
              <a:rPr lang="en-US" sz="1900"/>
              <a:t>Different power grids and different fiber connectivity</a:t>
            </a:r>
          </a:p>
        </p:txBody>
      </p:sp>
      <p:sp>
        <p:nvSpPr>
          <p:cNvPr id="28675" name="Slide Number Placeholder 3"/>
          <p:cNvSpPr>
            <a:spLocks noGrp="1"/>
          </p:cNvSpPr>
          <p:nvPr>
            <p:ph type="sldNum" sz="quarter" idx="5"/>
          </p:nvPr>
        </p:nvSpPr>
        <p:spPr>
          <a:noFill/>
        </p:spPr>
        <p:txBody>
          <a:bodyPr/>
          <a:lstStyle/>
          <a:p>
            <a:fld id="{E4CF76B5-A89E-4875-9A31-873D209D59BC}" type="slidenum">
              <a:rPr lang="en-US" smtClean="0">
                <a:cs typeface="Arial" charset="0"/>
              </a:rPr>
              <a:pPr/>
              <a:t>11</a:t>
            </a:fld>
            <a:endParaRPr lang="en-US" smtClean="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10"/>
          </p:nvPr>
        </p:nvSpPr>
        <p:spPr/>
        <p:txBody>
          <a:bodyPr/>
          <a:lstStyle/>
          <a:p>
            <a:fld id="{97CF5770-5B45-439C-929C-233498D468BD}" type="slidenum">
              <a:rPr lang="pl-PL" smtClean="0"/>
              <a:t>12</a:t>
            </a:fld>
            <a:endParaRPr lang="pl-PL"/>
          </a:p>
        </p:txBody>
      </p:sp>
    </p:spTree>
    <p:extLst>
      <p:ext uri="{BB962C8B-B14F-4D97-AF65-F5344CB8AC3E}">
        <p14:creationId xmlns:p14="http://schemas.microsoft.com/office/powerpoint/2010/main" val="3443837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003" eaLnBrk="0" hangingPunct="0">
              <a:defRPr sz="2400">
                <a:solidFill>
                  <a:schemeClr val="tx1"/>
                </a:solidFill>
                <a:latin typeface="Times New Roman" pitchFamily="18" charset="0"/>
              </a:defRPr>
            </a:lvl1pPr>
            <a:lvl2pPr marL="735892" indent="-283035" defTabSz="912003" eaLnBrk="0" hangingPunct="0">
              <a:defRPr sz="2400">
                <a:solidFill>
                  <a:schemeClr val="tx1"/>
                </a:solidFill>
                <a:latin typeface="Times New Roman" pitchFamily="18" charset="0"/>
              </a:defRPr>
            </a:lvl2pPr>
            <a:lvl3pPr marL="1132142" indent="-226428" defTabSz="912003" eaLnBrk="0" hangingPunct="0">
              <a:defRPr sz="2400">
                <a:solidFill>
                  <a:schemeClr val="tx1"/>
                </a:solidFill>
                <a:latin typeface="Times New Roman" pitchFamily="18" charset="0"/>
              </a:defRPr>
            </a:lvl3pPr>
            <a:lvl4pPr marL="1584998" indent="-226428" defTabSz="912003" eaLnBrk="0" hangingPunct="0">
              <a:defRPr sz="2400">
                <a:solidFill>
                  <a:schemeClr val="tx1"/>
                </a:solidFill>
                <a:latin typeface="Times New Roman" pitchFamily="18" charset="0"/>
              </a:defRPr>
            </a:lvl4pPr>
            <a:lvl5pPr marL="2037855" indent="-226428" defTabSz="912003" eaLnBrk="0" hangingPunct="0">
              <a:defRPr sz="2400">
                <a:solidFill>
                  <a:schemeClr val="tx1"/>
                </a:solidFill>
                <a:latin typeface="Times New Roman" pitchFamily="18" charset="0"/>
              </a:defRPr>
            </a:lvl5pPr>
            <a:lvl6pPr marL="2490711" indent="-226428" defTabSz="912003" eaLnBrk="0" fontAlgn="base" hangingPunct="0">
              <a:spcBef>
                <a:spcPct val="0"/>
              </a:spcBef>
              <a:spcAft>
                <a:spcPct val="0"/>
              </a:spcAft>
              <a:defRPr sz="2400">
                <a:solidFill>
                  <a:schemeClr val="tx1"/>
                </a:solidFill>
                <a:latin typeface="Times New Roman" pitchFamily="18" charset="0"/>
              </a:defRPr>
            </a:lvl6pPr>
            <a:lvl7pPr marL="2943568" indent="-226428" defTabSz="912003" eaLnBrk="0" fontAlgn="base" hangingPunct="0">
              <a:spcBef>
                <a:spcPct val="0"/>
              </a:spcBef>
              <a:spcAft>
                <a:spcPct val="0"/>
              </a:spcAft>
              <a:defRPr sz="2400">
                <a:solidFill>
                  <a:schemeClr val="tx1"/>
                </a:solidFill>
                <a:latin typeface="Times New Roman" pitchFamily="18" charset="0"/>
              </a:defRPr>
            </a:lvl7pPr>
            <a:lvl8pPr marL="3396425" indent="-226428" defTabSz="912003" eaLnBrk="0" fontAlgn="base" hangingPunct="0">
              <a:spcBef>
                <a:spcPct val="0"/>
              </a:spcBef>
              <a:spcAft>
                <a:spcPct val="0"/>
              </a:spcAft>
              <a:defRPr sz="2400">
                <a:solidFill>
                  <a:schemeClr val="tx1"/>
                </a:solidFill>
                <a:latin typeface="Times New Roman" pitchFamily="18" charset="0"/>
              </a:defRPr>
            </a:lvl8pPr>
            <a:lvl9pPr marL="3849281" indent="-226428" defTabSz="912003" eaLnBrk="0" fontAlgn="base" hangingPunct="0">
              <a:spcBef>
                <a:spcPct val="0"/>
              </a:spcBef>
              <a:spcAft>
                <a:spcPct val="0"/>
              </a:spcAft>
              <a:defRPr sz="2400">
                <a:solidFill>
                  <a:schemeClr val="tx1"/>
                </a:solidFill>
                <a:latin typeface="Times New Roman" pitchFamily="18" charset="0"/>
              </a:defRPr>
            </a:lvl9pPr>
          </a:lstStyle>
          <a:p>
            <a:pPr eaLnBrk="1" hangingPunct="1"/>
            <a:fld id="{26B50379-7F3D-41A9-B664-F9458F2F9CF5}" type="slidenum">
              <a:rPr lang="en-US" altLang="en-US" sz="1200">
                <a:solidFill>
                  <a:srgbClr val="000000"/>
                </a:solidFill>
              </a:rPr>
              <a:pPr eaLnBrk="1" hangingPunct="1"/>
              <a:t>42</a:t>
            </a:fld>
            <a:endParaRPr lang="en-US" altLang="en-US" sz="1200">
              <a:solidFill>
                <a:srgbClr val="000000"/>
              </a:solidFill>
            </a:endParaRPr>
          </a:p>
        </p:txBody>
      </p:sp>
      <p:sp>
        <p:nvSpPr>
          <p:cNvPr id="163843" name="Rectangle 7"/>
          <p:cNvSpPr txBox="1">
            <a:spLocks noGrp="1" noChangeArrowheads="1"/>
          </p:cNvSpPr>
          <p:nvPr/>
        </p:nvSpPr>
        <p:spPr bwMode="auto">
          <a:xfrm>
            <a:off x="3876466" y="8695303"/>
            <a:ext cx="2981534" cy="44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00" tIns="44849" rIns="89700" bIns="44849" anchor="b"/>
          <a:lstStyle>
            <a:lvl1pPr defTabSz="903288" eaLnBrk="0" hangingPunct="0">
              <a:defRPr sz="2400">
                <a:solidFill>
                  <a:schemeClr val="tx1"/>
                </a:solidFill>
                <a:latin typeface="Times New Roman" pitchFamily="18" charset="0"/>
              </a:defRPr>
            </a:lvl1pPr>
            <a:lvl2pPr marL="742950" indent="-285750" defTabSz="903288" eaLnBrk="0" hangingPunct="0">
              <a:defRPr sz="2400">
                <a:solidFill>
                  <a:schemeClr val="tx1"/>
                </a:solidFill>
                <a:latin typeface="Times New Roman" pitchFamily="18" charset="0"/>
              </a:defRPr>
            </a:lvl2pPr>
            <a:lvl3pPr marL="1143000" indent="-228600" defTabSz="903288" eaLnBrk="0" hangingPunct="0">
              <a:defRPr sz="2400">
                <a:solidFill>
                  <a:schemeClr val="tx1"/>
                </a:solidFill>
                <a:latin typeface="Times New Roman" pitchFamily="18" charset="0"/>
              </a:defRPr>
            </a:lvl3pPr>
            <a:lvl4pPr marL="1600200" indent="-228600" defTabSz="903288" eaLnBrk="0" hangingPunct="0">
              <a:defRPr sz="2400">
                <a:solidFill>
                  <a:schemeClr val="tx1"/>
                </a:solidFill>
                <a:latin typeface="Times New Roman" pitchFamily="18" charset="0"/>
              </a:defRPr>
            </a:lvl4pPr>
            <a:lvl5pPr marL="2057400" indent="-228600" defTabSz="903288" eaLnBrk="0" hangingPunct="0">
              <a:defRPr sz="2400">
                <a:solidFill>
                  <a:schemeClr val="tx1"/>
                </a:solidFill>
                <a:latin typeface="Times New Roman" pitchFamily="18" charset="0"/>
              </a:defRPr>
            </a:lvl5pPr>
            <a:lvl6pPr marL="2514600" indent="-228600" defTabSz="903288" eaLnBrk="0" fontAlgn="base" hangingPunct="0">
              <a:spcBef>
                <a:spcPct val="0"/>
              </a:spcBef>
              <a:spcAft>
                <a:spcPct val="0"/>
              </a:spcAft>
              <a:defRPr sz="2400">
                <a:solidFill>
                  <a:schemeClr val="tx1"/>
                </a:solidFill>
                <a:latin typeface="Times New Roman" pitchFamily="18" charset="0"/>
              </a:defRPr>
            </a:lvl6pPr>
            <a:lvl7pPr marL="2971800" indent="-228600" defTabSz="903288" eaLnBrk="0" fontAlgn="base" hangingPunct="0">
              <a:spcBef>
                <a:spcPct val="0"/>
              </a:spcBef>
              <a:spcAft>
                <a:spcPct val="0"/>
              </a:spcAft>
              <a:defRPr sz="2400">
                <a:solidFill>
                  <a:schemeClr val="tx1"/>
                </a:solidFill>
                <a:latin typeface="Times New Roman" pitchFamily="18" charset="0"/>
              </a:defRPr>
            </a:lvl7pPr>
            <a:lvl8pPr marL="3429000" indent="-228600" defTabSz="903288" eaLnBrk="0" fontAlgn="base" hangingPunct="0">
              <a:spcBef>
                <a:spcPct val="0"/>
              </a:spcBef>
              <a:spcAft>
                <a:spcPct val="0"/>
              </a:spcAft>
              <a:defRPr sz="2400">
                <a:solidFill>
                  <a:schemeClr val="tx1"/>
                </a:solidFill>
                <a:latin typeface="Times New Roman" pitchFamily="18" charset="0"/>
              </a:defRPr>
            </a:lvl8pPr>
            <a:lvl9pPr marL="3886200" indent="-228600" defTabSz="903288" eaLnBrk="0" fontAlgn="base" hangingPunct="0">
              <a:spcBef>
                <a:spcPct val="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pPr>
            <a:fld id="{6E3B58DB-B620-4F56-BCDF-44CA8F9BEB0F}" type="slidenum">
              <a:rPr lang="en-US" altLang="en-US" sz="1100" i="1">
                <a:solidFill>
                  <a:srgbClr val="000000"/>
                </a:solidFill>
                <a:ea typeface="ＭＳ Ｐゴシック" pitchFamily="34" charset="-128"/>
              </a:rPr>
              <a:pPr algn="r" eaLnBrk="1" fontAlgn="base" hangingPunct="1">
                <a:spcBef>
                  <a:spcPct val="0"/>
                </a:spcBef>
                <a:spcAft>
                  <a:spcPct val="0"/>
                </a:spcAft>
              </a:pPr>
              <a:t>42</a:t>
            </a:fld>
            <a:endParaRPr lang="en-US" altLang="en-US" sz="1100" i="1">
              <a:solidFill>
                <a:srgbClr val="000000"/>
              </a:solidFill>
              <a:ea typeface="ＭＳ Ｐゴシック" pitchFamily="34" charset="-128"/>
            </a:endParaRPr>
          </a:p>
        </p:txBody>
      </p:sp>
      <p:sp>
        <p:nvSpPr>
          <p:cNvPr id="163844" name="Rectangle 2"/>
          <p:cNvSpPr>
            <a:spLocks noGrp="1" noRot="1" noChangeAspect="1" noChangeArrowheads="1" noTextEdit="1"/>
          </p:cNvSpPr>
          <p:nvPr>
            <p:ph type="sldImg"/>
          </p:nvPr>
        </p:nvSpPr>
        <p:spPr>
          <a:ln/>
        </p:spPr>
      </p:sp>
      <p:sp>
        <p:nvSpPr>
          <p:cNvPr id="1638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78" tIns="44839" rIns="89678" bIns="44839"/>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DD1FA5-DF78-45B9-83F7-269F67FB854C}" type="slidenum">
              <a:rPr lang="en-US" smtClean="0">
                <a:solidFill>
                  <a:prstClr val="black"/>
                </a:solidFill>
              </a:rPr>
              <a:pPr/>
              <a:t>43</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44588" y="685800"/>
            <a:ext cx="4570412" cy="3429000"/>
          </a:xfrm>
          <a:ln/>
        </p:spPr>
      </p:sp>
      <p:sp>
        <p:nvSpPr>
          <p:cNvPr id="39939" name="Rectangle 3"/>
          <p:cNvSpPr>
            <a:spLocks noGrp="1" noChangeArrowheads="1"/>
          </p:cNvSpPr>
          <p:nvPr>
            <p:ph type="body" idx="1"/>
          </p:nvPr>
        </p:nvSpPr>
        <p:spPr>
          <a:xfrm>
            <a:off x="915343" y="4343715"/>
            <a:ext cx="5027316" cy="4113855"/>
          </a:xfrm>
          <a:noFill/>
          <a:ln/>
        </p:spPr>
        <p:txBody>
          <a:bodyPr lIns="91420" tIns="45709" rIns="91420" bIns="45709"/>
          <a:lstStyle/>
          <a:p>
            <a:pPr>
              <a:spcBef>
                <a:spcPct val="0"/>
              </a:spcBef>
            </a:pPr>
            <a:endParaRPr lang="en-US" dirty="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152400" y="6172200"/>
            <a:ext cx="2895600" cy="45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ctrTitle"/>
          </p:nvPr>
        </p:nvSpPr>
        <p:spPr>
          <a:xfrm>
            <a:off x="685800" y="2130425"/>
            <a:ext cx="7772400" cy="1470025"/>
          </a:xfrm>
        </p:spPr>
        <p:txBody>
          <a:bodyPr/>
          <a:lstStyle>
            <a:lvl1pPr>
              <a:defRPr>
                <a:solidFill>
                  <a:srgbClr val="447CA2"/>
                </a:solidFill>
                <a:latin typeface="Georgia"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77077731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gradFill flip="none" rotWithShape="1">
            <a:gsLst>
              <a:gs pos="33000">
                <a:srgbClr val="0066A1"/>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5" name="Snip Single Corner Rectangle 4"/>
          <p:cNvSpPr/>
          <p:nvPr/>
        </p:nvSpPr>
        <p:spPr>
          <a:xfrm flipH="1">
            <a:off x="0" y="3190240"/>
            <a:ext cx="9144000" cy="3667760"/>
          </a:xfrm>
          <a:prstGeom prst="snip1Rect">
            <a:avLst/>
          </a:prstGeom>
          <a:solidFill>
            <a:schemeClr val="bg1"/>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7" name="Group 6"/>
          <p:cNvGrpSpPr/>
          <p:nvPr/>
        </p:nvGrpSpPr>
        <p:grpSpPr>
          <a:xfrm flipH="1">
            <a:off x="0" y="1"/>
            <a:ext cx="8375969" cy="270818"/>
            <a:chOff x="1195233" y="1"/>
            <a:chExt cx="7948768" cy="270818"/>
          </a:xfrm>
          <a:solidFill>
            <a:schemeClr val="accent3"/>
          </a:solidFill>
        </p:grpSpPr>
        <p:sp>
          <p:nvSpPr>
            <p:cNvPr id="8" name="Rectangle 7"/>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9" name="Right Triangle 8"/>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EEECE1"/>
                </a:solidFill>
              </a:endParaRPr>
            </a:p>
          </p:txBody>
        </p:sp>
      </p:grpSp>
      <p:sp>
        <p:nvSpPr>
          <p:cNvPr id="16" name="Text Placeholder 2"/>
          <p:cNvSpPr>
            <a:spLocks noGrp="1"/>
          </p:cNvSpPr>
          <p:nvPr>
            <p:ph idx="1" hasCustomPrompt="1"/>
          </p:nvPr>
        </p:nvSpPr>
        <p:spPr>
          <a:xfrm>
            <a:off x="779463" y="3370828"/>
            <a:ext cx="4388183" cy="556730"/>
          </a:xfrm>
          <a:prstGeom prst="rect">
            <a:avLst/>
          </a:prstGeom>
        </p:spPr>
        <p:txBody>
          <a:bodyPr rtlCol="0">
            <a:normAutofit/>
          </a:bodyPr>
          <a:lstStyle>
            <a:lvl1pPr marL="0" indent="0">
              <a:buFont typeface="Arial"/>
              <a:buNone/>
              <a:defRPr/>
            </a:lvl1pPr>
          </a:lstStyle>
          <a:p>
            <a:pPr lvl="0"/>
            <a:r>
              <a:rPr lang="en-US" dirty="0" smtClean="0"/>
              <a:t>Click to add presenters name</a:t>
            </a:r>
          </a:p>
        </p:txBody>
      </p:sp>
      <p:sp>
        <p:nvSpPr>
          <p:cNvPr id="10" name="Text Placeholder 2"/>
          <p:cNvSpPr>
            <a:spLocks noGrp="1"/>
          </p:cNvSpPr>
          <p:nvPr>
            <p:ph idx="10"/>
          </p:nvPr>
        </p:nvSpPr>
        <p:spPr>
          <a:xfrm>
            <a:off x="779465" y="4188525"/>
            <a:ext cx="4388182" cy="408847"/>
          </a:xfrm>
          <a:prstGeom prst="rect">
            <a:avLst/>
          </a:prstGeom>
        </p:spPr>
        <p:txBody>
          <a:bodyPr rtlCol="0">
            <a:normAutofit/>
          </a:bodyPr>
          <a:lstStyle>
            <a:lvl1pPr marL="0" indent="0">
              <a:buFont typeface="Arial"/>
              <a:buNone/>
              <a:defRPr sz="1600"/>
            </a:lvl1pPr>
          </a:lstStyle>
          <a:p>
            <a:pPr lvl="0"/>
            <a:r>
              <a:rPr lang="en-US" dirty="0" smtClean="0"/>
              <a:t>Click to edit Master text styles</a:t>
            </a:r>
          </a:p>
        </p:txBody>
      </p:sp>
      <p:pic>
        <p:nvPicPr>
          <p:cNvPr id="1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794267" y="6311847"/>
            <a:ext cx="1143000" cy="40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xfrm>
            <a:off x="498474" y="1307054"/>
            <a:ext cx="7556313" cy="1116106"/>
          </a:xfrm>
        </p:spPr>
        <p:txBody>
          <a:bodyPr/>
          <a:lstStyle>
            <a:lvl1pPr>
              <a:defRPr>
                <a:solidFill>
                  <a:schemeClr val="bg1"/>
                </a:solidFill>
              </a:defRPr>
            </a:lvl1pPr>
          </a:lstStyle>
          <a:p>
            <a:r>
              <a:rPr lang="en-US" dirty="0" smtClean="0"/>
              <a:t>Click to edit Master title style</a:t>
            </a:r>
            <a:endParaRPr lang="en-US" dirty="0"/>
          </a:p>
        </p:txBody>
      </p:sp>
      <p:sp>
        <p:nvSpPr>
          <p:cNvPr id="18" name="Picture Placeholder 2"/>
          <p:cNvSpPr>
            <a:spLocks noGrp="1"/>
          </p:cNvSpPr>
          <p:nvPr>
            <p:ph type="pic" idx="11"/>
          </p:nvPr>
        </p:nvSpPr>
        <p:spPr>
          <a:xfrm rot="584399">
            <a:off x="5388762" y="2888766"/>
            <a:ext cx="3107590" cy="2878790"/>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Tree>
    <p:extLst>
      <p:ext uri="{BB962C8B-B14F-4D97-AF65-F5344CB8AC3E}">
        <p14:creationId xmlns:p14="http://schemas.microsoft.com/office/powerpoint/2010/main" val="17251464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69F6F6-0BCD-4735-87E5-269C1FF09804}" type="datetimeFigureOut">
              <a:rPr lang="en-US">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796953"/>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69F6F6-0BCD-4735-87E5-269C1FF09804}" type="datetimeFigureOut">
              <a:rPr lang="en-US">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592249"/>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69F6F6-0BCD-4735-87E5-269C1FF09804}" type="datetimeFigureOut">
              <a:rPr lang="en-US">
                <a:solidFill>
                  <a:prstClr val="black">
                    <a:tint val="75000"/>
                  </a:prstClr>
                </a:solidFill>
              </a:rPr>
              <a:pPr/>
              <a:t>3/24/2015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895608"/>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69F6F6-0BCD-4735-87E5-269C1FF09804}" type="datetimeFigureOut">
              <a:rPr lang="en-US">
                <a:solidFill>
                  <a:prstClr val="black">
                    <a:tint val="75000"/>
                  </a:prstClr>
                </a:solidFill>
              </a:rPr>
              <a:pPr/>
              <a:t>3/24/2015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63497"/>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69F6F6-0BCD-4735-87E5-269C1FF09804}" type="datetimeFigureOut">
              <a:rPr lang="en-US">
                <a:solidFill>
                  <a:prstClr val="black">
                    <a:tint val="75000"/>
                  </a:prstClr>
                </a:solidFill>
              </a:rPr>
              <a:pPr/>
              <a:t>3/24/2015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822543"/>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660823"/>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313012"/>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175603"/>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736266"/>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9377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7" descr="EDS_Bg_Blue_noHeader.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758720202"/>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473749"/>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851943"/>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i="0" baseline="0">
                <a:solidFill>
                  <a:prstClr val="black">
                    <a:tint val="75000"/>
                  </a:prstClr>
                </a:solidFill>
                <a:latin typeface="Calibri"/>
              </a:defRPr>
            </a:lvl1pPr>
          </a:lstStyle>
          <a:p>
            <a:pPr>
              <a:defRPr/>
            </a:pPr>
            <a:fld id="{584BF5F1-2FEE-4672-B969-F6E1B02B1937}" type="datetimeFigureOut">
              <a:rPr lang="en-US"/>
              <a:pPr>
                <a:defRPr/>
              </a:pPr>
              <a:t>3/24/2015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i="0" baseline="0">
                <a:solidFill>
                  <a:prstClr val="black">
                    <a:tint val="75000"/>
                  </a:prstClr>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i="0" baseline="0">
                <a:solidFill>
                  <a:prstClr val="black">
                    <a:tint val="75000"/>
                  </a:prstClr>
                </a:solidFill>
                <a:latin typeface="Calibri"/>
              </a:defRPr>
            </a:lvl1pPr>
          </a:lstStyle>
          <a:p>
            <a:pPr>
              <a:defRPr/>
            </a:pPr>
            <a:fld id="{4EC0E3DD-5CFC-4C6F-BC8E-AE3FC496E6A2}" type="slidenum">
              <a:rPr lang="en-US"/>
              <a:pPr>
                <a:defRPr/>
              </a:pPr>
              <a:t>‹#›</a:t>
            </a:fld>
            <a:endParaRPr lang="en-US"/>
          </a:p>
        </p:txBody>
      </p:sp>
    </p:spTree>
    <p:extLst>
      <p:ext uri="{BB962C8B-B14F-4D97-AF65-F5344CB8AC3E}">
        <p14:creationId xmlns:p14="http://schemas.microsoft.com/office/powerpoint/2010/main" val="1945373834"/>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762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525963"/>
          </a:xfrm>
          <a:prstGeom prst="rect">
            <a:avLst/>
          </a:prstGeom>
        </p:spPr>
        <p:txBody>
          <a:bodyPr/>
          <a:lstStyle>
            <a:lvl1pPr marL="282575" indent="-282575">
              <a:defRPr>
                <a:latin typeface="Georgia" pitchFamily="18" charset="0"/>
              </a:defRPr>
            </a:lvl1pPr>
            <a:lvl2pPr>
              <a:defRPr>
                <a:latin typeface="Georgia" pitchFamily="18" charset="0"/>
              </a:defRPr>
            </a:lvl2pPr>
            <a:lvl3pPr>
              <a:defRPr>
                <a:latin typeface="Georgia" pitchFamily="18" charset="0"/>
              </a:defRPr>
            </a:lvl3pPr>
            <a:lvl4pPr>
              <a:defRPr>
                <a:latin typeface="Georgia" pitchFamily="18" charset="0"/>
              </a:defRPr>
            </a:lvl4pPr>
            <a:lvl5pPr>
              <a:defRPr>
                <a:latin typeface="Georgia"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Screen shot 2013-02-04 at 12.56.36 PM.png"/>
          <p:cNvPicPr>
            <a:picLocks noChangeAspect="1"/>
          </p:cNvPicPr>
          <p:nvPr userDrawn="1"/>
        </p:nvPicPr>
        <p:blipFill>
          <a:blip r:embed="rId2" cstate="print"/>
          <a:srcRect l="7448" r="8180" b="40030"/>
          <a:stretch>
            <a:fillRect/>
          </a:stretch>
        </p:blipFill>
        <p:spPr>
          <a:xfrm>
            <a:off x="0" y="6269924"/>
            <a:ext cx="9144000" cy="243715"/>
          </a:xfrm>
          <a:prstGeom prst="rect">
            <a:avLst/>
          </a:prstGeom>
        </p:spPr>
      </p:pic>
      <p:pic>
        <p:nvPicPr>
          <p:cNvPr id="8" name="Picture 7" descr="EBSCO_PMS294.png"/>
          <p:cNvPicPr>
            <a:picLocks noChangeAspect="1"/>
          </p:cNvPicPr>
          <p:nvPr userDrawn="1"/>
        </p:nvPicPr>
        <p:blipFill>
          <a:blip r:embed="rId3" cstate="print"/>
          <a:stretch>
            <a:fillRect/>
          </a:stretch>
        </p:blipFill>
        <p:spPr>
          <a:xfrm>
            <a:off x="176340" y="6513639"/>
            <a:ext cx="633076" cy="221040"/>
          </a:xfrm>
          <a:prstGeom prst="rect">
            <a:avLst/>
          </a:prstGeom>
        </p:spPr>
      </p:pic>
      <p:sp>
        <p:nvSpPr>
          <p:cNvPr id="9" name="TextBox 8"/>
          <p:cNvSpPr txBox="1"/>
          <p:nvPr userDrawn="1"/>
        </p:nvSpPr>
        <p:spPr>
          <a:xfrm>
            <a:off x="809416" y="6470591"/>
            <a:ext cx="1213418" cy="276999"/>
          </a:xfrm>
          <a:prstGeom prst="rect">
            <a:avLst/>
          </a:prstGeom>
          <a:noFill/>
        </p:spPr>
        <p:txBody>
          <a:bodyPr wrap="none" rtlCol="0">
            <a:spAutoFit/>
          </a:bodyPr>
          <a:lstStyle/>
          <a:p>
            <a:pPr>
              <a:defRPr/>
            </a:pPr>
            <a:r>
              <a:rPr lang="en-US" sz="1200" kern="0" dirty="0" err="1" smtClean="0">
                <a:solidFill>
                  <a:srgbClr val="376092"/>
                </a:solidFill>
                <a:latin typeface="Times New Roman" pitchFamily="18" charset="0"/>
              </a:rPr>
              <a:t>www.ebsco.com</a:t>
            </a:r>
            <a:endParaRPr lang="en-US" sz="1200" kern="0" dirty="0">
              <a:solidFill>
                <a:srgbClr val="376092"/>
              </a:solidFill>
              <a:latin typeface="Times New Roman" pitchFamily="18" charset="0"/>
            </a:endParaRPr>
          </a:p>
        </p:txBody>
      </p:sp>
    </p:spTree>
    <p:extLst>
      <p:ext uri="{BB962C8B-B14F-4D97-AF65-F5344CB8AC3E}">
        <p14:creationId xmlns:p14="http://schemas.microsoft.com/office/powerpoint/2010/main" val="756487234"/>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4893763-7448-41FD-9BAA-3B533ED0CE8D}"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768163-3844-4FBC-84E9-DAC90071EB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316812"/>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893763-7448-41FD-9BAA-3B533ED0CE8D}"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768163-3844-4FBC-84E9-DAC90071EB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633966"/>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893763-7448-41FD-9BAA-3B533ED0CE8D}"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768163-3844-4FBC-84E9-DAC90071EB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099941"/>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893763-7448-41FD-9BAA-3B533ED0CE8D}"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768163-3844-4FBC-84E9-DAC90071EB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89240"/>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893763-7448-41FD-9BAA-3B533ED0CE8D}" type="datetimeFigureOut">
              <a:rPr lang="en-US" smtClean="0">
                <a:solidFill>
                  <a:prstClr val="black">
                    <a:tint val="75000"/>
                  </a:prstClr>
                </a:solidFill>
              </a:rPr>
              <a:pPr/>
              <a:t>3/24/2015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768163-3844-4FBC-84E9-DAC90071EB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4275888"/>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893763-7448-41FD-9BAA-3B533ED0CE8D}" type="datetimeFigureOut">
              <a:rPr lang="en-US" smtClean="0">
                <a:solidFill>
                  <a:prstClr val="black">
                    <a:tint val="75000"/>
                  </a:prstClr>
                </a:solidFill>
              </a:rPr>
              <a:pPr/>
              <a:t>3/24/2015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768163-3844-4FBC-84E9-DAC90071EB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145597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371600" y="41148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AB4BC944-C3F0-4E95-B51A-1B029BE44B99}" type="datetimeFigureOut">
              <a:rPr lang="en-US"/>
              <a:pPr>
                <a:defRPr/>
              </a:pPr>
              <a:t>3/24/2015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515795-BFE0-49AA-ADAF-26287BB5093C}" type="slidenum">
              <a:rPr lang="en-US"/>
              <a:pPr>
                <a:defRPr/>
              </a:pPr>
              <a:t>‹#›</a:t>
            </a:fld>
            <a:endParaRPr lang="en-US" dirty="0"/>
          </a:p>
        </p:txBody>
      </p:sp>
    </p:spTree>
    <p:extLst>
      <p:ext uri="{BB962C8B-B14F-4D97-AF65-F5344CB8AC3E}">
        <p14:creationId xmlns:p14="http://schemas.microsoft.com/office/powerpoint/2010/main" val="2549322050"/>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893763-7448-41FD-9BAA-3B533ED0CE8D}" type="datetimeFigureOut">
              <a:rPr lang="en-US" smtClean="0">
                <a:solidFill>
                  <a:prstClr val="black">
                    <a:tint val="75000"/>
                  </a:prstClr>
                </a:solidFill>
              </a:rPr>
              <a:pPr/>
              <a:t>3/24/2015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768163-3844-4FBC-84E9-DAC90071EB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969343"/>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685800" y="3886200"/>
            <a:ext cx="70866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4893763-7448-41FD-9BAA-3B533ED0CE8D}"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768163-3844-4FBC-84E9-DAC90071EB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058744"/>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2895600"/>
            <a:ext cx="8229600" cy="32305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4893763-7448-41FD-9BAA-3B533ED0CE8D}"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768163-3844-4FBC-84E9-DAC90071EB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877987"/>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893763-7448-41FD-9BAA-3B533ED0CE8D}"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768163-3844-4FBC-84E9-DAC90071EB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636304"/>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893763-7448-41FD-9BAA-3B533ED0CE8D}" type="datetimeFigureOut">
              <a:rPr lang="en-US" smtClean="0">
                <a:solidFill>
                  <a:prstClr val="black">
                    <a:tint val="75000"/>
                  </a:prstClr>
                </a:solidFill>
              </a:rPr>
              <a:pPr/>
              <a:t>3/24/2015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768163-3844-4FBC-84E9-DAC90071EB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169998"/>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893763-7448-41FD-9BAA-3B533ED0CE8D}" type="datetimeFigureOut">
              <a:rPr lang="en-US" smtClean="0">
                <a:solidFill>
                  <a:prstClr val="black">
                    <a:tint val="75000"/>
                  </a:prstClr>
                </a:solidFill>
              </a:rPr>
              <a:pPr/>
              <a:t>3/24/2015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768163-3844-4FBC-84E9-DAC90071EB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355370"/>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4893763-7448-41FD-9BAA-3B533ED0CE8D}"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768163-3844-4FBC-84E9-DAC90071EB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945167"/>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893763-7448-41FD-9BAA-3B533ED0CE8D}"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768163-3844-4FBC-84E9-DAC90071EB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1024018"/>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893763-7448-41FD-9BAA-3B533ED0CE8D}"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768163-3844-4FBC-84E9-DAC90071EB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264430"/>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893763-7448-41FD-9BAA-3B533ED0CE8D}"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768163-3844-4FBC-84E9-DAC90071EB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22061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C4F6519-D023-4143-B9B7-5BB2E38FEC62}" type="datetimeFigureOut">
              <a:rPr lang="en-US"/>
              <a:pPr>
                <a:defRPr/>
              </a:pPr>
              <a:t>3/24/2015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5C311E-D432-4A5A-9B05-CC7903FBC0E6}" type="slidenum">
              <a:rPr lang="en-US"/>
              <a:pPr>
                <a:defRPr/>
              </a:pPr>
              <a:t>‹#›</a:t>
            </a:fld>
            <a:endParaRPr lang="en-US" dirty="0"/>
          </a:p>
        </p:txBody>
      </p:sp>
    </p:spTree>
    <p:extLst>
      <p:ext uri="{BB962C8B-B14F-4D97-AF65-F5344CB8AC3E}">
        <p14:creationId xmlns:p14="http://schemas.microsoft.com/office/powerpoint/2010/main" val="1622800822"/>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893763-7448-41FD-9BAA-3B533ED0CE8D}" type="datetimeFigureOut">
              <a:rPr lang="en-US" smtClean="0">
                <a:solidFill>
                  <a:prstClr val="black">
                    <a:tint val="75000"/>
                  </a:prstClr>
                </a:solidFill>
              </a:rPr>
              <a:pPr/>
              <a:t>3/24/2015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768163-3844-4FBC-84E9-DAC90071EB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776149"/>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893763-7448-41FD-9BAA-3B533ED0CE8D}" type="datetimeFigureOut">
              <a:rPr lang="en-US" smtClean="0">
                <a:solidFill>
                  <a:prstClr val="black">
                    <a:tint val="75000"/>
                  </a:prstClr>
                </a:solidFill>
              </a:rPr>
              <a:pPr/>
              <a:t>3/24/2015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768163-3844-4FBC-84E9-DAC90071EB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673109"/>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893763-7448-41FD-9BAA-3B533ED0CE8D}" type="datetimeFigureOut">
              <a:rPr lang="en-US" smtClean="0">
                <a:solidFill>
                  <a:prstClr val="black">
                    <a:tint val="75000"/>
                  </a:prstClr>
                </a:solidFill>
              </a:rPr>
              <a:pPr/>
              <a:t>3/24/2015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768163-3844-4FBC-84E9-DAC90071EB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1720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41E9351-802C-4F7B-99AD-9291766ED31E}" type="datetimeFigureOut">
              <a:rPr lang="en-US"/>
              <a:pPr>
                <a:defRPr/>
              </a:pPr>
              <a:t>3/24/2015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50508D-E463-42E9-A5B3-DF696D92B7A3}" type="slidenum">
              <a:rPr lang="en-US"/>
              <a:pPr>
                <a:defRPr/>
              </a:pPr>
              <a:t>‹#›</a:t>
            </a:fld>
            <a:endParaRPr lang="en-US" dirty="0"/>
          </a:p>
        </p:txBody>
      </p:sp>
    </p:spTree>
    <p:extLst>
      <p:ext uri="{BB962C8B-B14F-4D97-AF65-F5344CB8AC3E}">
        <p14:creationId xmlns:p14="http://schemas.microsoft.com/office/powerpoint/2010/main" val="176987300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641C348-0C7F-47E8-9DCE-DB74E013FE53}" type="datetimeFigureOut">
              <a:rPr lang="en-US"/>
              <a:pPr>
                <a:defRPr/>
              </a:pPr>
              <a:t>3/24/2015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A20CAC1-54E5-428C-9505-42C026F3646C}" type="slidenum">
              <a:rPr lang="en-US"/>
              <a:pPr>
                <a:defRPr/>
              </a:pPr>
              <a:t>‹#›</a:t>
            </a:fld>
            <a:endParaRPr lang="en-US" dirty="0"/>
          </a:p>
        </p:txBody>
      </p:sp>
    </p:spTree>
    <p:extLst>
      <p:ext uri="{BB962C8B-B14F-4D97-AF65-F5344CB8AC3E}">
        <p14:creationId xmlns:p14="http://schemas.microsoft.com/office/powerpoint/2010/main" val="242419763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32229481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7286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371600" y="41148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5264EEA-A809-48A3-A77B-0EDE675D9CC9}" type="datetimeFigureOut">
              <a:rPr lang="en-US"/>
              <a:pPr>
                <a:defRPr/>
              </a:pPr>
              <a:t>3/24/2015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8571E3-5558-46BA-83A9-CE6627131A5F}" type="slidenum">
              <a:rPr lang="en-US"/>
              <a:pPr>
                <a:defRPr/>
              </a:pPr>
              <a:t>‹#›</a:t>
            </a:fld>
            <a:endParaRPr lang="en-US" dirty="0"/>
          </a:p>
        </p:txBody>
      </p:sp>
    </p:spTree>
    <p:extLst>
      <p:ext uri="{BB962C8B-B14F-4D97-AF65-F5344CB8AC3E}">
        <p14:creationId xmlns:p14="http://schemas.microsoft.com/office/powerpoint/2010/main" val="8354204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46663F3-0AD3-48F7-BA5C-746832E47480}" type="datetimeFigureOut">
              <a:rPr lang="en-US"/>
              <a:pPr>
                <a:defRPr/>
              </a:pPr>
              <a:t>3/24/2015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6F5C63-A50A-4F60-BD88-350F47FF04CB}" type="slidenum">
              <a:rPr lang="en-US"/>
              <a:pPr>
                <a:defRPr/>
              </a:pPr>
              <a:t>‹#›</a:t>
            </a:fld>
            <a:endParaRPr lang="en-US" dirty="0"/>
          </a:p>
        </p:txBody>
      </p:sp>
    </p:spTree>
    <p:extLst>
      <p:ext uri="{BB962C8B-B14F-4D97-AF65-F5344CB8AC3E}">
        <p14:creationId xmlns:p14="http://schemas.microsoft.com/office/powerpoint/2010/main" val="101497025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6000">
                <a:solidFill>
                  <a:srgbClr val="447CA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1908383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7F91078-1B26-434C-873C-98F4525B140A}" type="datetimeFigureOut">
              <a:rPr lang="en-US"/>
              <a:pPr>
                <a:defRPr/>
              </a:pPr>
              <a:t>3/24/2015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B4ACF2C-318F-456C-8F73-D475DB227D8F}" type="slidenum">
              <a:rPr lang="en-US"/>
              <a:pPr>
                <a:defRPr/>
              </a:pPr>
              <a:t>‹#›</a:t>
            </a:fld>
            <a:endParaRPr lang="en-US" dirty="0"/>
          </a:p>
        </p:txBody>
      </p:sp>
    </p:spTree>
    <p:extLst>
      <p:ext uri="{BB962C8B-B14F-4D97-AF65-F5344CB8AC3E}">
        <p14:creationId xmlns:p14="http://schemas.microsoft.com/office/powerpoint/2010/main" val="271450157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CB3CD46-A003-48E3-BE2B-EEE04C810B30}" type="datetimeFigureOut">
              <a:rPr lang="en-US"/>
              <a:pPr>
                <a:defRPr/>
              </a:pPr>
              <a:t>3/24/2015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98F3915-CA5D-4918-97BD-62876627405D}" type="slidenum">
              <a:rPr lang="en-US"/>
              <a:pPr>
                <a:defRPr/>
              </a:pPr>
              <a:t>‹#›</a:t>
            </a:fld>
            <a:endParaRPr lang="en-US" dirty="0"/>
          </a:p>
        </p:txBody>
      </p:sp>
    </p:spTree>
    <p:extLst>
      <p:ext uri="{BB962C8B-B14F-4D97-AF65-F5344CB8AC3E}">
        <p14:creationId xmlns:p14="http://schemas.microsoft.com/office/powerpoint/2010/main" val="396260115"/>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123884107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76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55375883"/>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53908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9514288"/>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1186613"/>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0492897"/>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61716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152400" y="6172200"/>
            <a:ext cx="2895600" cy="45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a:off x="457200" y="76200"/>
            <a:ext cx="8229600" cy="1143000"/>
          </a:xfrm>
        </p:spPr>
        <p:txBody>
          <a:bodyPr>
            <a:noAutofit/>
          </a:bodyPr>
          <a:lstStyle>
            <a:lvl1pPr>
              <a:defRPr>
                <a:solidFill>
                  <a:srgbClr val="447CA2"/>
                </a:solidFill>
                <a:latin typeface="Georgia"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Autofit/>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0703063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72974"/>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57038370"/>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47322173"/>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8387096"/>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219200"/>
            <a:ext cx="2286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219200"/>
            <a:ext cx="6705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4545900"/>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371600" y="41148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2EE79E3-991E-4311-9665-3DF041E47024}" type="datetimeFigureOut">
              <a:rPr lang="en-US"/>
              <a:pPr>
                <a:defRPr/>
              </a:pPr>
              <a:t>3/24/2015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55114F-5DF0-4DA1-BE3E-8E488A62E75B}" type="slidenum">
              <a:rPr lang="en-US"/>
              <a:pPr>
                <a:defRPr/>
              </a:pPr>
              <a:t>‹#›</a:t>
            </a:fld>
            <a:endParaRPr lang="en-US" dirty="0"/>
          </a:p>
        </p:txBody>
      </p:sp>
    </p:spTree>
    <p:extLst>
      <p:ext uri="{BB962C8B-B14F-4D97-AF65-F5344CB8AC3E}">
        <p14:creationId xmlns:p14="http://schemas.microsoft.com/office/powerpoint/2010/main" val="1604761945"/>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B3D6693-5797-48C9-9EFC-A12145D612F8}" type="datetimeFigureOut">
              <a:rPr lang="en-US"/>
              <a:pPr>
                <a:defRPr/>
              </a:pPr>
              <a:t>3/24/2015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1A5E69-97DC-44A9-A105-02DC8B8850A0}" type="slidenum">
              <a:rPr lang="en-US"/>
              <a:pPr>
                <a:defRPr/>
              </a:pPr>
              <a:t>‹#›</a:t>
            </a:fld>
            <a:endParaRPr lang="en-US" dirty="0"/>
          </a:p>
        </p:txBody>
      </p:sp>
    </p:spTree>
    <p:extLst>
      <p:ext uri="{BB962C8B-B14F-4D97-AF65-F5344CB8AC3E}">
        <p14:creationId xmlns:p14="http://schemas.microsoft.com/office/powerpoint/2010/main" val="253627029"/>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2C258A-CECE-47E4-BFE0-6D499D11E73B}" type="datetimeFigureOut">
              <a:rPr lang="en-US"/>
              <a:pPr>
                <a:defRPr/>
              </a:pPr>
              <a:t>3/24/2015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5BAAF1-63EF-424C-9C81-460F4FD03167}" type="slidenum">
              <a:rPr lang="en-US"/>
              <a:pPr>
                <a:defRPr/>
              </a:pPr>
              <a:t>‹#›</a:t>
            </a:fld>
            <a:endParaRPr lang="en-US" dirty="0"/>
          </a:p>
        </p:txBody>
      </p:sp>
    </p:spTree>
    <p:extLst>
      <p:ext uri="{BB962C8B-B14F-4D97-AF65-F5344CB8AC3E}">
        <p14:creationId xmlns:p14="http://schemas.microsoft.com/office/powerpoint/2010/main" val="1634597552"/>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E069886-44DD-4DAE-A6C6-19A6D654552A}" type="datetimeFigureOut">
              <a:rPr lang="en-US"/>
              <a:pPr>
                <a:defRPr/>
              </a:pPr>
              <a:t>3/24/2015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9696FE9-B93A-416B-A258-CFAEAE4E4D95}" type="slidenum">
              <a:rPr lang="en-US"/>
              <a:pPr>
                <a:defRPr/>
              </a:pPr>
              <a:t>‹#›</a:t>
            </a:fld>
            <a:endParaRPr lang="en-US" dirty="0"/>
          </a:p>
        </p:txBody>
      </p:sp>
    </p:spTree>
    <p:extLst>
      <p:ext uri="{BB962C8B-B14F-4D97-AF65-F5344CB8AC3E}">
        <p14:creationId xmlns:p14="http://schemas.microsoft.com/office/powerpoint/2010/main" val="4148314302"/>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302879675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152400" y="6172200"/>
            <a:ext cx="2895600" cy="45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a:off x="457200" y="76200"/>
            <a:ext cx="8229600" cy="1143000"/>
          </a:xfrm>
        </p:spPr>
        <p:txBody>
          <a:bodyPr>
            <a:noAutofit/>
          </a:bodyPr>
          <a:lstStyle>
            <a:lvl1pPr>
              <a:defRPr>
                <a:solidFill>
                  <a:srgbClr val="447CA2"/>
                </a:solidFill>
                <a:latin typeface="Georgia"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72167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93838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447CA2"/>
                </a:solidFill>
                <a:latin typeface="Georgia"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Rectangle 3">
            <a:hlinkClick r:id="rId2" action="ppaction://hlinksldjump"/>
          </p:cNvPr>
          <p:cNvSpPr/>
          <p:nvPr userDrawn="1"/>
        </p:nvSpPr>
        <p:spPr>
          <a:xfrm>
            <a:off x="152400" y="6172200"/>
            <a:ext cx="2895600" cy="45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764046961"/>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lvl1pPr>
              <a:defRPr>
                <a:solidFill>
                  <a:srgbClr val="447CA2"/>
                </a:solidFill>
                <a:latin typeface="Georgia"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Autofit/>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a:hlinkClick r:id="rId2" action="ppaction://hlinksldjump"/>
          </p:cNvPr>
          <p:cNvSpPr/>
          <p:nvPr userDrawn="1"/>
        </p:nvSpPr>
        <p:spPr>
          <a:xfrm>
            <a:off x="152400" y="6172200"/>
            <a:ext cx="2895600" cy="45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701195779"/>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lvl1pPr>
              <a:defRPr>
                <a:solidFill>
                  <a:srgbClr val="447CA2"/>
                </a:solidFill>
                <a:latin typeface="Georgia" pitchFamily="18" charset="0"/>
              </a:defRPr>
            </a:lvl1pPr>
          </a:lstStyle>
          <a:p>
            <a:r>
              <a:rPr lang="en-US" dirty="0" smtClean="0"/>
              <a:t>Click to edit Master title style</a:t>
            </a:r>
            <a:endParaRPr lang="en-US" dirty="0"/>
          </a:p>
        </p:txBody>
      </p:sp>
      <p:sp>
        <p:nvSpPr>
          <p:cNvPr id="3" name="Rectangle 2">
            <a:hlinkClick r:id="rId2" action="ppaction://hlinksldjump"/>
          </p:cNvPr>
          <p:cNvSpPr/>
          <p:nvPr userDrawn="1"/>
        </p:nvSpPr>
        <p:spPr>
          <a:xfrm>
            <a:off x="152400" y="6172200"/>
            <a:ext cx="2895600" cy="45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158058154"/>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hlinkClick r:id="rId2" action="ppaction://hlinksldjump"/>
          </p:cNvPr>
          <p:cNvSpPr/>
          <p:nvPr userDrawn="1"/>
        </p:nvSpPr>
        <p:spPr>
          <a:xfrm>
            <a:off x="152400" y="6172200"/>
            <a:ext cx="2895600" cy="45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786555760"/>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88E7E17-780E-4059-A0D5-08B648634EED}" type="datetimeFigureOut">
              <a:rPr lang="en-US"/>
              <a:pPr>
                <a:defRPr/>
              </a:pPr>
              <a:t>3/24/2015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8E7EB36-832B-405A-9310-524421E161B6}" type="slidenum">
              <a:rPr lang="en-US"/>
              <a:pPr>
                <a:defRPr/>
              </a:pPr>
              <a:t>‹#›</a:t>
            </a:fld>
            <a:endParaRPr lang="en-US" dirty="0"/>
          </a:p>
        </p:txBody>
      </p:sp>
    </p:spTree>
    <p:extLst>
      <p:ext uri="{BB962C8B-B14F-4D97-AF65-F5344CB8AC3E}">
        <p14:creationId xmlns:p14="http://schemas.microsoft.com/office/powerpoint/2010/main" val="4167336133"/>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7" descr="EDS_Bg_Blue_noHeader.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75872020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447CA2"/>
                </a:solidFill>
                <a:latin typeface="Georgia"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Rectangle 3">
            <a:hlinkClick r:id="rId2" action="ppaction://hlinksldjump"/>
          </p:cNvPr>
          <p:cNvSpPr/>
          <p:nvPr userDrawn="1"/>
        </p:nvSpPr>
        <p:spPr>
          <a:xfrm>
            <a:off x="152400" y="6172200"/>
            <a:ext cx="2895600" cy="45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506207604"/>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lvl1pPr>
              <a:defRPr>
                <a:solidFill>
                  <a:srgbClr val="447CA2"/>
                </a:solidFill>
                <a:latin typeface="Georgia"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Autofit/>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a:hlinkClick r:id="rId2" action="ppaction://hlinksldjump"/>
          </p:cNvPr>
          <p:cNvSpPr/>
          <p:nvPr userDrawn="1"/>
        </p:nvSpPr>
        <p:spPr>
          <a:xfrm>
            <a:off x="152400" y="6172200"/>
            <a:ext cx="2895600" cy="45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95107662"/>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lvl1pPr>
              <a:defRPr>
                <a:solidFill>
                  <a:srgbClr val="447CA2"/>
                </a:solidFill>
                <a:latin typeface="Georgia" pitchFamily="18" charset="0"/>
              </a:defRPr>
            </a:lvl1pPr>
          </a:lstStyle>
          <a:p>
            <a:r>
              <a:rPr lang="en-US" dirty="0" smtClean="0"/>
              <a:t>Click to edit Master title style</a:t>
            </a:r>
            <a:endParaRPr lang="en-US" dirty="0"/>
          </a:p>
        </p:txBody>
      </p:sp>
      <p:sp>
        <p:nvSpPr>
          <p:cNvPr id="3" name="Rectangle 2">
            <a:hlinkClick r:id="rId2" action="ppaction://hlinksldjump"/>
          </p:cNvPr>
          <p:cNvSpPr/>
          <p:nvPr userDrawn="1"/>
        </p:nvSpPr>
        <p:spPr>
          <a:xfrm>
            <a:off x="152400" y="6172200"/>
            <a:ext cx="2895600" cy="45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73268582"/>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152400" y="6172200"/>
            <a:ext cx="2895600" cy="45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232836956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hlinkClick r:id="rId2" action="ppaction://hlinksldjump"/>
          </p:cNvPr>
          <p:cNvSpPr/>
          <p:nvPr userDrawn="1"/>
        </p:nvSpPr>
        <p:spPr>
          <a:xfrm>
            <a:off x="152400" y="6172200"/>
            <a:ext cx="2895600" cy="45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687614606"/>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F76577-2A02-48D2-BE20-CA479E1AA9B6}"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1F3925-0365-43AB-9BD9-6CCBE8149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36998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76577-2A02-48D2-BE20-CA479E1AA9B6}" type="datetimeFigureOut">
              <a:rPr lang="en-US" smtClean="0">
                <a:solidFill>
                  <a:prstClr val="black">
                    <a:tint val="75000"/>
                  </a:prstClr>
                </a:solidFill>
              </a:rPr>
              <a:pPr/>
              <a:t>3/24/2015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1F3925-0365-43AB-9BD9-6CCBE8149D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807843"/>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7" descr="EDS_Bg_Blue_noHeader.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60357187"/>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8FF776-5C91-42E0-A5ED-1DC610D0BCAB}"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C39F69-5264-425E-BD21-4D32C1B933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18881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0E609F-B33B-473F-8636-762AE9C26B57}" type="datetimeFigureOut">
              <a:rPr lang="en-US">
                <a:solidFill>
                  <a:prstClr val="black">
                    <a:tint val="75000"/>
                  </a:prstClr>
                </a:solidFill>
              </a:rPr>
              <a:pPr/>
              <a:t>3/24/2015</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1F71A9C-7555-48EC-9E02-C981B7C19F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568082"/>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93942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520865"/>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28351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0871514"/>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88E7E17-780E-4059-A0D5-08B648634EED}" type="datetimeFigureOut">
              <a:rPr lang="en-US"/>
              <a:pPr>
                <a:defRPr/>
              </a:pPr>
              <a:t>3/24/2015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8E7EB36-832B-405A-9310-524421E161B6}" type="slidenum">
              <a:rPr lang="en-US"/>
              <a:pPr>
                <a:defRPr/>
              </a:pPr>
              <a:t>‹#›</a:t>
            </a:fld>
            <a:endParaRPr lang="en-US" dirty="0"/>
          </a:p>
        </p:txBody>
      </p:sp>
    </p:spTree>
    <p:extLst>
      <p:ext uri="{BB962C8B-B14F-4D97-AF65-F5344CB8AC3E}">
        <p14:creationId xmlns:p14="http://schemas.microsoft.com/office/powerpoint/2010/main" val="4167336133"/>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10524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227802"/>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117692"/>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371600" y="41148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60E9329F-D27B-4F88-A85F-8F2A4ADAF0EA}" type="datetimeFigureOut">
              <a:rPr lang="en-US"/>
              <a:pPr>
                <a:defRPr/>
              </a:pPr>
              <a:t>3/24/2015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54E2BE-EC91-40FE-9E85-70D032003CF0}" type="slidenum">
              <a:rPr lang="en-US"/>
              <a:pPr>
                <a:defRPr/>
              </a:pPr>
              <a:t>‹#›</a:t>
            </a:fld>
            <a:endParaRPr lang="en-US" dirty="0"/>
          </a:p>
        </p:txBody>
      </p:sp>
    </p:spTree>
    <p:extLst>
      <p:ext uri="{BB962C8B-B14F-4D97-AF65-F5344CB8AC3E}">
        <p14:creationId xmlns:p14="http://schemas.microsoft.com/office/powerpoint/2010/main" val="2769574703"/>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ABE47E5-6638-4CA4-A9C8-8CBF229F96E7}" type="datetimeFigureOut">
              <a:rPr lang="en-US"/>
              <a:pPr>
                <a:defRPr/>
              </a:pPr>
              <a:t>3/24/2015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E51BEB-3B03-473A-A563-62B373F74D1D}" type="slidenum">
              <a:rPr lang="en-US"/>
              <a:pPr>
                <a:defRPr/>
              </a:pPr>
              <a:t>‹#›</a:t>
            </a:fld>
            <a:endParaRPr lang="en-US" dirty="0"/>
          </a:p>
        </p:txBody>
      </p:sp>
    </p:spTree>
    <p:extLst>
      <p:ext uri="{BB962C8B-B14F-4D97-AF65-F5344CB8AC3E}">
        <p14:creationId xmlns:p14="http://schemas.microsoft.com/office/powerpoint/2010/main" val="3051297446"/>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80CE8B7-5C93-4629-8D83-A752CF00277F}" type="datetimeFigureOut">
              <a:rPr lang="en-US"/>
              <a:pPr>
                <a:defRPr/>
              </a:pPr>
              <a:t>3/24/2015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16E70C-16BB-4B06-A7CB-3428100AA8C3}" type="slidenum">
              <a:rPr lang="en-US"/>
              <a:pPr>
                <a:defRPr/>
              </a:pPr>
              <a:t>‹#›</a:t>
            </a:fld>
            <a:endParaRPr lang="en-US" dirty="0"/>
          </a:p>
        </p:txBody>
      </p:sp>
    </p:spTree>
    <p:extLst>
      <p:ext uri="{BB962C8B-B14F-4D97-AF65-F5344CB8AC3E}">
        <p14:creationId xmlns:p14="http://schemas.microsoft.com/office/powerpoint/2010/main" val="4117311383"/>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DA7A63A-44DF-46E3-BD3F-C1C644F31A9E}" type="datetimeFigureOut">
              <a:rPr lang="en-US"/>
              <a:pPr>
                <a:defRPr/>
              </a:pPr>
              <a:t>3/24/2015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D142BDB-ABBB-489F-B866-6A19CA87C6EA}" type="slidenum">
              <a:rPr lang="en-US"/>
              <a:pPr>
                <a:defRPr/>
              </a:pPr>
              <a:t>‹#›</a:t>
            </a:fld>
            <a:endParaRPr lang="en-US" dirty="0"/>
          </a:p>
        </p:txBody>
      </p:sp>
    </p:spTree>
    <p:extLst>
      <p:ext uri="{BB962C8B-B14F-4D97-AF65-F5344CB8AC3E}">
        <p14:creationId xmlns:p14="http://schemas.microsoft.com/office/powerpoint/2010/main" val="3144088435"/>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2861410440"/>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10325"/>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32098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EDS_Bg_Blue_noHeader.png"/>
          <p:cNvPicPr>
            <a:picLocks noChangeAspect="1"/>
          </p:cNvPicPr>
          <p:nvPr userDrawn="1"/>
        </p:nvPicPr>
        <p:blipFill>
          <a:blip r:embed="rId2" cstate="screen"/>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829163387"/>
      </p:ext>
    </p:extLst>
  </p:cSld>
  <p:clrMapOvr>
    <a:masterClrMapping/>
  </p:clrMapOvr>
  <p:transition advClick="0">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358851"/>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245150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18955"/>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11793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13423"/>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665954"/>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69F6F6-0BCD-4735-87E5-269C1FF09804}" type="datetimeFigureOut">
              <a:rPr lang="en-US">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964530"/>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69F6F6-0BCD-4735-87E5-269C1FF09804}" type="datetimeFigureOut">
              <a:rPr lang="en-US">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537132"/>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69F6F6-0BCD-4735-87E5-269C1FF09804}" type="datetimeFigureOut">
              <a:rPr lang="en-US">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07748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69F6F6-0BCD-4735-87E5-269C1FF09804}" type="datetimeFigureOut">
              <a:rPr lang="en-US">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8460090"/>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WORKFLOW">
    <p:spTree>
      <p:nvGrpSpPr>
        <p:cNvPr id="1" name=""/>
        <p:cNvGrpSpPr/>
        <p:nvPr/>
      </p:nvGrpSpPr>
      <p:grpSpPr>
        <a:xfrm>
          <a:off x="0" y="0"/>
          <a:ext cx="0" cy="0"/>
          <a:chOff x="0" y="0"/>
          <a:chExt cx="0" cy="0"/>
        </a:xfrm>
      </p:grpSpPr>
      <p:pic>
        <p:nvPicPr>
          <p:cNvPr id="2" name="Picture 7" descr="nav_01.png"/>
          <p:cNvPicPr>
            <a:picLocks noChangeAspect="1"/>
          </p:cNvPicPr>
          <p:nvPr userDrawn="1"/>
        </p:nvPicPr>
        <p:blipFill>
          <a:blip r:embed="rId2" cstate="screen"/>
          <a:srcRect/>
          <a:stretch>
            <a:fillRect/>
          </a:stretch>
        </p:blipFill>
        <p:spPr bwMode="auto">
          <a:xfrm>
            <a:off x="0" y="-3175"/>
            <a:ext cx="9144000" cy="688975"/>
          </a:xfrm>
          <a:prstGeom prst="rect">
            <a:avLst/>
          </a:prstGeom>
          <a:noFill/>
          <a:ln w="9525">
            <a:noFill/>
            <a:miter lim="800000"/>
            <a:headEnd/>
            <a:tailEnd/>
          </a:ln>
        </p:spPr>
      </p:pic>
      <p:sp>
        <p:nvSpPr>
          <p:cNvPr id="4" name="TextBox 3"/>
          <p:cNvSpPr txBox="1"/>
          <p:nvPr userDrawn="1"/>
        </p:nvSpPr>
        <p:spPr>
          <a:xfrm>
            <a:off x="742503" y="71735"/>
            <a:ext cx="8458200" cy="276999"/>
          </a:xfrm>
          <a:prstGeom prst="rect">
            <a:avLst/>
          </a:prstGeom>
          <a:noFill/>
        </p:spPr>
        <p:txBody>
          <a:bodyPr wrap="square">
            <a:spAutoFit/>
          </a:bodyPr>
          <a:lstStyle/>
          <a:p>
            <a:pPr fontAlgn="base">
              <a:spcBef>
                <a:spcPct val="0"/>
              </a:spcBef>
              <a:spcAft>
                <a:spcPts val="600"/>
              </a:spcAft>
              <a:defRPr/>
            </a:pPr>
            <a:r>
              <a:rPr lang="en-US" sz="1200" b="1" kern="1000" spc="200" dirty="0">
                <a:solidFill>
                  <a:srgbClr val="4BACC6">
                    <a:lumMod val="60000"/>
                    <a:lumOff val="40000"/>
                  </a:srgbClr>
                </a:solidFill>
                <a:cs typeface="Arial" charset="0"/>
              </a:rPr>
              <a:t>INCREASE USAGE &amp; VALUE FOR END USERS</a:t>
            </a:r>
          </a:p>
        </p:txBody>
      </p:sp>
      <p:sp>
        <p:nvSpPr>
          <p:cNvPr id="5" name="Content Placeholder 13"/>
          <p:cNvSpPr>
            <a:spLocks noGrp="1"/>
          </p:cNvSpPr>
          <p:nvPr>
            <p:ph sz="quarter" idx="10"/>
          </p:nvPr>
        </p:nvSpPr>
        <p:spPr>
          <a:xfrm>
            <a:off x="1295400" y="2971800"/>
            <a:ext cx="7010400" cy="3657600"/>
          </a:xfrm>
        </p:spPr>
        <p:txBody>
          <a:bodyPr/>
          <a:lstStyle>
            <a:lvl1pPr>
              <a:defRPr sz="2800" b="1"/>
            </a:lvl1pPr>
            <a:lvl2pPr>
              <a:defRPr sz="2000"/>
            </a:lvl2pPr>
            <a:lvl3pPr>
              <a:defRPr sz="1800"/>
            </a:lvl3pPr>
            <a:lvl4pPr>
              <a:defRPr sz="14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p:nvPr>
        </p:nvSpPr>
        <p:spPr>
          <a:xfrm>
            <a:off x="457200" y="1600200"/>
            <a:ext cx="8229600" cy="838200"/>
          </a:xfrm>
        </p:spPr>
        <p:txBody>
          <a:bodyPr/>
          <a:lstStyle>
            <a:lvl1pPr>
              <a:defRPr sz="3600"/>
            </a:lvl1pPr>
          </a:lstStyle>
          <a:p>
            <a:r>
              <a:rPr lang="en-US" dirty="0" smtClean="0"/>
              <a:t>Click to edit Master title style</a:t>
            </a:r>
            <a:endParaRPr lang="en-US" dirty="0"/>
          </a:p>
        </p:txBody>
      </p:sp>
      <p:sp>
        <p:nvSpPr>
          <p:cNvPr id="12" name="Rectangle 11">
            <a:hlinkClick r:id="rId3" action="ppaction://hlinksldjump"/>
          </p:cNvPr>
          <p:cNvSpPr/>
          <p:nvPr userDrawn="1"/>
        </p:nvSpPr>
        <p:spPr>
          <a:xfrm>
            <a:off x="0" y="0"/>
            <a:ext cx="838200" cy="6858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Tree>
    <p:extLst>
      <p:ext uri="{BB962C8B-B14F-4D97-AF65-F5344CB8AC3E}">
        <p14:creationId xmlns:p14="http://schemas.microsoft.com/office/powerpoint/2010/main" val="2527932061"/>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69F6F6-0BCD-4735-87E5-269C1FF09804}" type="datetimeFigureOut">
              <a:rPr lang="en-US">
                <a:solidFill>
                  <a:prstClr val="black">
                    <a:tint val="75000"/>
                  </a:prstClr>
                </a:solidFill>
              </a:rPr>
              <a:pPr/>
              <a:t>3/24/2015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06124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69F6F6-0BCD-4735-87E5-269C1FF09804}" type="datetimeFigureOut">
              <a:rPr lang="en-US">
                <a:solidFill>
                  <a:prstClr val="black">
                    <a:tint val="75000"/>
                  </a:prstClr>
                </a:solidFill>
              </a:rPr>
              <a:pPr/>
              <a:t>3/24/2015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053924"/>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69F6F6-0BCD-4735-87E5-269C1FF09804}" type="datetimeFigureOut">
              <a:rPr lang="en-US">
                <a:solidFill>
                  <a:prstClr val="black">
                    <a:tint val="75000"/>
                  </a:prstClr>
                </a:solidFill>
              </a:rPr>
              <a:pPr/>
              <a:t>3/24/2015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698488"/>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87755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38540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65298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038355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45155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996531"/>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46155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5" descr="lgo_EBSCOdiscovery-Service"/>
          <p:cNvPicPr>
            <a:picLocks noChangeAspect="1" noChangeArrowheads="1"/>
          </p:cNvPicPr>
          <p:nvPr userDrawn="1"/>
        </p:nvPicPr>
        <p:blipFill>
          <a:blip r:embed="rId2"/>
          <a:srcRect/>
          <a:stretch>
            <a:fillRect/>
          </a:stretch>
        </p:blipFill>
        <p:spPr bwMode="auto">
          <a:xfrm>
            <a:off x="152400" y="152400"/>
            <a:ext cx="1828800" cy="1828800"/>
          </a:xfrm>
          <a:prstGeom prst="rect">
            <a:avLst/>
          </a:prstGeom>
          <a:noFill/>
          <a:ln w="9525">
            <a:noFill/>
            <a:miter lim="800000"/>
            <a:headEnd/>
            <a:tailEnd/>
          </a:ln>
        </p:spPr>
      </p:pic>
      <p:sp>
        <p:nvSpPr>
          <p:cNvPr id="2" name="Title 1"/>
          <p:cNvSpPr>
            <a:spLocks noGrp="1"/>
          </p:cNvSpPr>
          <p:nvPr>
            <p:ph type="title"/>
          </p:nvPr>
        </p:nvSpPr>
        <p:spPr>
          <a:xfrm>
            <a:off x="0" y="2286000"/>
            <a:ext cx="9144000" cy="1524000"/>
          </a:xfrm>
        </p:spPr>
        <p:txBody>
          <a:bodyPr/>
          <a:lstStyle>
            <a:lvl1pPr>
              <a:defRPr sz="6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89134016"/>
      </p:ext>
    </p:extLst>
  </p:cSld>
  <p:clrMapOvr>
    <a:masterClrMapping/>
  </p:clrMapOvr>
  <p:transition advClick="0">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0E609F-B33B-473F-8636-762AE9C26B57}" type="datetimeFigureOut">
              <a:rPr lang="en-US" smtClean="0">
                <a:solidFill>
                  <a:prstClr val="black">
                    <a:tint val="75000"/>
                  </a:prstClr>
                </a:solidFill>
              </a:rPr>
              <a:pPr/>
              <a:t>3/24/2015</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1F71A9C-7555-48EC-9E02-C981B7C19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6421032"/>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69F6F6-0BCD-4735-87E5-269C1FF09804}" type="datetimeFigureOut">
              <a:rPr lang="en-US">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560091"/>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69F6F6-0BCD-4735-87E5-269C1FF09804}" type="datetimeFigureOut">
              <a:rPr lang="en-US">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911251"/>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69F6F6-0BCD-4735-87E5-269C1FF09804}" type="datetimeFigureOut">
              <a:rPr lang="en-US">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82627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69F6F6-0BCD-4735-87E5-269C1FF09804}" type="datetimeFigureOut">
              <a:rPr lang="en-US">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013738"/>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69F6F6-0BCD-4735-87E5-269C1FF09804}" type="datetimeFigureOut">
              <a:rPr lang="en-US">
                <a:solidFill>
                  <a:prstClr val="black">
                    <a:tint val="75000"/>
                  </a:prstClr>
                </a:solidFill>
              </a:rPr>
              <a:pPr/>
              <a:t>3/24/2015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381012"/>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69F6F6-0BCD-4735-87E5-269C1FF09804}" type="datetimeFigureOut">
              <a:rPr lang="en-US">
                <a:solidFill>
                  <a:prstClr val="black">
                    <a:tint val="75000"/>
                  </a:prstClr>
                </a:solidFill>
              </a:rPr>
              <a:pPr/>
              <a:t>3/24/2015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179285"/>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69F6F6-0BCD-4735-87E5-269C1FF09804}" type="datetimeFigureOut">
              <a:rPr lang="en-US">
                <a:solidFill>
                  <a:prstClr val="black">
                    <a:tint val="75000"/>
                  </a:prstClr>
                </a:solidFill>
              </a:rPr>
              <a:pPr/>
              <a:t>3/24/2015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708302"/>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69F6F6-0BCD-4735-87E5-269C1FF09804}" type="datetimeFigureOut">
              <a:rPr lang="en-US">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890225"/>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69F6F6-0BCD-4735-87E5-269C1FF09804}" type="datetimeFigureOut">
              <a:rPr lang="en-US">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750891"/>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9" Type="http://schemas.openxmlformats.org/officeDocument/2006/relationships/image" Target="../media/image12.png"/></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5.xml"/><Relationship Id="rId7" Type="http://schemas.openxmlformats.org/officeDocument/2006/relationships/theme" Target="../theme/theme11.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 Id="rId9" Type="http://schemas.openxmlformats.org/officeDocument/2006/relationships/image" Target="../media/image12.png"/></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 Id="rId9" Type="http://schemas.openxmlformats.org/officeDocument/2006/relationships/image" Target="../media/image12.png"/></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4" Type="http://schemas.openxmlformats.org/officeDocument/2006/relationships/slideLayout" Target="../slideLayouts/slideLayout86.xml"/><Relationship Id="rId9" Type="http://schemas.openxmlformats.org/officeDocument/2006/relationships/image" Target="../media/image12.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5.xml"/><Relationship Id="rId1" Type="http://schemas.openxmlformats.org/officeDocument/2006/relationships/slideLayout" Target="../slideLayouts/slideLayout90.xml"/><Relationship Id="rId4" Type="http://schemas.openxmlformats.org/officeDocument/2006/relationships/image" Target="../media/image12.png"/></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 Id="rId9" Type="http://schemas.openxmlformats.org/officeDocument/2006/relationships/image" Target="../media/image12.png"/></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 Id="rId9" Type="http://schemas.openxmlformats.org/officeDocument/2006/relationships/image" Target="../media/image12.png"/></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4" Type="http://schemas.openxmlformats.org/officeDocument/2006/relationships/slideLayout" Target="../slideLayouts/slideLayout108.xml"/><Relationship Id="rId9" Type="http://schemas.openxmlformats.org/officeDocument/2006/relationships/image" Target="../media/image12.png"/></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5" Type="http://schemas.openxmlformats.org/officeDocument/2006/relationships/image" Target="../media/image12.png"/><Relationship Id="rId4" Type="http://schemas.openxmlformats.org/officeDocument/2006/relationships/image" Target="../media/image1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20.xml.rels><?xml version="1.0" encoding="UTF-8" standalone="yes"?>
<Relationships xmlns="http://schemas.openxmlformats.org/package/2006/relationships"><Relationship Id="rId8" Type="http://schemas.openxmlformats.org/officeDocument/2006/relationships/theme" Target="../theme/theme20.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5" Type="http://schemas.openxmlformats.org/officeDocument/2006/relationships/slideLayout" Target="../slideLayouts/slideLayout118.xml"/><Relationship Id="rId4" Type="http://schemas.openxmlformats.org/officeDocument/2006/relationships/slideLayout" Target="../slideLayouts/slideLayout117.xml"/><Relationship Id="rId9" Type="http://schemas.openxmlformats.org/officeDocument/2006/relationships/image" Target="../media/image15.png"/></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image" Target="../media/image15.png"/><Relationship Id="rId5" Type="http://schemas.openxmlformats.org/officeDocument/2006/relationships/theme" Target="../theme/theme21.xml"/><Relationship Id="rId4" Type="http://schemas.openxmlformats.org/officeDocument/2006/relationships/slideLayout" Target="../slideLayouts/slideLayout124.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22.xml"/><Relationship Id="rId1" Type="http://schemas.openxmlformats.org/officeDocument/2006/relationships/slideLayout" Target="../slideLayouts/slideLayout125.xml"/></Relationships>
</file>

<file path=ppt/slideMasters/_rels/slideMaster23.xml.rels><?xml version="1.0" encoding="UTF-8" standalone="yes"?>
<Relationships xmlns="http://schemas.openxmlformats.org/package/2006/relationships"><Relationship Id="rId8" Type="http://schemas.openxmlformats.org/officeDocument/2006/relationships/theme" Target="../theme/theme2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5" Type="http://schemas.openxmlformats.org/officeDocument/2006/relationships/slideLayout" Target="../slideLayouts/slideLayout130.xml"/><Relationship Id="rId4" Type="http://schemas.openxmlformats.org/officeDocument/2006/relationships/slideLayout" Target="../slideLayouts/slideLayout129.xml"/><Relationship Id="rId9" Type="http://schemas.openxmlformats.org/officeDocument/2006/relationships/image" Target="../media/image15.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8.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7.xml"/><Relationship Id="rId7"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3.xml"/><Relationship Id="rId7"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9.png"/><Relationship Id="rId5" Type="http://schemas.openxmlformats.org/officeDocument/2006/relationships/theme" Target="../theme/theme7.xml"/><Relationship Id="rId4"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10.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2.png"/><Relationship Id="rId5" Type="http://schemas.openxmlformats.org/officeDocument/2006/relationships/theme" Target="../theme/theme8.xml"/><Relationship Id="rId4" Type="http://schemas.openxmlformats.org/officeDocument/2006/relationships/slideLayout" Target="../slideLayouts/slideLayout54.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9.xml"/><Relationship Id="rId1" Type="http://schemas.openxmlformats.org/officeDocument/2006/relationships/slideLayout" Target="../slideLayouts/slideLayout55.xml"/><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75000"/>
          </a:schemeClr>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gradFill flip="none" rotWithShape="1">
            <a:gsLst>
              <a:gs pos="90000">
                <a:schemeClr val="bg1">
                  <a:lumMod val="85000"/>
                </a:schemeClr>
              </a:gs>
              <a:gs pos="5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149" name="Title Placeholder 1"/>
          <p:cNvSpPr>
            <a:spLocks noGrp="1"/>
          </p:cNvSpPr>
          <p:nvPr>
            <p:ph type="title"/>
          </p:nvPr>
        </p:nvSpPr>
        <p:spPr bwMode="auto">
          <a:xfrm>
            <a:off x="457200" y="152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5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8B27C2BD-D675-4F9C-9818-FE1A44CC2B29}" type="datetimeFigureOut">
              <a:rPr lang="en-US"/>
              <a:pPr>
                <a:defRPr/>
              </a:pPr>
              <a:t>3/24/2015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BD3289F4-58DD-413F-A719-AAA525066D20}" type="slidenum">
              <a:rPr lang="en-US"/>
              <a:pPr>
                <a:defRPr/>
              </a:pPr>
              <a:t>‹#›</a:t>
            </a:fld>
            <a:endParaRPr lang="en-US" dirty="0"/>
          </a:p>
        </p:txBody>
      </p:sp>
      <p:pic>
        <p:nvPicPr>
          <p:cNvPr id="6154" name="Picture 7" descr="EBSCOwhite60.png"/>
          <p:cNvPicPr>
            <a:picLocks noChangeAspect="1"/>
          </p:cNvPicPr>
          <p:nvPr userDrawn="1"/>
        </p:nvPicPr>
        <p:blipFill>
          <a:blip r:embed="rId13"/>
          <a:srcRect/>
          <a:stretch>
            <a:fillRect/>
          </a:stretch>
        </p:blipFill>
        <p:spPr bwMode="auto">
          <a:xfrm>
            <a:off x="7785100" y="6188075"/>
            <a:ext cx="1289050" cy="641350"/>
          </a:xfrm>
          <a:prstGeom prst="rect">
            <a:avLst/>
          </a:prstGeom>
          <a:noFill/>
          <a:ln w="9525">
            <a:noFill/>
            <a:miter lim="800000"/>
            <a:headEnd/>
            <a:tailEnd/>
          </a:ln>
        </p:spPr>
      </p:pic>
    </p:spTree>
    <p:extLst>
      <p:ext uri="{BB962C8B-B14F-4D97-AF65-F5344CB8AC3E}">
        <p14:creationId xmlns:p14="http://schemas.microsoft.com/office/powerpoint/2010/main" val="2666159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735" r:id="rId11"/>
  </p:sldLayoutIdLst>
  <p:transition>
    <p:fade/>
  </p:transition>
  <p:timing>
    <p:tnLst>
      <p:par>
        <p:cTn id="1" dur="indefinite" restart="never" nodeType="tmRoot"/>
      </p:par>
    </p:tnLst>
  </p:timing>
  <p:txStyles>
    <p:titleStyle>
      <a:lvl1pPr algn="ctr" rtl="0" fontAlgn="base">
        <a:spcBef>
          <a:spcPct val="0"/>
        </a:spcBef>
        <a:spcAft>
          <a:spcPct val="0"/>
        </a:spcAft>
        <a:defRPr sz="4400" kern="1200">
          <a:solidFill>
            <a:srgbClr val="447CA2"/>
          </a:solidFill>
          <a:latin typeface="Georgia" pitchFamily="18" charset="0"/>
          <a:ea typeface="+mj-ea"/>
          <a:cs typeface="+mj-cs"/>
        </a:defRPr>
      </a:lvl1pPr>
      <a:lvl2pPr algn="ctr" rtl="0" fontAlgn="base">
        <a:spcBef>
          <a:spcPct val="0"/>
        </a:spcBef>
        <a:spcAft>
          <a:spcPct val="0"/>
        </a:spcAft>
        <a:defRPr sz="4400">
          <a:solidFill>
            <a:srgbClr val="447CA2"/>
          </a:solidFill>
          <a:latin typeface="Georgia" pitchFamily="18" charset="0"/>
        </a:defRPr>
      </a:lvl2pPr>
      <a:lvl3pPr algn="ctr" rtl="0" fontAlgn="base">
        <a:spcBef>
          <a:spcPct val="0"/>
        </a:spcBef>
        <a:spcAft>
          <a:spcPct val="0"/>
        </a:spcAft>
        <a:defRPr sz="4400">
          <a:solidFill>
            <a:srgbClr val="447CA2"/>
          </a:solidFill>
          <a:latin typeface="Georgia" pitchFamily="18" charset="0"/>
        </a:defRPr>
      </a:lvl3pPr>
      <a:lvl4pPr algn="ctr" rtl="0" fontAlgn="base">
        <a:spcBef>
          <a:spcPct val="0"/>
        </a:spcBef>
        <a:spcAft>
          <a:spcPct val="0"/>
        </a:spcAft>
        <a:defRPr sz="4400">
          <a:solidFill>
            <a:srgbClr val="447CA2"/>
          </a:solidFill>
          <a:latin typeface="Georgia" pitchFamily="18" charset="0"/>
        </a:defRPr>
      </a:lvl4pPr>
      <a:lvl5pPr algn="ctr" rtl="0" fontAlgn="base">
        <a:spcBef>
          <a:spcPct val="0"/>
        </a:spcBef>
        <a:spcAft>
          <a:spcPct val="0"/>
        </a:spcAft>
        <a:defRPr sz="4400">
          <a:solidFill>
            <a:srgbClr val="447CA2"/>
          </a:solidFill>
          <a:latin typeface="Georgia" pitchFamily="18" charset="0"/>
        </a:defRPr>
      </a:lvl5pPr>
      <a:lvl6pPr marL="457200" algn="ctr" rtl="0" fontAlgn="base">
        <a:spcBef>
          <a:spcPct val="0"/>
        </a:spcBef>
        <a:spcAft>
          <a:spcPct val="0"/>
        </a:spcAft>
        <a:defRPr sz="4400">
          <a:solidFill>
            <a:srgbClr val="447CA2"/>
          </a:solidFill>
          <a:latin typeface="Georgia" pitchFamily="18" charset="0"/>
        </a:defRPr>
      </a:lvl6pPr>
      <a:lvl7pPr marL="914400" algn="ctr" rtl="0" fontAlgn="base">
        <a:spcBef>
          <a:spcPct val="0"/>
        </a:spcBef>
        <a:spcAft>
          <a:spcPct val="0"/>
        </a:spcAft>
        <a:defRPr sz="4400">
          <a:solidFill>
            <a:srgbClr val="447CA2"/>
          </a:solidFill>
          <a:latin typeface="Georgia" pitchFamily="18" charset="0"/>
        </a:defRPr>
      </a:lvl7pPr>
      <a:lvl8pPr marL="1371600" algn="ctr" rtl="0" fontAlgn="base">
        <a:spcBef>
          <a:spcPct val="0"/>
        </a:spcBef>
        <a:spcAft>
          <a:spcPct val="0"/>
        </a:spcAft>
        <a:defRPr sz="4400">
          <a:solidFill>
            <a:srgbClr val="447CA2"/>
          </a:solidFill>
          <a:latin typeface="Georgia" pitchFamily="18" charset="0"/>
        </a:defRPr>
      </a:lvl8pPr>
      <a:lvl9pPr marL="1828800" algn="ctr" rtl="0" fontAlgn="base">
        <a:spcBef>
          <a:spcPct val="0"/>
        </a:spcBef>
        <a:spcAft>
          <a:spcPct val="0"/>
        </a:spcAft>
        <a:defRPr sz="4400">
          <a:solidFill>
            <a:srgbClr val="447CA2"/>
          </a:solidFill>
          <a:latin typeface="Georgia" pitchFamily="18" charset="0"/>
        </a:defRPr>
      </a:lvl9pPr>
    </p:titleStyle>
    <p:bodyStyle>
      <a:lvl1pPr marL="342900" indent="-342900" algn="l" rtl="0" fontAlgn="base">
        <a:spcBef>
          <a:spcPct val="20000"/>
        </a:spcBef>
        <a:spcAft>
          <a:spcPct val="0"/>
        </a:spcAft>
        <a:buFont typeface="Arial" charset="0"/>
        <a:buChar char="•"/>
        <a:defRPr sz="3200" kern="1200">
          <a:solidFill>
            <a:srgbClr val="595959"/>
          </a:solidFill>
          <a:latin typeface="Arial" pitchFamily="34" charset="0"/>
          <a:ea typeface="+mn-ea"/>
          <a:cs typeface="Arial" pitchFamily="34" charset="0"/>
        </a:defRPr>
      </a:lvl1pPr>
      <a:lvl2pPr marL="742950" indent="-285750" algn="l" rtl="0" fontAlgn="base">
        <a:spcBef>
          <a:spcPct val="20000"/>
        </a:spcBef>
        <a:spcAft>
          <a:spcPct val="0"/>
        </a:spcAft>
        <a:buFont typeface="Arial" charset="0"/>
        <a:buChar char="–"/>
        <a:defRPr sz="2800" kern="1200">
          <a:solidFill>
            <a:srgbClr val="595959"/>
          </a:solidFill>
          <a:latin typeface="Arial" pitchFamily="34" charset="0"/>
          <a:ea typeface="+mn-ea"/>
          <a:cs typeface="Arial" pitchFamily="34" charset="0"/>
        </a:defRPr>
      </a:lvl2pPr>
      <a:lvl3pPr marL="1143000" indent="-228600" algn="l" rtl="0" fontAlgn="base">
        <a:spcBef>
          <a:spcPct val="20000"/>
        </a:spcBef>
        <a:spcAft>
          <a:spcPct val="0"/>
        </a:spcAft>
        <a:buFont typeface="Arial" charset="0"/>
        <a:buChar char="•"/>
        <a:defRPr sz="2400" kern="1200">
          <a:solidFill>
            <a:srgbClr val="595959"/>
          </a:solidFill>
          <a:latin typeface="Arial" pitchFamily="34" charset="0"/>
          <a:ea typeface="+mn-ea"/>
          <a:cs typeface="Arial" pitchFamily="34" charset="0"/>
        </a:defRPr>
      </a:lvl3pPr>
      <a:lvl4pPr marL="1600200" indent="-228600" algn="l" rtl="0" fontAlgn="base">
        <a:spcBef>
          <a:spcPct val="20000"/>
        </a:spcBef>
        <a:spcAft>
          <a:spcPct val="0"/>
        </a:spcAft>
        <a:buFont typeface="Arial" charset="0"/>
        <a:buChar char="–"/>
        <a:defRPr sz="2000" kern="1200">
          <a:solidFill>
            <a:srgbClr val="595959"/>
          </a:solidFill>
          <a:latin typeface="Arial" pitchFamily="34" charset="0"/>
          <a:ea typeface="+mn-ea"/>
          <a:cs typeface="Arial" pitchFamily="34" charset="0"/>
        </a:defRPr>
      </a:lvl4pPr>
      <a:lvl5pPr marL="2057400" indent="-228600" algn="l" rtl="0" fontAlgn="base">
        <a:spcBef>
          <a:spcPct val="20000"/>
        </a:spcBef>
        <a:spcAft>
          <a:spcPct val="0"/>
        </a:spcAft>
        <a:buFont typeface="Arial" charset="0"/>
        <a:buChar char="»"/>
        <a:defRPr sz="2000" kern="120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248400"/>
            <a:ext cx="9144000" cy="6096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Content Placeholder 19" descr="EIS Logo_CMYK_Vertical.png"/>
          <p:cNvPicPr>
            <a:picLocks noChangeAspect="1"/>
          </p:cNvPicPr>
          <p:nvPr userDrawn="1"/>
        </p:nvPicPr>
        <p:blipFill>
          <a:blip r:embed="rId9" cstate="print"/>
          <a:stretch>
            <a:fillRect/>
          </a:stretch>
        </p:blipFill>
        <p:spPr>
          <a:xfrm>
            <a:off x="8033658" y="6408689"/>
            <a:ext cx="932254" cy="32786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12469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Lst>
  <p:transition>
    <p:fade/>
  </p:transition>
  <p:timing>
    <p:tnLst>
      <p:par>
        <p:cTn id="1" dur="indefinite" restart="never" nodeType="tmRoot"/>
      </p:par>
    </p:tnLst>
  </p:timing>
  <p:txStyles>
    <p:titleStyle>
      <a:lvl1pPr algn="l" defTabSz="914400" rtl="0" eaLnBrk="1" latinLnBrk="0" hangingPunct="1">
        <a:spcBef>
          <a:spcPct val="0"/>
        </a:spcBef>
        <a:buNone/>
        <a:defRPr sz="3600" b="1" kern="1200">
          <a:solidFill>
            <a:srgbClr val="373737"/>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373737"/>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rgbClr val="373737"/>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373737"/>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373737"/>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373737"/>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white_grad.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fontAlgn="base">
              <a:spcBef>
                <a:spcPct val="0"/>
              </a:spcBef>
              <a:spcAft>
                <a:spcPct val="0"/>
              </a:spcAft>
              <a:defRPr/>
            </a:pPr>
            <a:fld id="{7EE3D307-AE2E-4018-8E02-CD6F493A923B}" type="datetimeFigureOut">
              <a:rPr lang="en-US">
                <a:latin typeface="Times New Roman" pitchFamily="18" charset="0"/>
              </a:rPr>
              <a:pPr fontAlgn="base">
                <a:spcBef>
                  <a:spcPct val="0"/>
                </a:spcBef>
                <a:spcAft>
                  <a:spcPct val="0"/>
                </a:spcAft>
                <a:defRPr/>
              </a:pPr>
              <a:t>3/24/2015</a:t>
            </a:fld>
            <a:endParaRPr lang="en-US" dirty="0">
              <a:latin typeface="Times New Roman" pitchFamily="18"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dirty="0">
                <a:solidFill>
                  <a:prstClr val="black">
                    <a:tint val="75000"/>
                  </a:prstClr>
                </a:solidFill>
              </a:defRPr>
            </a:lvl1pPr>
          </a:lstStyle>
          <a:p>
            <a:pPr fontAlgn="base">
              <a:spcBef>
                <a:spcPct val="0"/>
              </a:spcBef>
              <a:spcAft>
                <a:spcPct val="0"/>
              </a:spcAft>
              <a:defRPr/>
            </a:pPr>
            <a:endParaRPr lang="en-US">
              <a:latin typeface="Times New Roman"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defRPr>
            </a:lvl1pPr>
          </a:lstStyle>
          <a:p>
            <a:pPr fontAlgn="base">
              <a:spcBef>
                <a:spcPct val="0"/>
              </a:spcBef>
              <a:spcAft>
                <a:spcPct val="0"/>
              </a:spcAft>
              <a:defRPr/>
            </a:pPr>
            <a:fld id="{BEECF008-9C1E-46CC-9BCD-EF754C13B9A9}" type="slidenum">
              <a:rPr lang="en-US">
                <a:latin typeface="Times New Roman" pitchFamily="18" charset="0"/>
              </a:rPr>
              <a:pPr fontAlgn="base">
                <a:spcBef>
                  <a:spcPct val="0"/>
                </a:spcBef>
                <a:spcAft>
                  <a:spcPct val="0"/>
                </a:spcAft>
                <a:defRPr/>
              </a:pPr>
              <a:t>‹#›</a:t>
            </a:fld>
            <a:endParaRPr lang="en-US" dirty="0">
              <a:latin typeface="Times New Roman" pitchFamily="18" charset="0"/>
            </a:endParaRPr>
          </a:p>
        </p:txBody>
      </p:sp>
    </p:spTree>
    <p:extLst>
      <p:ext uri="{BB962C8B-B14F-4D97-AF65-F5344CB8AC3E}">
        <p14:creationId xmlns:p14="http://schemas.microsoft.com/office/powerpoint/2010/main" val="274380002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Lst>
  <p:transition spd="slow">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bg1"/>
          </a:solidFill>
          <a:latin typeface="Georgia" pitchFamily="18" charset="0"/>
          <a:ea typeface="+mj-ea"/>
          <a:cs typeface="+mj-cs"/>
        </a:defRPr>
      </a:lvl1pPr>
      <a:lvl2pPr algn="ctr" rtl="0" eaLnBrk="0" fontAlgn="base" hangingPunct="0">
        <a:spcBef>
          <a:spcPct val="0"/>
        </a:spcBef>
        <a:spcAft>
          <a:spcPct val="0"/>
        </a:spcAft>
        <a:defRPr sz="4400">
          <a:solidFill>
            <a:schemeClr val="bg1"/>
          </a:solidFill>
          <a:latin typeface="Georgia" pitchFamily="18" charset="0"/>
        </a:defRPr>
      </a:lvl2pPr>
      <a:lvl3pPr algn="ctr" rtl="0" eaLnBrk="0" fontAlgn="base" hangingPunct="0">
        <a:spcBef>
          <a:spcPct val="0"/>
        </a:spcBef>
        <a:spcAft>
          <a:spcPct val="0"/>
        </a:spcAft>
        <a:defRPr sz="4400">
          <a:solidFill>
            <a:schemeClr val="bg1"/>
          </a:solidFill>
          <a:latin typeface="Georgia" pitchFamily="18" charset="0"/>
        </a:defRPr>
      </a:lvl3pPr>
      <a:lvl4pPr algn="ctr" rtl="0" eaLnBrk="0" fontAlgn="base" hangingPunct="0">
        <a:spcBef>
          <a:spcPct val="0"/>
        </a:spcBef>
        <a:spcAft>
          <a:spcPct val="0"/>
        </a:spcAft>
        <a:defRPr sz="4400">
          <a:solidFill>
            <a:schemeClr val="bg1"/>
          </a:solidFill>
          <a:latin typeface="Georgia" pitchFamily="18" charset="0"/>
        </a:defRPr>
      </a:lvl4pPr>
      <a:lvl5pPr algn="ctr" rtl="0" eaLnBrk="0" fontAlgn="base" hangingPunct="0">
        <a:spcBef>
          <a:spcPct val="0"/>
        </a:spcBef>
        <a:spcAft>
          <a:spcPct val="0"/>
        </a:spcAft>
        <a:defRPr sz="4400">
          <a:solidFill>
            <a:schemeClr val="bg1"/>
          </a:solidFill>
          <a:latin typeface="Georgia" pitchFamily="18" charset="0"/>
        </a:defRPr>
      </a:lvl5pPr>
      <a:lvl6pPr marL="457200" algn="ctr" rtl="0" fontAlgn="base">
        <a:spcBef>
          <a:spcPct val="0"/>
        </a:spcBef>
        <a:spcAft>
          <a:spcPct val="0"/>
        </a:spcAft>
        <a:defRPr sz="4400">
          <a:solidFill>
            <a:schemeClr val="bg1"/>
          </a:solidFill>
          <a:latin typeface="Georgia" pitchFamily="18" charset="0"/>
        </a:defRPr>
      </a:lvl6pPr>
      <a:lvl7pPr marL="914400" algn="ctr" rtl="0" fontAlgn="base">
        <a:spcBef>
          <a:spcPct val="0"/>
        </a:spcBef>
        <a:spcAft>
          <a:spcPct val="0"/>
        </a:spcAft>
        <a:defRPr sz="4400">
          <a:solidFill>
            <a:schemeClr val="bg1"/>
          </a:solidFill>
          <a:latin typeface="Georgia" pitchFamily="18" charset="0"/>
        </a:defRPr>
      </a:lvl7pPr>
      <a:lvl8pPr marL="1371600" algn="ctr" rtl="0" fontAlgn="base">
        <a:spcBef>
          <a:spcPct val="0"/>
        </a:spcBef>
        <a:spcAft>
          <a:spcPct val="0"/>
        </a:spcAft>
        <a:defRPr sz="4400">
          <a:solidFill>
            <a:schemeClr val="bg1"/>
          </a:solidFill>
          <a:latin typeface="Georgia" pitchFamily="18" charset="0"/>
        </a:defRPr>
      </a:lvl8pPr>
      <a:lvl9pPr marL="1828800" algn="ctr" rtl="0" fontAlgn="base">
        <a:spcBef>
          <a:spcPct val="0"/>
        </a:spcBef>
        <a:spcAft>
          <a:spcPct val="0"/>
        </a:spcAft>
        <a:defRPr sz="4400">
          <a:solidFill>
            <a:schemeClr val="bg1"/>
          </a:solidFill>
          <a:latin typeface="Georgia"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248400"/>
            <a:ext cx="9144000" cy="6096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Content Placeholder 19" descr="EIS Logo_CMYK_Vertical.png"/>
          <p:cNvPicPr>
            <a:picLocks noChangeAspect="1"/>
          </p:cNvPicPr>
          <p:nvPr userDrawn="1"/>
        </p:nvPicPr>
        <p:blipFill>
          <a:blip r:embed="rId9" cstate="print"/>
          <a:stretch>
            <a:fillRect/>
          </a:stretch>
        </p:blipFill>
        <p:spPr>
          <a:xfrm>
            <a:off x="8033658" y="6408689"/>
            <a:ext cx="932254" cy="32786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0478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Lst>
  <p:transition>
    <p:fade/>
  </p:transition>
  <p:timing>
    <p:tnLst>
      <p:par>
        <p:cTn id="1" dur="indefinite" restart="never" nodeType="tmRoot"/>
      </p:par>
    </p:tnLst>
  </p:timing>
  <p:txStyles>
    <p:titleStyle>
      <a:lvl1pPr algn="l" defTabSz="914400" rtl="0" eaLnBrk="1" latinLnBrk="0" hangingPunct="1">
        <a:spcBef>
          <a:spcPct val="0"/>
        </a:spcBef>
        <a:buNone/>
        <a:defRPr sz="3600" b="1" kern="1200">
          <a:solidFill>
            <a:srgbClr val="373737"/>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373737"/>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rgbClr val="373737"/>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373737"/>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373737"/>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373737"/>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248400"/>
            <a:ext cx="9144000" cy="6096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Content Placeholder 19" descr="EIS Logo_CMYK_Vertical.png"/>
          <p:cNvPicPr>
            <a:picLocks noChangeAspect="1"/>
          </p:cNvPicPr>
          <p:nvPr userDrawn="1"/>
        </p:nvPicPr>
        <p:blipFill>
          <a:blip r:embed="rId9" cstate="print"/>
          <a:stretch>
            <a:fillRect/>
          </a:stretch>
        </p:blipFill>
        <p:spPr>
          <a:xfrm>
            <a:off x="8033658" y="6408689"/>
            <a:ext cx="932254" cy="327860"/>
          </a:xfrm>
          <a:prstGeom prst="rect">
            <a:avLst/>
          </a:prstGeom>
        </p:spPr>
      </p:pic>
      <p:sp>
        <p:nvSpPr>
          <p:cNvPr id="2" name="Title Placeholder 1"/>
          <p:cNvSpPr>
            <a:spLocks noGrp="1"/>
          </p:cNvSpPr>
          <p:nvPr>
            <p:ph type="title"/>
          </p:nvPr>
        </p:nvSpPr>
        <p:spPr>
          <a:xfrm>
            <a:off x="2895600" y="91966"/>
            <a:ext cx="57912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9F6F6-0BCD-4735-87E5-269C1FF09804}" type="datetimeFigureOut">
              <a:rPr lang="en-US">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cxnSp>
        <p:nvCxnSpPr>
          <p:cNvPr id="9" name="Straight Connector 8"/>
          <p:cNvCxnSpPr/>
          <p:nvPr userDrawn="1"/>
        </p:nvCxnSpPr>
        <p:spPr>
          <a:xfrm>
            <a:off x="2667000" y="228600"/>
            <a:ext cx="0" cy="8382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04568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Lst>
  <p:transition>
    <p:fade/>
  </p:transition>
  <p:timing>
    <p:tnLst>
      <p:par>
        <p:cTn id="1" dur="indefinite" restart="never" nodeType="tmRoot"/>
      </p:par>
    </p:tnLst>
  </p:timing>
  <p:txStyles>
    <p:titleStyle>
      <a:lvl1pPr algn="l" defTabSz="914400" rtl="0" eaLnBrk="1" latinLnBrk="0" hangingPunct="1">
        <a:spcBef>
          <a:spcPct val="0"/>
        </a:spcBef>
        <a:buNone/>
        <a:defRPr sz="3600" b="1" kern="1200">
          <a:solidFill>
            <a:srgbClr val="373737"/>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373737"/>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rgbClr val="373737"/>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373737"/>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373737"/>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373737"/>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375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0" y="6248400"/>
            <a:ext cx="9144000" cy="6096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Content Placeholder 19" descr="EIS Logo_CMYK_Vertical.png"/>
          <p:cNvPicPr>
            <a:picLocks noChangeAspect="1"/>
          </p:cNvPicPr>
          <p:nvPr userDrawn="1"/>
        </p:nvPicPr>
        <p:blipFill>
          <a:blip r:embed="rId9" cstate="print"/>
          <a:stretch>
            <a:fillRect/>
          </a:stretch>
        </p:blipFill>
        <p:spPr>
          <a:xfrm>
            <a:off x="8033658" y="6408689"/>
            <a:ext cx="932254" cy="32786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14480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Lst>
  <p:transition>
    <p:fade/>
  </p:transition>
  <p:timing>
    <p:tnLst>
      <p:par>
        <p:cTn id="1" dur="indefinite" restart="never" nodeType="tmRoot"/>
      </p:par>
    </p:tnLst>
  </p:timing>
  <p:txStyles>
    <p:titleStyle>
      <a:lvl1pPr algn="l" defTabSz="914400" rtl="0" eaLnBrk="1" latinLnBrk="0" hangingPunct="1">
        <a:spcBef>
          <a:spcPct val="0"/>
        </a:spcBef>
        <a:buNone/>
        <a:defRPr sz="3600" b="1"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Untitled-1.jpg"/>
          <p:cNvPicPr>
            <a:picLocks noChangeAspect="1"/>
          </p:cNvPicPr>
          <p:nvPr userDrawn="1"/>
        </p:nvPicPr>
        <p:blipFill>
          <a:blip r:embed="rId3" cstate="print"/>
          <a:stretch>
            <a:fillRect/>
          </a:stretch>
        </p:blipFill>
        <p:spPr>
          <a:xfrm>
            <a:off x="0" y="0"/>
            <a:ext cx="9144000" cy="6858000"/>
          </a:xfrm>
          <a:prstGeom prst="rect">
            <a:avLst/>
          </a:prstGeom>
        </p:spPr>
      </p:pic>
      <p:sp>
        <p:nvSpPr>
          <p:cNvPr id="8" name="Rectangle 7"/>
          <p:cNvSpPr/>
          <p:nvPr userDrawn="1"/>
        </p:nvSpPr>
        <p:spPr>
          <a:xfrm>
            <a:off x="0" y="6248400"/>
            <a:ext cx="9144000" cy="6096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Content Placeholder 19" descr="EIS Logo_CMYK_Vertical.png"/>
          <p:cNvPicPr>
            <a:picLocks noChangeAspect="1"/>
          </p:cNvPicPr>
          <p:nvPr userDrawn="1"/>
        </p:nvPicPr>
        <p:blipFill>
          <a:blip r:embed="rId4" cstate="print"/>
          <a:stretch>
            <a:fillRect/>
          </a:stretch>
        </p:blipFill>
        <p:spPr>
          <a:xfrm>
            <a:off x="8033658" y="6408689"/>
            <a:ext cx="932254" cy="327860"/>
          </a:xfrm>
          <a:prstGeom prst="rect">
            <a:avLst/>
          </a:prstGeom>
        </p:spPr>
      </p:pic>
    </p:spTree>
    <p:extLst>
      <p:ext uri="{BB962C8B-B14F-4D97-AF65-F5344CB8AC3E}">
        <p14:creationId xmlns:p14="http://schemas.microsoft.com/office/powerpoint/2010/main" val="3332883575"/>
      </p:ext>
    </p:extLst>
  </p:cSld>
  <p:clrMap bg1="lt1" tx1="dk1" bg2="lt2" tx2="dk2" accent1="accent1" accent2="accent2" accent3="accent3" accent4="accent4" accent5="accent5" accent6="accent6" hlink="hlink" folHlink="folHlink"/>
  <p:sldLayoutIdLst>
    <p:sldLayoutId id="2147483782" r:id="rId1"/>
  </p:sldLayoutIdLst>
  <p:transition>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248400"/>
            <a:ext cx="9144000" cy="6096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Content Placeholder 19" descr="EIS Logo_CMYK_Vertical.png"/>
          <p:cNvPicPr>
            <a:picLocks noChangeAspect="1"/>
          </p:cNvPicPr>
          <p:nvPr userDrawn="1"/>
        </p:nvPicPr>
        <p:blipFill>
          <a:blip r:embed="rId9" cstate="print"/>
          <a:stretch>
            <a:fillRect/>
          </a:stretch>
        </p:blipFill>
        <p:spPr>
          <a:xfrm>
            <a:off x="8033658" y="6408689"/>
            <a:ext cx="932254" cy="327860"/>
          </a:xfrm>
          <a:prstGeom prst="rect">
            <a:avLst/>
          </a:prstGeom>
        </p:spPr>
      </p:pic>
      <p:sp>
        <p:nvSpPr>
          <p:cNvPr id="2" name="Title Placeholder 1"/>
          <p:cNvSpPr>
            <a:spLocks noGrp="1"/>
          </p:cNvSpPr>
          <p:nvPr>
            <p:ph type="title"/>
          </p:nvPr>
        </p:nvSpPr>
        <p:spPr>
          <a:xfrm>
            <a:off x="2895600" y="91966"/>
            <a:ext cx="57912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9F6F6-0BCD-4735-87E5-269C1FF09804}" type="datetimeFigureOut">
              <a:rPr lang="en-US">
                <a:solidFill>
                  <a:prstClr val="black">
                    <a:tint val="75000"/>
                  </a:prstClr>
                </a:solidFill>
                <a:latin typeface="Calibri"/>
              </a:rPr>
              <a:pPr/>
              <a:t>3/24/2015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F42A0-2D15-4B83-83B9-0C6163AA2603}" type="slidenum">
              <a:rPr lang="en-US">
                <a:solidFill>
                  <a:prstClr val="black">
                    <a:tint val="75000"/>
                  </a:prstClr>
                </a:solidFill>
                <a:latin typeface="Calibri"/>
              </a:rPr>
              <a:pPr/>
              <a:t>‹#›</a:t>
            </a:fld>
            <a:endParaRPr lang="en-US">
              <a:solidFill>
                <a:prstClr val="black">
                  <a:tint val="75000"/>
                </a:prstClr>
              </a:solidFill>
              <a:latin typeface="Calibri"/>
            </a:endParaRPr>
          </a:p>
        </p:txBody>
      </p:sp>
      <p:cxnSp>
        <p:nvCxnSpPr>
          <p:cNvPr id="9" name="Straight Connector 8"/>
          <p:cNvCxnSpPr/>
          <p:nvPr userDrawn="1"/>
        </p:nvCxnSpPr>
        <p:spPr>
          <a:xfrm>
            <a:off x="2667000" y="228600"/>
            <a:ext cx="0" cy="8382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89116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Lst>
  <p:transition>
    <p:fade/>
  </p:transition>
  <p:timing>
    <p:tnLst>
      <p:par>
        <p:cTn id="1" dur="indefinite" restart="never" nodeType="tmRoot"/>
      </p:par>
    </p:tnLst>
  </p:timing>
  <p:txStyles>
    <p:titleStyle>
      <a:lvl1pPr algn="l" defTabSz="914400" rtl="0" eaLnBrk="1" latinLnBrk="0" hangingPunct="1">
        <a:spcBef>
          <a:spcPct val="0"/>
        </a:spcBef>
        <a:buNone/>
        <a:defRPr sz="3600" b="1" kern="1200">
          <a:solidFill>
            <a:srgbClr val="373737"/>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373737"/>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rgbClr val="373737"/>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373737"/>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373737"/>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373737"/>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248400"/>
            <a:ext cx="9144000" cy="6096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Content Placeholder 19" descr="EIS Logo_CMYK_Vertical.png"/>
          <p:cNvPicPr>
            <a:picLocks noChangeAspect="1"/>
          </p:cNvPicPr>
          <p:nvPr userDrawn="1"/>
        </p:nvPicPr>
        <p:blipFill>
          <a:blip r:embed="rId9" cstate="print"/>
          <a:stretch>
            <a:fillRect/>
          </a:stretch>
        </p:blipFill>
        <p:spPr>
          <a:xfrm>
            <a:off x="8033658" y="6408689"/>
            <a:ext cx="932254" cy="327860"/>
          </a:xfrm>
          <a:prstGeom prst="rect">
            <a:avLst/>
          </a:prstGeom>
        </p:spPr>
      </p:pic>
      <p:sp>
        <p:nvSpPr>
          <p:cNvPr id="2" name="Title Placeholder 1"/>
          <p:cNvSpPr>
            <a:spLocks noGrp="1"/>
          </p:cNvSpPr>
          <p:nvPr>
            <p:ph type="title"/>
          </p:nvPr>
        </p:nvSpPr>
        <p:spPr>
          <a:xfrm>
            <a:off x="457200" y="91966"/>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9F6F6-0BCD-4735-87E5-269C1FF09804}" type="datetimeFigureOut">
              <a:rPr lang="en-US">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F42A0-2D15-4B83-83B9-0C6163AA260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02972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Lst>
  <p:transition>
    <p:fade/>
  </p:transition>
  <p:timing>
    <p:tnLst>
      <p:par>
        <p:cTn id="1" dur="indefinite" restart="never" nodeType="tmRoot"/>
      </p:par>
    </p:tnLst>
  </p:timing>
  <p:txStyles>
    <p:titleStyle>
      <a:lvl1pPr algn="l" defTabSz="914400" rtl="0" eaLnBrk="1" latinLnBrk="0" hangingPunct="1">
        <a:spcBef>
          <a:spcPct val="0"/>
        </a:spcBef>
        <a:buNone/>
        <a:defRPr sz="3600" b="1" kern="1200">
          <a:solidFill>
            <a:srgbClr val="373737"/>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373737"/>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rgbClr val="373737"/>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373737"/>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373737"/>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373737"/>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248400"/>
            <a:ext cx="9144000" cy="6096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Content Placeholder 19" descr="EIS Logo_CMYK_Vertical.png"/>
          <p:cNvPicPr>
            <a:picLocks noChangeAspect="1"/>
          </p:cNvPicPr>
          <p:nvPr userDrawn="1"/>
        </p:nvPicPr>
        <p:blipFill>
          <a:blip r:embed="rId9" cstate="print"/>
          <a:stretch>
            <a:fillRect/>
          </a:stretch>
        </p:blipFill>
        <p:spPr>
          <a:xfrm>
            <a:off x="8033658" y="6408689"/>
            <a:ext cx="932254" cy="32786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9F6F6-0BCD-4735-87E5-269C1FF09804}"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F42A0-2D15-4B83-83B9-0C6163AA26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384775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Lst>
  <p:transition>
    <p:fade/>
  </p:transition>
  <p:timing>
    <p:tnLst>
      <p:par>
        <p:cTn id="1" dur="indefinite" restart="never" nodeType="tmRoot"/>
      </p:par>
    </p:tnLst>
  </p:timing>
  <p:txStyles>
    <p:titleStyle>
      <a:lvl1pPr algn="l" defTabSz="914400" rtl="0" eaLnBrk="1" latinLnBrk="0" hangingPunct="1">
        <a:spcBef>
          <a:spcPct val="0"/>
        </a:spcBef>
        <a:buNone/>
        <a:defRPr sz="3600" b="1" kern="1200">
          <a:solidFill>
            <a:srgbClr val="373737"/>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chemeClr val="accent5"/>
        </a:buClr>
        <a:buFont typeface="Arial" pitchFamily="34" charset="0"/>
        <a:buChar char="•"/>
        <a:defRPr sz="3200" kern="1200">
          <a:solidFill>
            <a:srgbClr val="373737"/>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5"/>
        </a:buClr>
        <a:buFont typeface="Arial" pitchFamily="34" charset="0"/>
        <a:buChar char="–"/>
        <a:defRPr sz="2800" kern="1200">
          <a:solidFill>
            <a:srgbClr val="373737"/>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5"/>
        </a:buClr>
        <a:buFont typeface="Arial" pitchFamily="34" charset="0"/>
        <a:buChar char="•"/>
        <a:defRPr sz="2400" kern="1200">
          <a:solidFill>
            <a:srgbClr val="373737"/>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5"/>
        </a:buClr>
        <a:buFont typeface="Arial" pitchFamily="34" charset="0"/>
        <a:buChar char="–"/>
        <a:defRPr sz="2000" kern="1200">
          <a:solidFill>
            <a:srgbClr val="373737"/>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5"/>
        </a:buClr>
        <a:buFont typeface="Arial" pitchFamily="34" charset="0"/>
        <a:buChar char="»"/>
        <a:defRPr sz="2000" kern="1200">
          <a:solidFill>
            <a:srgbClr val="373737"/>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Untitled-1.jpg"/>
          <p:cNvPicPr>
            <a:picLocks noChangeAspect="1"/>
          </p:cNvPicPr>
          <p:nvPr userDrawn="1"/>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8" name="Rectangle 7"/>
          <p:cNvSpPr/>
          <p:nvPr userDrawn="1"/>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028" name="Content Placeholder 19" descr="EIS Logo_CMYK_Vertical.png"/>
          <p:cNvPicPr>
            <a:picLocks noChangeAspect="1"/>
          </p:cNvPicPr>
          <p:nvPr userDrawn="1"/>
        </p:nvPicPr>
        <p:blipFill>
          <a:blip r:embed="rId5" cstate="print"/>
          <a:srcRect/>
          <a:stretch>
            <a:fillRect/>
          </a:stretch>
        </p:blipFill>
        <p:spPr bwMode="auto">
          <a:xfrm>
            <a:off x="8034338" y="6408738"/>
            <a:ext cx="931862" cy="327025"/>
          </a:xfrm>
          <a:prstGeom prst="rect">
            <a:avLst/>
          </a:prstGeom>
          <a:noFill/>
          <a:ln w="9525">
            <a:noFill/>
            <a:miter lim="800000"/>
            <a:headEnd/>
            <a:tailEnd/>
          </a:ln>
        </p:spPr>
      </p:pic>
    </p:spTree>
    <p:extLst>
      <p:ext uri="{BB962C8B-B14F-4D97-AF65-F5344CB8AC3E}">
        <p14:creationId xmlns:p14="http://schemas.microsoft.com/office/powerpoint/2010/main" val="2085456778"/>
      </p:ext>
    </p:extLst>
  </p:cSld>
  <p:clrMap bg1="lt1" tx1="dk1" bg2="lt2" tx2="dk2" accent1="accent1" accent2="accent2" accent3="accent3" accent4="accent4" accent5="accent5" accent6="accent6" hlink="hlink" folHlink="folHlink"/>
  <p:sldLayoutIdLst>
    <p:sldLayoutId id="2147483808" r:id="rId1"/>
    <p:sldLayoutId id="2147483809" r:id="rId2"/>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050" name="Picture 6" descr="white_grad.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fontAlgn="base">
              <a:spcBef>
                <a:spcPct val="0"/>
              </a:spcBef>
              <a:spcAft>
                <a:spcPct val="0"/>
              </a:spcAft>
              <a:defRPr/>
            </a:pPr>
            <a:fld id="{EA72DE14-F5EE-478E-AD22-368B7DCAA09D}" type="datetimeFigureOut">
              <a:rPr lang="en-US">
                <a:latin typeface="Times New Roman" pitchFamily="18" charset="0"/>
              </a:rPr>
              <a:pPr fontAlgn="base">
                <a:spcBef>
                  <a:spcPct val="0"/>
                </a:spcBef>
                <a:spcAft>
                  <a:spcPct val="0"/>
                </a:spcAft>
                <a:defRPr/>
              </a:pPr>
              <a:t>3/24/2015</a:t>
            </a:fld>
            <a:endParaRPr lang="en-US" dirty="0">
              <a:latin typeface="Times New Roman" pitchFamily="18"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dirty="0">
                <a:solidFill>
                  <a:prstClr val="black">
                    <a:tint val="75000"/>
                  </a:prstClr>
                </a:solidFill>
              </a:defRPr>
            </a:lvl1pPr>
          </a:lstStyle>
          <a:p>
            <a:pPr fontAlgn="base">
              <a:spcBef>
                <a:spcPct val="0"/>
              </a:spcBef>
              <a:spcAft>
                <a:spcPct val="0"/>
              </a:spcAft>
              <a:defRPr/>
            </a:pPr>
            <a:endParaRPr lang="en-US">
              <a:latin typeface="Times New Roman"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defRPr>
            </a:lvl1pPr>
          </a:lstStyle>
          <a:p>
            <a:pPr fontAlgn="base">
              <a:spcBef>
                <a:spcPct val="0"/>
              </a:spcBef>
              <a:spcAft>
                <a:spcPct val="0"/>
              </a:spcAft>
              <a:defRPr/>
            </a:pPr>
            <a:fld id="{AB5BE877-2A48-4796-AA15-781C41C1ACAF}" type="slidenum">
              <a:rPr lang="en-US">
                <a:latin typeface="Times New Roman" pitchFamily="18" charset="0"/>
              </a:rPr>
              <a:pPr fontAlgn="base">
                <a:spcBef>
                  <a:spcPct val="0"/>
                </a:spcBef>
                <a:spcAft>
                  <a:spcPct val="0"/>
                </a:spcAft>
                <a:defRPr/>
              </a:pPr>
              <a:t>‹#›</a:t>
            </a:fld>
            <a:endParaRPr lang="en-US" dirty="0">
              <a:latin typeface="Times New Roman" pitchFamily="18" charset="0"/>
            </a:endParaRPr>
          </a:p>
        </p:txBody>
      </p:sp>
    </p:spTree>
    <p:extLst>
      <p:ext uri="{BB962C8B-B14F-4D97-AF65-F5344CB8AC3E}">
        <p14:creationId xmlns:p14="http://schemas.microsoft.com/office/powerpoint/2010/main" val="4197972954"/>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ransition spd="slow">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bg1"/>
          </a:solidFill>
          <a:latin typeface="Georgia" pitchFamily="18" charset="0"/>
          <a:ea typeface="+mj-ea"/>
          <a:cs typeface="+mj-cs"/>
        </a:defRPr>
      </a:lvl1pPr>
      <a:lvl2pPr algn="ctr" rtl="0" eaLnBrk="0" fontAlgn="base" hangingPunct="0">
        <a:spcBef>
          <a:spcPct val="0"/>
        </a:spcBef>
        <a:spcAft>
          <a:spcPct val="0"/>
        </a:spcAft>
        <a:defRPr sz="4400">
          <a:solidFill>
            <a:schemeClr val="bg1"/>
          </a:solidFill>
          <a:latin typeface="Georgia" pitchFamily="18" charset="0"/>
        </a:defRPr>
      </a:lvl2pPr>
      <a:lvl3pPr algn="ctr" rtl="0" eaLnBrk="0" fontAlgn="base" hangingPunct="0">
        <a:spcBef>
          <a:spcPct val="0"/>
        </a:spcBef>
        <a:spcAft>
          <a:spcPct val="0"/>
        </a:spcAft>
        <a:defRPr sz="4400">
          <a:solidFill>
            <a:schemeClr val="bg1"/>
          </a:solidFill>
          <a:latin typeface="Georgia" pitchFamily="18" charset="0"/>
        </a:defRPr>
      </a:lvl3pPr>
      <a:lvl4pPr algn="ctr" rtl="0" eaLnBrk="0" fontAlgn="base" hangingPunct="0">
        <a:spcBef>
          <a:spcPct val="0"/>
        </a:spcBef>
        <a:spcAft>
          <a:spcPct val="0"/>
        </a:spcAft>
        <a:defRPr sz="4400">
          <a:solidFill>
            <a:schemeClr val="bg1"/>
          </a:solidFill>
          <a:latin typeface="Georgia" pitchFamily="18" charset="0"/>
        </a:defRPr>
      </a:lvl4pPr>
      <a:lvl5pPr algn="ctr" rtl="0" eaLnBrk="0" fontAlgn="base" hangingPunct="0">
        <a:spcBef>
          <a:spcPct val="0"/>
        </a:spcBef>
        <a:spcAft>
          <a:spcPct val="0"/>
        </a:spcAft>
        <a:defRPr sz="4400">
          <a:solidFill>
            <a:schemeClr val="bg1"/>
          </a:solidFill>
          <a:latin typeface="Georgia" pitchFamily="18" charset="0"/>
        </a:defRPr>
      </a:lvl5pPr>
      <a:lvl6pPr marL="457200" algn="ctr" rtl="0" fontAlgn="base">
        <a:spcBef>
          <a:spcPct val="0"/>
        </a:spcBef>
        <a:spcAft>
          <a:spcPct val="0"/>
        </a:spcAft>
        <a:defRPr sz="4400">
          <a:solidFill>
            <a:schemeClr val="bg1"/>
          </a:solidFill>
          <a:latin typeface="Georgia" pitchFamily="18" charset="0"/>
        </a:defRPr>
      </a:lvl6pPr>
      <a:lvl7pPr marL="914400" algn="ctr" rtl="0" fontAlgn="base">
        <a:spcBef>
          <a:spcPct val="0"/>
        </a:spcBef>
        <a:spcAft>
          <a:spcPct val="0"/>
        </a:spcAft>
        <a:defRPr sz="4400">
          <a:solidFill>
            <a:schemeClr val="bg1"/>
          </a:solidFill>
          <a:latin typeface="Georgia" pitchFamily="18" charset="0"/>
        </a:defRPr>
      </a:lvl7pPr>
      <a:lvl8pPr marL="1371600" algn="ctr" rtl="0" fontAlgn="base">
        <a:spcBef>
          <a:spcPct val="0"/>
        </a:spcBef>
        <a:spcAft>
          <a:spcPct val="0"/>
        </a:spcAft>
        <a:defRPr sz="4400">
          <a:solidFill>
            <a:schemeClr val="bg1"/>
          </a:solidFill>
          <a:latin typeface="Georgia" pitchFamily="18" charset="0"/>
        </a:defRPr>
      </a:lvl8pPr>
      <a:lvl9pPr marL="1828800" algn="ctr" rtl="0" fontAlgn="base">
        <a:spcBef>
          <a:spcPct val="0"/>
        </a:spcBef>
        <a:spcAft>
          <a:spcPct val="0"/>
        </a:spcAft>
        <a:defRPr sz="4400">
          <a:solidFill>
            <a:schemeClr val="bg1"/>
          </a:solidFill>
          <a:latin typeface="Georgia"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0" descr="M:\Creative Services\Templates\PPTs\EBSCO Health PPT Templates\EBSCO Health PPT Templates_PNGs\MEDLINE Complete_PPT_Template.png"/>
          <p:cNvPicPr>
            <a:picLocks noChangeAspect="1" noChangeArrowheads="1"/>
          </p:cNvPicPr>
          <p:nvPr userDrawn="1"/>
        </p:nvPicPr>
        <p:blipFill>
          <a:blip r:embed="rId9" cstate="print"/>
          <a:srcRect t="91111"/>
          <a:stretch>
            <a:fillRect/>
          </a:stretch>
        </p:blipFill>
        <p:spPr bwMode="auto">
          <a:xfrm>
            <a:off x="0" y="6248400"/>
            <a:ext cx="9144001" cy="609601"/>
          </a:xfrm>
          <a:prstGeom prst="rect">
            <a:avLst/>
          </a:prstGeom>
          <a:noFill/>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93763-7448-41FD-9BAA-3B533ED0CE8D}" type="datetimeFigureOut">
              <a:rPr lang="en-US" smtClean="0">
                <a:solidFill>
                  <a:prstClr val="black">
                    <a:tint val="75000"/>
                  </a:prstClr>
                </a:solidFill>
                <a:ea typeface="ＭＳ Ｐゴシック" charset="-128"/>
              </a:rPr>
              <a:pPr/>
              <a:t>3/24/2015</a:t>
            </a:fld>
            <a:endParaRPr lang="en-US">
              <a:solidFill>
                <a:prstClr val="black">
                  <a:tint val="75000"/>
                </a:prstClr>
              </a:solidFill>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768163-3844-4FBC-84E9-DAC90071EBD6}" type="slidenum">
              <a:rPr lang="en-US" smtClean="0">
                <a:solidFill>
                  <a:prstClr val="black">
                    <a:tint val="75000"/>
                  </a:prstClr>
                </a:solidFill>
                <a:ea typeface="ＭＳ Ｐゴシック" charset="-128"/>
              </a:rPr>
              <a:pPr/>
              <a:t>‹#›</a:t>
            </a:fld>
            <a:endParaRPr lang="en-US">
              <a:solidFill>
                <a:prstClr val="black">
                  <a:tint val="75000"/>
                </a:prstClr>
              </a:solidFill>
              <a:ea typeface="ＭＳ Ｐゴシック" charset="-128"/>
            </a:endParaRPr>
          </a:p>
        </p:txBody>
      </p:sp>
    </p:spTree>
    <p:extLst>
      <p:ext uri="{BB962C8B-B14F-4D97-AF65-F5344CB8AC3E}">
        <p14:creationId xmlns:p14="http://schemas.microsoft.com/office/powerpoint/2010/main" val="27366903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Lst>
  <p:transition>
    <p:fade/>
  </p:transition>
  <p:timing>
    <p:tnLst>
      <p:par>
        <p:cTn id="1" dur="indefinite" restart="never" nodeType="tmRoot"/>
      </p:par>
    </p:tnLst>
  </p:timing>
  <p:txStyles>
    <p:titleStyle>
      <a:lvl1pPr algn="l" defTabSz="914400" rtl="0" eaLnBrk="1" latinLnBrk="0" hangingPunct="1">
        <a:spcBef>
          <a:spcPct val="0"/>
        </a:spcBef>
        <a:buNone/>
        <a:defRPr sz="44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accent2"/>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10" descr="M:\Creative Services\Templates\PPTs\EBSCO Health PPT Templates\EBSCO Health PPT Templates_PNGs\MEDLINE Complete_PPT_Template.png"/>
          <p:cNvPicPr>
            <a:picLocks noChangeAspect="1" noChangeArrowheads="1"/>
          </p:cNvPicPr>
          <p:nvPr userDrawn="1"/>
        </p:nvPicPr>
        <p:blipFill>
          <a:blip r:embed="rId6" cstate="print"/>
          <a:srcRect b="77778"/>
          <a:stretch>
            <a:fillRect/>
          </a:stretch>
        </p:blipFill>
        <p:spPr bwMode="auto">
          <a:xfrm>
            <a:off x="0" y="0"/>
            <a:ext cx="9144001" cy="1524000"/>
          </a:xfrm>
          <a:prstGeom prst="rect">
            <a:avLst/>
          </a:prstGeom>
          <a:noFill/>
        </p:spPr>
      </p:pic>
      <p:pic>
        <p:nvPicPr>
          <p:cNvPr id="22" name="Picture 10" descr="M:\Creative Services\Templates\PPTs\EBSCO Health PPT Templates\EBSCO Health PPT Templates_PNGs\MEDLINE Complete_PPT_Template.png"/>
          <p:cNvPicPr>
            <a:picLocks noChangeAspect="1" noChangeArrowheads="1"/>
          </p:cNvPicPr>
          <p:nvPr userDrawn="1"/>
        </p:nvPicPr>
        <p:blipFill>
          <a:blip r:embed="rId6" cstate="print"/>
          <a:srcRect t="91111"/>
          <a:stretch>
            <a:fillRect/>
          </a:stretch>
        </p:blipFill>
        <p:spPr bwMode="auto">
          <a:xfrm>
            <a:off x="0" y="6248400"/>
            <a:ext cx="9144001" cy="609601"/>
          </a:xfrm>
          <a:prstGeom prst="rect">
            <a:avLst/>
          </a:prstGeom>
          <a:noFill/>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93763-7448-41FD-9BAA-3B533ED0CE8D}" type="datetimeFigureOut">
              <a:rPr lang="en-US" smtClean="0">
                <a:solidFill>
                  <a:prstClr val="black">
                    <a:tint val="75000"/>
                  </a:prstClr>
                </a:solidFill>
                <a:ea typeface="ＭＳ Ｐゴシック" charset="-128"/>
              </a:rPr>
              <a:pPr/>
              <a:t>3/24/2015</a:t>
            </a:fld>
            <a:endParaRPr lang="en-US">
              <a:solidFill>
                <a:prstClr val="black">
                  <a:tint val="75000"/>
                </a:prstClr>
              </a:solidFill>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768163-3844-4FBC-84E9-DAC90071EBD6}" type="slidenum">
              <a:rPr lang="en-US" smtClean="0">
                <a:solidFill>
                  <a:prstClr val="black">
                    <a:tint val="75000"/>
                  </a:prstClr>
                </a:solidFill>
                <a:ea typeface="ＭＳ Ｐゴシック" charset="-128"/>
              </a:rPr>
              <a:pPr/>
              <a:t>‹#›</a:t>
            </a:fld>
            <a:endParaRPr lang="en-US">
              <a:solidFill>
                <a:prstClr val="black">
                  <a:tint val="75000"/>
                </a:prstClr>
              </a:solidFill>
              <a:ea typeface="ＭＳ Ｐゴシック" charset="-128"/>
            </a:endParaRPr>
          </a:p>
        </p:txBody>
      </p:sp>
    </p:spTree>
    <p:extLst>
      <p:ext uri="{BB962C8B-B14F-4D97-AF65-F5344CB8AC3E}">
        <p14:creationId xmlns:p14="http://schemas.microsoft.com/office/powerpoint/2010/main" val="36651432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Lst>
  <p:transition>
    <p:fade/>
  </p:transition>
  <p:timing>
    <p:tnLst>
      <p:par>
        <p:cTn id="1" dur="indefinite" restart="never" nodeType="tmRoot"/>
      </p:par>
    </p:tnLst>
  </p:timing>
  <p:txStyles>
    <p:titleStyle>
      <a:lvl1pPr algn="l" defTabSz="914400" rtl="0" eaLnBrk="1" latinLnBrk="0" hangingPunct="1">
        <a:spcBef>
          <a:spcPct val="0"/>
        </a:spcBef>
        <a:buNone/>
        <a:defRPr sz="44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accent2"/>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8" name="Picture 10" descr="M:\Creative Services\Templates\PPTs\EBSCO Health PPT Templates\EBSCO Health PPT Templates_PNGs\MEDLINE Complete_PPT_Template.png"/>
          <p:cNvPicPr>
            <a:picLocks noChangeAspect="1" noChangeArrowheads="1"/>
          </p:cNvPicPr>
          <p:nvPr userDrawn="1"/>
        </p:nvPicPr>
        <p:blipFill>
          <a:blip r:embed="rId3" cstate="print"/>
          <a:srcRect/>
          <a:stretch>
            <a:fillRect/>
          </a:stretch>
        </p:blipFill>
        <p:spPr bwMode="auto">
          <a:xfrm>
            <a:off x="0" y="0"/>
            <a:ext cx="9144001" cy="6858001"/>
          </a:xfrm>
          <a:prstGeom prst="rect">
            <a:avLst/>
          </a:prstGeom>
          <a:noFill/>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93763-7448-41FD-9BAA-3B533ED0CE8D}" type="datetimeFigureOut">
              <a:rPr lang="en-US" smtClean="0">
                <a:solidFill>
                  <a:prstClr val="black">
                    <a:tint val="75000"/>
                  </a:prstClr>
                </a:solidFill>
                <a:ea typeface="ＭＳ Ｐゴシック" charset="-128"/>
              </a:rPr>
              <a:pPr/>
              <a:t>3/24/2015</a:t>
            </a:fld>
            <a:endParaRPr lang="en-US">
              <a:solidFill>
                <a:prstClr val="black">
                  <a:tint val="75000"/>
                </a:prstClr>
              </a:solidFill>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768163-3844-4FBC-84E9-DAC90071EBD6}" type="slidenum">
              <a:rPr lang="en-US" smtClean="0">
                <a:solidFill>
                  <a:prstClr val="black">
                    <a:tint val="75000"/>
                  </a:prstClr>
                </a:solidFill>
                <a:ea typeface="ＭＳ Ｐゴシック" charset="-128"/>
              </a:rPr>
              <a:pPr/>
              <a:t>‹#›</a:t>
            </a:fld>
            <a:endParaRPr lang="en-US">
              <a:solidFill>
                <a:prstClr val="black">
                  <a:tint val="75000"/>
                </a:prstClr>
              </a:solidFill>
              <a:ea typeface="ＭＳ Ｐゴシック" charset="-128"/>
            </a:endParaRPr>
          </a:p>
        </p:txBody>
      </p:sp>
    </p:spTree>
    <p:extLst>
      <p:ext uri="{BB962C8B-B14F-4D97-AF65-F5344CB8AC3E}">
        <p14:creationId xmlns:p14="http://schemas.microsoft.com/office/powerpoint/2010/main" val="931717040"/>
      </p:ext>
    </p:extLst>
  </p:cSld>
  <p:clrMap bg1="lt1" tx1="dk1" bg2="lt2" tx2="dk2" accent1="accent1" accent2="accent2" accent3="accent3" accent4="accent4" accent5="accent5" accent6="accent6" hlink="hlink" folHlink="folHlink"/>
  <p:sldLayoutIdLst>
    <p:sldLayoutId id="2147483826" r:id="rId1"/>
  </p:sldLayoutIdLst>
  <p:transition>
    <p:fade/>
  </p:transition>
  <p:timing>
    <p:tnLst>
      <p:par>
        <p:cTn id="1" dur="indefinite" restart="never" nodeType="tmRoot"/>
      </p:par>
    </p:tnLst>
  </p:timing>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chemeClr val="accent2"/>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0" descr="M:\Creative Services\Templates\PPTs\EBSCO Health PPT Templates\EBSCO Health PPT Templates_PNGs\MEDLINE Complete_PPT_Template.png"/>
          <p:cNvPicPr>
            <a:picLocks noChangeAspect="1" noChangeArrowheads="1"/>
          </p:cNvPicPr>
          <p:nvPr userDrawn="1"/>
        </p:nvPicPr>
        <p:blipFill>
          <a:blip r:embed="rId9" cstate="print"/>
          <a:srcRect t="91111"/>
          <a:stretch>
            <a:fillRect/>
          </a:stretch>
        </p:blipFill>
        <p:spPr bwMode="auto">
          <a:xfrm>
            <a:off x="0" y="6248400"/>
            <a:ext cx="9144001" cy="609601"/>
          </a:xfrm>
          <a:prstGeom prst="rect">
            <a:avLst/>
          </a:prstGeom>
          <a:noFill/>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93763-7448-41FD-9BAA-3B533ED0CE8D}" type="datetimeFigureOut">
              <a:rPr lang="en-US" smtClean="0">
                <a:solidFill>
                  <a:prstClr val="black">
                    <a:tint val="75000"/>
                  </a:prstClr>
                </a:solidFill>
                <a:ea typeface="ＭＳ Ｐゴシック" charset="-128"/>
              </a:rPr>
              <a:pPr/>
              <a:t>3/24/2015</a:t>
            </a:fld>
            <a:endParaRPr lang="en-US">
              <a:solidFill>
                <a:prstClr val="black">
                  <a:tint val="75000"/>
                </a:prstClr>
              </a:solidFill>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768163-3844-4FBC-84E9-DAC90071EBD6}" type="slidenum">
              <a:rPr lang="en-US" smtClean="0">
                <a:solidFill>
                  <a:prstClr val="black">
                    <a:tint val="75000"/>
                  </a:prstClr>
                </a:solidFill>
                <a:ea typeface="ＭＳ Ｐゴシック" charset="-128"/>
              </a:rPr>
              <a:pPr/>
              <a:t>‹#›</a:t>
            </a:fld>
            <a:endParaRPr lang="en-US">
              <a:solidFill>
                <a:prstClr val="black">
                  <a:tint val="75000"/>
                </a:prstClr>
              </a:solidFill>
              <a:ea typeface="ＭＳ Ｐゴシック" charset="-128"/>
            </a:endParaRPr>
          </a:p>
        </p:txBody>
      </p:sp>
    </p:spTree>
    <p:extLst>
      <p:ext uri="{BB962C8B-B14F-4D97-AF65-F5344CB8AC3E}">
        <p14:creationId xmlns:p14="http://schemas.microsoft.com/office/powerpoint/2010/main" val="416119355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Lst>
  <p:transition>
    <p:fade/>
  </p:transition>
  <p:timing>
    <p:tnLst>
      <p:par>
        <p:cTn id="1" dur="indefinite" restart="never" nodeType="tmRoot"/>
      </p:par>
    </p:tnLst>
  </p:timing>
  <p:txStyles>
    <p:titleStyle>
      <a:lvl1pPr algn="l" defTabSz="914400" rtl="0" eaLnBrk="1" latinLnBrk="0" hangingPunct="1">
        <a:spcBef>
          <a:spcPct val="0"/>
        </a:spcBef>
        <a:buNone/>
        <a:defRPr sz="44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accent2"/>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7" descr="gray.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0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fontAlgn="base">
              <a:spcBef>
                <a:spcPct val="0"/>
              </a:spcBef>
              <a:spcAft>
                <a:spcPct val="0"/>
              </a:spcAft>
              <a:defRPr/>
            </a:pPr>
            <a:fld id="{B6065A05-94BA-470F-98A5-6C65A4A607A0}" type="datetimeFigureOut">
              <a:rPr lang="en-US">
                <a:latin typeface="Times New Roman" pitchFamily="18" charset="0"/>
              </a:rPr>
              <a:pPr fontAlgn="base">
                <a:spcBef>
                  <a:spcPct val="0"/>
                </a:spcBef>
                <a:spcAft>
                  <a:spcPct val="0"/>
                </a:spcAft>
                <a:defRPr/>
              </a:pPr>
              <a:t>3/24/2015</a:t>
            </a:fld>
            <a:endParaRPr lang="en-US" dirty="0">
              <a:latin typeface="Times New Roman" pitchFamily="18"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dirty="0">
                <a:solidFill>
                  <a:prstClr val="black">
                    <a:tint val="75000"/>
                  </a:prstClr>
                </a:solidFill>
              </a:defRPr>
            </a:lvl1pPr>
          </a:lstStyle>
          <a:p>
            <a:pPr fontAlgn="base">
              <a:spcBef>
                <a:spcPct val="0"/>
              </a:spcBef>
              <a:spcAft>
                <a:spcPct val="0"/>
              </a:spcAft>
              <a:defRPr/>
            </a:pPr>
            <a:endParaRPr lang="en-US">
              <a:latin typeface="Times New Roman"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defRPr>
            </a:lvl1pPr>
          </a:lstStyle>
          <a:p>
            <a:pPr fontAlgn="base">
              <a:spcBef>
                <a:spcPct val="0"/>
              </a:spcBef>
              <a:spcAft>
                <a:spcPct val="0"/>
              </a:spcAft>
              <a:defRPr/>
            </a:pPr>
            <a:fld id="{168F3647-BF3E-485F-8E0E-807E916203F6}" type="slidenum">
              <a:rPr lang="en-US">
                <a:latin typeface="Times New Roman" pitchFamily="18" charset="0"/>
              </a:rPr>
              <a:pPr fontAlgn="base">
                <a:spcBef>
                  <a:spcPct val="0"/>
                </a:spcBef>
                <a:spcAft>
                  <a:spcPct val="0"/>
                </a:spcAft>
                <a:defRPr/>
              </a:pPr>
              <a:t>‹#›</a:t>
            </a:fld>
            <a:endParaRPr lang="en-US" dirty="0">
              <a:latin typeface="Times New Roman" pitchFamily="18" charset="0"/>
            </a:endParaRPr>
          </a:p>
        </p:txBody>
      </p:sp>
    </p:spTree>
    <p:extLst>
      <p:ext uri="{BB962C8B-B14F-4D97-AF65-F5344CB8AC3E}">
        <p14:creationId xmlns:p14="http://schemas.microsoft.com/office/powerpoint/2010/main" val="425488989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Lst>
  <p:transition spd="slow">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bg1"/>
          </a:solidFill>
          <a:latin typeface="Georgia" pitchFamily="18" charset="0"/>
          <a:ea typeface="+mj-ea"/>
          <a:cs typeface="+mj-cs"/>
        </a:defRPr>
      </a:lvl1pPr>
      <a:lvl2pPr algn="ctr" rtl="0" eaLnBrk="0" fontAlgn="base" hangingPunct="0">
        <a:spcBef>
          <a:spcPct val="0"/>
        </a:spcBef>
        <a:spcAft>
          <a:spcPct val="0"/>
        </a:spcAft>
        <a:defRPr sz="4400">
          <a:solidFill>
            <a:schemeClr val="bg1"/>
          </a:solidFill>
          <a:latin typeface="Georgia" pitchFamily="18" charset="0"/>
        </a:defRPr>
      </a:lvl2pPr>
      <a:lvl3pPr algn="ctr" rtl="0" eaLnBrk="0" fontAlgn="base" hangingPunct="0">
        <a:spcBef>
          <a:spcPct val="0"/>
        </a:spcBef>
        <a:spcAft>
          <a:spcPct val="0"/>
        </a:spcAft>
        <a:defRPr sz="4400">
          <a:solidFill>
            <a:schemeClr val="bg1"/>
          </a:solidFill>
          <a:latin typeface="Georgia" pitchFamily="18" charset="0"/>
        </a:defRPr>
      </a:lvl3pPr>
      <a:lvl4pPr algn="ctr" rtl="0" eaLnBrk="0" fontAlgn="base" hangingPunct="0">
        <a:spcBef>
          <a:spcPct val="0"/>
        </a:spcBef>
        <a:spcAft>
          <a:spcPct val="0"/>
        </a:spcAft>
        <a:defRPr sz="4400">
          <a:solidFill>
            <a:schemeClr val="bg1"/>
          </a:solidFill>
          <a:latin typeface="Georgia" pitchFamily="18" charset="0"/>
        </a:defRPr>
      </a:lvl4pPr>
      <a:lvl5pPr algn="ctr" rtl="0" eaLnBrk="0" fontAlgn="base" hangingPunct="0">
        <a:spcBef>
          <a:spcPct val="0"/>
        </a:spcBef>
        <a:spcAft>
          <a:spcPct val="0"/>
        </a:spcAft>
        <a:defRPr sz="4400">
          <a:solidFill>
            <a:schemeClr val="bg1"/>
          </a:solidFill>
          <a:latin typeface="Georgia" pitchFamily="18" charset="0"/>
        </a:defRPr>
      </a:lvl5pPr>
      <a:lvl6pPr marL="457200" algn="ctr" rtl="0" fontAlgn="base">
        <a:spcBef>
          <a:spcPct val="0"/>
        </a:spcBef>
        <a:spcAft>
          <a:spcPct val="0"/>
        </a:spcAft>
        <a:defRPr sz="4400">
          <a:solidFill>
            <a:schemeClr val="bg1"/>
          </a:solidFill>
          <a:latin typeface="Georgia" pitchFamily="18" charset="0"/>
        </a:defRPr>
      </a:lvl6pPr>
      <a:lvl7pPr marL="914400" algn="ctr" rtl="0" fontAlgn="base">
        <a:spcBef>
          <a:spcPct val="0"/>
        </a:spcBef>
        <a:spcAft>
          <a:spcPct val="0"/>
        </a:spcAft>
        <a:defRPr sz="4400">
          <a:solidFill>
            <a:schemeClr val="bg1"/>
          </a:solidFill>
          <a:latin typeface="Georgia" pitchFamily="18" charset="0"/>
        </a:defRPr>
      </a:lvl7pPr>
      <a:lvl8pPr marL="1371600" algn="ctr" rtl="0" fontAlgn="base">
        <a:spcBef>
          <a:spcPct val="0"/>
        </a:spcBef>
        <a:spcAft>
          <a:spcPct val="0"/>
        </a:spcAft>
        <a:defRPr sz="4400">
          <a:solidFill>
            <a:schemeClr val="bg1"/>
          </a:solidFill>
          <a:latin typeface="Georgia" pitchFamily="18" charset="0"/>
        </a:defRPr>
      </a:lvl8pPr>
      <a:lvl9pPr marL="1828800" algn="ctr" rtl="0" fontAlgn="base">
        <a:spcBef>
          <a:spcPct val="0"/>
        </a:spcBef>
        <a:spcAft>
          <a:spcPct val="0"/>
        </a:spcAft>
        <a:defRPr sz="4400">
          <a:solidFill>
            <a:schemeClr val="bg1"/>
          </a:solidFill>
          <a:latin typeface="Georgia"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blue_background"/>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title"/>
          </p:nvPr>
        </p:nvSpPr>
        <p:spPr bwMode="auto">
          <a:xfrm>
            <a:off x="0" y="12192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lvl="0"/>
            <a:r>
              <a:rPr lang="en-US" altLang="en-US" smtClean="0"/>
              <a:t>Click to edit Master title style</a:t>
            </a:r>
          </a:p>
        </p:txBody>
      </p:sp>
      <p:sp>
        <p:nvSpPr>
          <p:cNvPr id="5124" name="Rectangle 4"/>
          <p:cNvSpPr>
            <a:spLocks noGrp="1" noChangeArrowheads="1"/>
          </p:cNvSpPr>
          <p:nvPr>
            <p:ph type="body" idx="1"/>
          </p:nvPr>
        </p:nvSpPr>
        <p:spPr bwMode="auto">
          <a:xfrm>
            <a:off x="685800" y="19050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29836657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spd="slow">
    <p:fade/>
  </p:transition>
  <p:txStyles>
    <p:titleStyle>
      <a:lvl1pPr algn="ctr" rtl="0" eaLnBrk="0" fontAlgn="base" hangingPunct="0">
        <a:spcBef>
          <a:spcPct val="0"/>
        </a:spcBef>
        <a:spcAft>
          <a:spcPct val="0"/>
        </a:spcAft>
        <a:defRPr sz="2300" b="1">
          <a:solidFill>
            <a:schemeClr val="tx2"/>
          </a:solidFill>
          <a:latin typeface="+mj-lt"/>
          <a:ea typeface="+mj-ea"/>
          <a:cs typeface="+mj-cs"/>
        </a:defRPr>
      </a:lvl1pPr>
      <a:lvl2pPr algn="ctr" rtl="0" eaLnBrk="0" fontAlgn="base" hangingPunct="0">
        <a:spcBef>
          <a:spcPct val="0"/>
        </a:spcBef>
        <a:spcAft>
          <a:spcPct val="0"/>
        </a:spcAft>
        <a:defRPr sz="2300" b="1">
          <a:solidFill>
            <a:schemeClr val="tx2"/>
          </a:solidFill>
          <a:latin typeface="Arial" charset="0"/>
          <a:ea typeface="ＭＳ Ｐゴシック" pitchFamily="33" charset="-128"/>
        </a:defRPr>
      </a:lvl2pPr>
      <a:lvl3pPr algn="ctr" rtl="0" eaLnBrk="0" fontAlgn="base" hangingPunct="0">
        <a:spcBef>
          <a:spcPct val="0"/>
        </a:spcBef>
        <a:spcAft>
          <a:spcPct val="0"/>
        </a:spcAft>
        <a:defRPr sz="2300" b="1">
          <a:solidFill>
            <a:schemeClr val="tx2"/>
          </a:solidFill>
          <a:latin typeface="Arial" charset="0"/>
          <a:ea typeface="ＭＳ Ｐゴシック" pitchFamily="33" charset="-128"/>
        </a:defRPr>
      </a:lvl3pPr>
      <a:lvl4pPr algn="ctr" rtl="0" eaLnBrk="0" fontAlgn="base" hangingPunct="0">
        <a:spcBef>
          <a:spcPct val="0"/>
        </a:spcBef>
        <a:spcAft>
          <a:spcPct val="0"/>
        </a:spcAft>
        <a:defRPr sz="2300" b="1">
          <a:solidFill>
            <a:schemeClr val="tx2"/>
          </a:solidFill>
          <a:latin typeface="Arial" charset="0"/>
          <a:ea typeface="ＭＳ Ｐゴシック" pitchFamily="33" charset="-128"/>
        </a:defRPr>
      </a:lvl4pPr>
      <a:lvl5pPr algn="ctr" rtl="0" eaLnBrk="0" fontAlgn="base" hangingPunct="0">
        <a:spcBef>
          <a:spcPct val="0"/>
        </a:spcBef>
        <a:spcAft>
          <a:spcPct val="0"/>
        </a:spcAft>
        <a:defRPr sz="2300" b="1">
          <a:solidFill>
            <a:schemeClr val="tx2"/>
          </a:solidFill>
          <a:latin typeface="Arial" charset="0"/>
          <a:ea typeface="ＭＳ Ｐゴシック" pitchFamily="33" charset="-128"/>
        </a:defRPr>
      </a:lvl5pPr>
      <a:lvl6pPr marL="457200" algn="ctr" rtl="0" fontAlgn="base">
        <a:spcBef>
          <a:spcPct val="0"/>
        </a:spcBef>
        <a:spcAft>
          <a:spcPct val="0"/>
        </a:spcAft>
        <a:defRPr sz="2300" b="1">
          <a:solidFill>
            <a:schemeClr val="tx2"/>
          </a:solidFill>
          <a:latin typeface="Arial" charset="0"/>
          <a:ea typeface="ＭＳ Ｐゴシック" pitchFamily="33" charset="-128"/>
        </a:defRPr>
      </a:lvl6pPr>
      <a:lvl7pPr marL="914400" algn="ctr" rtl="0" fontAlgn="base">
        <a:spcBef>
          <a:spcPct val="0"/>
        </a:spcBef>
        <a:spcAft>
          <a:spcPct val="0"/>
        </a:spcAft>
        <a:defRPr sz="2300" b="1">
          <a:solidFill>
            <a:schemeClr val="tx2"/>
          </a:solidFill>
          <a:latin typeface="Arial" charset="0"/>
          <a:ea typeface="ＭＳ Ｐゴシック" pitchFamily="33" charset="-128"/>
        </a:defRPr>
      </a:lvl7pPr>
      <a:lvl8pPr marL="1371600" algn="ctr" rtl="0" fontAlgn="base">
        <a:spcBef>
          <a:spcPct val="0"/>
        </a:spcBef>
        <a:spcAft>
          <a:spcPct val="0"/>
        </a:spcAft>
        <a:defRPr sz="2300" b="1">
          <a:solidFill>
            <a:schemeClr val="tx2"/>
          </a:solidFill>
          <a:latin typeface="Arial" charset="0"/>
          <a:ea typeface="ＭＳ Ｐゴシック" pitchFamily="33" charset="-128"/>
        </a:defRPr>
      </a:lvl8pPr>
      <a:lvl9pPr marL="1828800" algn="ctr" rtl="0" fontAlgn="base">
        <a:spcBef>
          <a:spcPct val="0"/>
        </a:spcBef>
        <a:spcAft>
          <a:spcPct val="0"/>
        </a:spcAft>
        <a:defRPr sz="2300" b="1">
          <a:solidFill>
            <a:schemeClr val="tx2"/>
          </a:solidFill>
          <a:latin typeface="Arial" charset="0"/>
          <a:ea typeface="ＭＳ Ｐゴシック" pitchFamily="33" charset="-128"/>
        </a:defRPr>
      </a:lvl9pPr>
    </p:titleStyle>
    <p:bodyStyle>
      <a:lvl1pPr marL="228600" indent="-228600" algn="l" rtl="0" eaLnBrk="0" fontAlgn="base" hangingPunct="0">
        <a:spcBef>
          <a:spcPct val="20000"/>
        </a:spcBef>
        <a:spcAft>
          <a:spcPct val="0"/>
        </a:spcAft>
        <a:buChar char="•"/>
        <a:defRPr sz="2200">
          <a:solidFill>
            <a:schemeClr val="tx1"/>
          </a:solidFill>
          <a:latin typeface="+mn-lt"/>
          <a:ea typeface="+mn-ea"/>
          <a:cs typeface="+mn-cs"/>
        </a:defRPr>
      </a:lvl1pPr>
      <a:lvl2pPr marL="687388" indent="-230188" algn="l" rtl="0" eaLnBrk="0" fontAlgn="base" hangingPunct="0">
        <a:spcBef>
          <a:spcPct val="40000"/>
        </a:spcBef>
        <a:spcAft>
          <a:spcPct val="0"/>
        </a:spcAft>
        <a:buChar char="–"/>
        <a:defRPr sz="2000">
          <a:solidFill>
            <a:schemeClr val="tx1"/>
          </a:solidFill>
          <a:latin typeface="+mn-lt"/>
          <a:ea typeface="+mn-ea"/>
        </a:defRPr>
      </a:lvl2pPr>
      <a:lvl3pPr marL="1143000" indent="-228600" algn="l" rtl="0" eaLnBrk="0" fontAlgn="base" hangingPunct="0">
        <a:spcBef>
          <a:spcPct val="40000"/>
        </a:spcBef>
        <a:spcAft>
          <a:spcPct val="0"/>
        </a:spcAft>
        <a:buChar char="•"/>
        <a:defRPr sz="2000">
          <a:solidFill>
            <a:schemeClr val="tx1"/>
          </a:solidFill>
          <a:latin typeface="+mn-lt"/>
          <a:ea typeface="+mn-ea"/>
        </a:defRPr>
      </a:lvl3pPr>
      <a:lvl4pPr marL="1600200" indent="-228600" algn="l" rtl="0" eaLnBrk="0" fontAlgn="base" hangingPunct="0">
        <a:spcBef>
          <a:spcPct val="40000"/>
        </a:spcBef>
        <a:spcAft>
          <a:spcPct val="0"/>
        </a:spcAft>
        <a:buChar char="–"/>
        <a:defRPr sz="2000">
          <a:solidFill>
            <a:schemeClr val="tx1"/>
          </a:solidFill>
          <a:latin typeface="+mn-lt"/>
          <a:ea typeface="+mn-ea"/>
        </a:defRPr>
      </a:lvl4pPr>
      <a:lvl5pPr marL="2057400" indent="-228600" algn="l" rtl="0" eaLnBrk="0" fontAlgn="base" hangingPunct="0">
        <a:spcBef>
          <a:spcPct val="40000"/>
        </a:spcBef>
        <a:spcAft>
          <a:spcPct val="0"/>
        </a:spcAft>
        <a:buChar char="»"/>
        <a:defRPr sz="2000">
          <a:solidFill>
            <a:schemeClr val="tx1"/>
          </a:solidFill>
          <a:latin typeface="+mn-lt"/>
          <a:ea typeface="+mn-ea"/>
        </a:defRPr>
      </a:lvl5pPr>
      <a:lvl6pPr marL="2514600" indent="-228600" algn="l" rtl="0" fontAlgn="base">
        <a:spcBef>
          <a:spcPct val="40000"/>
        </a:spcBef>
        <a:spcAft>
          <a:spcPct val="0"/>
        </a:spcAft>
        <a:buChar char="»"/>
        <a:defRPr sz="2000">
          <a:solidFill>
            <a:schemeClr val="tx1"/>
          </a:solidFill>
          <a:latin typeface="+mn-lt"/>
          <a:ea typeface="+mn-ea"/>
        </a:defRPr>
      </a:lvl6pPr>
      <a:lvl7pPr marL="2971800" indent="-228600" algn="l" rtl="0" fontAlgn="base">
        <a:spcBef>
          <a:spcPct val="40000"/>
        </a:spcBef>
        <a:spcAft>
          <a:spcPct val="0"/>
        </a:spcAft>
        <a:buChar char="»"/>
        <a:defRPr sz="2000">
          <a:solidFill>
            <a:schemeClr val="tx1"/>
          </a:solidFill>
          <a:latin typeface="+mn-lt"/>
          <a:ea typeface="+mn-ea"/>
        </a:defRPr>
      </a:lvl7pPr>
      <a:lvl8pPr marL="3429000" indent="-228600" algn="l" rtl="0" fontAlgn="base">
        <a:spcBef>
          <a:spcPct val="40000"/>
        </a:spcBef>
        <a:spcAft>
          <a:spcPct val="0"/>
        </a:spcAft>
        <a:buChar char="»"/>
        <a:defRPr sz="2000">
          <a:solidFill>
            <a:schemeClr val="tx1"/>
          </a:solidFill>
          <a:latin typeface="+mn-lt"/>
          <a:ea typeface="+mn-ea"/>
        </a:defRPr>
      </a:lvl8pPr>
      <a:lvl9pPr marL="3886200" indent="-228600" algn="l" rtl="0" fontAlgn="base">
        <a:spcBef>
          <a:spcPct val="4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7" descr="gray.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fontAlgn="base">
              <a:spcBef>
                <a:spcPct val="0"/>
              </a:spcBef>
              <a:spcAft>
                <a:spcPct val="0"/>
              </a:spcAft>
              <a:defRPr/>
            </a:pPr>
            <a:fld id="{BE8A99ED-8100-4F9A-92D0-09D37F0BC0F8}" type="datetimeFigureOut">
              <a:rPr lang="en-US">
                <a:latin typeface="Times New Roman" pitchFamily="18" charset="0"/>
              </a:rPr>
              <a:pPr fontAlgn="base">
                <a:spcBef>
                  <a:spcPct val="0"/>
                </a:spcBef>
                <a:spcAft>
                  <a:spcPct val="0"/>
                </a:spcAft>
                <a:defRPr/>
              </a:pPr>
              <a:t>3/24/2015</a:t>
            </a:fld>
            <a:endParaRPr lang="en-US" dirty="0">
              <a:latin typeface="Times New Roman" pitchFamily="18"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dirty="0">
                <a:solidFill>
                  <a:prstClr val="black">
                    <a:tint val="75000"/>
                  </a:prstClr>
                </a:solidFill>
              </a:defRPr>
            </a:lvl1pPr>
          </a:lstStyle>
          <a:p>
            <a:pPr fontAlgn="base">
              <a:spcBef>
                <a:spcPct val="0"/>
              </a:spcBef>
              <a:spcAft>
                <a:spcPct val="0"/>
              </a:spcAft>
              <a:defRPr/>
            </a:pPr>
            <a:endParaRPr lang="en-US">
              <a:latin typeface="Times New Roman"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defRPr>
            </a:lvl1pPr>
          </a:lstStyle>
          <a:p>
            <a:pPr fontAlgn="base">
              <a:spcBef>
                <a:spcPct val="0"/>
              </a:spcBef>
              <a:spcAft>
                <a:spcPct val="0"/>
              </a:spcAft>
              <a:defRPr/>
            </a:pPr>
            <a:fld id="{EE63444E-8165-431C-9E71-0BD1440333D8}" type="slidenum">
              <a:rPr lang="en-US">
                <a:latin typeface="Times New Roman" pitchFamily="18" charset="0"/>
              </a:rPr>
              <a:pPr fontAlgn="base">
                <a:spcBef>
                  <a:spcPct val="0"/>
                </a:spcBef>
                <a:spcAft>
                  <a:spcPct val="0"/>
                </a:spcAft>
                <a:defRPr/>
              </a:pPr>
              <a:t>‹#›</a:t>
            </a:fld>
            <a:endParaRPr lang="en-US" dirty="0">
              <a:latin typeface="Times New Roman" pitchFamily="18" charset="0"/>
            </a:endParaRPr>
          </a:p>
        </p:txBody>
      </p:sp>
    </p:spTree>
    <p:extLst>
      <p:ext uri="{BB962C8B-B14F-4D97-AF65-F5344CB8AC3E}">
        <p14:creationId xmlns:p14="http://schemas.microsoft.com/office/powerpoint/2010/main" val="258626172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p:transition spd="slow">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bg1"/>
          </a:solidFill>
          <a:latin typeface="Georgia" pitchFamily="18" charset="0"/>
          <a:ea typeface="+mj-ea"/>
          <a:cs typeface="+mj-cs"/>
        </a:defRPr>
      </a:lvl1pPr>
      <a:lvl2pPr algn="ctr" rtl="0" eaLnBrk="0" fontAlgn="base" hangingPunct="0">
        <a:spcBef>
          <a:spcPct val="0"/>
        </a:spcBef>
        <a:spcAft>
          <a:spcPct val="0"/>
        </a:spcAft>
        <a:defRPr sz="4400">
          <a:solidFill>
            <a:schemeClr val="bg1"/>
          </a:solidFill>
          <a:latin typeface="Georgia" pitchFamily="18" charset="0"/>
        </a:defRPr>
      </a:lvl2pPr>
      <a:lvl3pPr algn="ctr" rtl="0" eaLnBrk="0" fontAlgn="base" hangingPunct="0">
        <a:spcBef>
          <a:spcPct val="0"/>
        </a:spcBef>
        <a:spcAft>
          <a:spcPct val="0"/>
        </a:spcAft>
        <a:defRPr sz="4400">
          <a:solidFill>
            <a:schemeClr val="bg1"/>
          </a:solidFill>
          <a:latin typeface="Georgia" pitchFamily="18" charset="0"/>
        </a:defRPr>
      </a:lvl3pPr>
      <a:lvl4pPr algn="ctr" rtl="0" eaLnBrk="0" fontAlgn="base" hangingPunct="0">
        <a:spcBef>
          <a:spcPct val="0"/>
        </a:spcBef>
        <a:spcAft>
          <a:spcPct val="0"/>
        </a:spcAft>
        <a:defRPr sz="4400">
          <a:solidFill>
            <a:schemeClr val="bg1"/>
          </a:solidFill>
          <a:latin typeface="Georgia" pitchFamily="18" charset="0"/>
        </a:defRPr>
      </a:lvl4pPr>
      <a:lvl5pPr algn="ctr" rtl="0" eaLnBrk="0" fontAlgn="base" hangingPunct="0">
        <a:spcBef>
          <a:spcPct val="0"/>
        </a:spcBef>
        <a:spcAft>
          <a:spcPct val="0"/>
        </a:spcAft>
        <a:defRPr sz="4400">
          <a:solidFill>
            <a:schemeClr val="bg1"/>
          </a:solidFill>
          <a:latin typeface="Georgia" pitchFamily="18" charset="0"/>
        </a:defRPr>
      </a:lvl5pPr>
      <a:lvl6pPr marL="457200" algn="ctr" rtl="0" fontAlgn="base">
        <a:spcBef>
          <a:spcPct val="0"/>
        </a:spcBef>
        <a:spcAft>
          <a:spcPct val="0"/>
        </a:spcAft>
        <a:defRPr sz="4400">
          <a:solidFill>
            <a:schemeClr val="bg1"/>
          </a:solidFill>
          <a:latin typeface="Georgia" pitchFamily="18" charset="0"/>
        </a:defRPr>
      </a:lvl6pPr>
      <a:lvl7pPr marL="914400" algn="ctr" rtl="0" fontAlgn="base">
        <a:spcBef>
          <a:spcPct val="0"/>
        </a:spcBef>
        <a:spcAft>
          <a:spcPct val="0"/>
        </a:spcAft>
        <a:defRPr sz="4400">
          <a:solidFill>
            <a:schemeClr val="bg1"/>
          </a:solidFill>
          <a:latin typeface="Georgia" pitchFamily="18" charset="0"/>
        </a:defRPr>
      </a:lvl7pPr>
      <a:lvl8pPr marL="1371600" algn="ctr" rtl="0" fontAlgn="base">
        <a:spcBef>
          <a:spcPct val="0"/>
        </a:spcBef>
        <a:spcAft>
          <a:spcPct val="0"/>
        </a:spcAft>
        <a:defRPr sz="4400">
          <a:solidFill>
            <a:schemeClr val="bg1"/>
          </a:solidFill>
          <a:latin typeface="Georgia" pitchFamily="18" charset="0"/>
        </a:defRPr>
      </a:lvl8pPr>
      <a:lvl9pPr marL="1828800" algn="ctr" rtl="0" fontAlgn="base">
        <a:spcBef>
          <a:spcPct val="0"/>
        </a:spcBef>
        <a:spcAft>
          <a:spcPct val="0"/>
        </a:spcAft>
        <a:defRPr sz="4400">
          <a:solidFill>
            <a:schemeClr val="bg1"/>
          </a:solidFill>
          <a:latin typeface="Georgia"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gradFill flip="none" rotWithShape="1">
            <a:gsLst>
              <a:gs pos="90000">
                <a:schemeClr val="bg1">
                  <a:lumMod val="85000"/>
                </a:schemeClr>
              </a:gs>
              <a:gs pos="5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1D9FEB-70A3-4AC9-9EA4-6B757BF3D8E7}" type="datetimeFigureOut">
              <a:rPr lang="en-US" smtClean="0">
                <a:solidFill>
                  <a:prstClr val="black">
                    <a:tint val="75000"/>
                  </a:prstClr>
                </a:solidFill>
              </a:rPr>
              <a:pPr/>
              <a:t>3/24/2015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250BAA-8098-4E8F-8AD0-9316E9AFFB1E}"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descr="EBSCOwhite60.png"/>
          <p:cNvPicPr>
            <a:picLocks noChangeAspect="1"/>
          </p:cNvPicPr>
          <p:nvPr userDrawn="1"/>
        </p:nvPicPr>
        <p:blipFill>
          <a:blip r:embed="rId8" cstate="print"/>
          <a:stretch>
            <a:fillRect/>
          </a:stretch>
        </p:blipFill>
        <p:spPr>
          <a:xfrm>
            <a:off x="7784790" y="6188268"/>
            <a:ext cx="1288870" cy="641596"/>
          </a:xfrm>
          <a:prstGeom prst="rect">
            <a:avLst/>
          </a:prstGeom>
        </p:spPr>
      </p:pic>
    </p:spTree>
    <p:extLst>
      <p:ext uri="{BB962C8B-B14F-4D97-AF65-F5344CB8AC3E}">
        <p14:creationId xmlns:p14="http://schemas.microsoft.com/office/powerpoint/2010/main" val="32618458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53" r:id="rId5"/>
    <p:sldLayoutId id="2147483754" r:id="rId6"/>
  </p:sldLayoutIdLst>
  <p:transition>
    <p:fade/>
  </p:transition>
  <p:timing>
    <p:tnLst>
      <p:par>
        <p:cTn id="1" dur="indefinite" restart="never" nodeType="tmRoot"/>
      </p:par>
    </p:tnLst>
  </p:timing>
  <p:txStyles>
    <p:titleStyle>
      <a:lvl1pPr algn="ctr" defTabSz="914400" rtl="0" eaLnBrk="1" latinLnBrk="0" hangingPunct="1">
        <a:spcBef>
          <a:spcPct val="0"/>
        </a:spcBef>
        <a:buNone/>
        <a:defRPr sz="4400" kern="1200">
          <a:solidFill>
            <a:srgbClr val="447CA2"/>
          </a:solidFill>
          <a:latin typeface="Georgia"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gradFill flip="none" rotWithShape="1">
            <a:gsLst>
              <a:gs pos="90000">
                <a:schemeClr val="bg1">
                  <a:lumMod val="85000"/>
                </a:schemeClr>
              </a:gs>
              <a:gs pos="5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1D9FEB-70A3-4AC9-9EA4-6B757BF3D8E7}" type="datetimeFigureOut">
              <a:rPr lang="en-US" smtClean="0">
                <a:solidFill>
                  <a:prstClr val="black">
                    <a:tint val="75000"/>
                  </a:prstClr>
                </a:solidFill>
              </a:rPr>
              <a:pPr/>
              <a:t>3/24/2015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250BAA-8098-4E8F-8AD0-9316E9AFFB1E}"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descr="EBSCOwhite60.png"/>
          <p:cNvPicPr>
            <a:picLocks noChangeAspect="1"/>
          </p:cNvPicPr>
          <p:nvPr/>
        </p:nvPicPr>
        <p:blipFill>
          <a:blip r:embed="rId6" cstate="print"/>
          <a:stretch>
            <a:fillRect/>
          </a:stretch>
        </p:blipFill>
        <p:spPr>
          <a:xfrm>
            <a:off x="7784790" y="6188268"/>
            <a:ext cx="1288870" cy="641596"/>
          </a:xfrm>
          <a:prstGeom prst="rect">
            <a:avLst/>
          </a:prstGeom>
        </p:spPr>
      </p:pic>
    </p:spTree>
    <p:extLst>
      <p:ext uri="{BB962C8B-B14F-4D97-AF65-F5344CB8AC3E}">
        <p14:creationId xmlns:p14="http://schemas.microsoft.com/office/powerpoint/2010/main" val="164813889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ransition>
    <p:fade/>
  </p:transition>
  <p:timing>
    <p:tnLst>
      <p:par>
        <p:cTn id="1" dur="indefinite" restart="never" nodeType="tmRoot"/>
      </p:par>
    </p:tnLst>
  </p:timing>
  <p:txStyles>
    <p:titleStyle>
      <a:lvl1pPr algn="ctr" defTabSz="914400" rtl="0" eaLnBrk="1" latinLnBrk="0" hangingPunct="1">
        <a:spcBef>
          <a:spcPct val="0"/>
        </a:spcBef>
        <a:buNone/>
        <a:defRPr sz="4400" kern="1200">
          <a:solidFill>
            <a:srgbClr val="447CA2"/>
          </a:solidFill>
          <a:latin typeface="Georgia"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7" descr="EDS_Bg_Blue_noHeader.png"/>
          <p:cNvPicPr>
            <a:picLocks noChangeAspect="1"/>
          </p:cNvPicPr>
          <p:nvPr/>
        </p:nvPicPr>
        <p:blipFill>
          <a:blip r:embed="rId6"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F76577-2A02-48D2-BE20-CA479E1AA9B6}" type="datetimeFigureOut">
              <a:rPr lang="en-US" smtClean="0">
                <a:solidFill>
                  <a:prstClr val="black">
                    <a:tint val="75000"/>
                  </a:prstClr>
                </a:solidFill>
                <a:ea typeface="ＭＳ Ｐゴシック" pitchFamily="34" charset="-128"/>
              </a:rPr>
              <a:pPr/>
              <a:t>3/24/2015</a:t>
            </a:fld>
            <a:endParaRPr lang="en-US">
              <a:solidFill>
                <a:prstClr val="black">
                  <a:tint val="75000"/>
                </a:prstClr>
              </a:solidFill>
              <a:ea typeface="ＭＳ Ｐゴシック"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F3925-0365-43AB-9BD9-6CCBE8149D1D}" type="slidenum">
              <a:rPr lang="en-US" smtClean="0">
                <a:solidFill>
                  <a:prstClr val="black">
                    <a:tint val="75000"/>
                  </a:prstClr>
                </a:solidFill>
                <a:ea typeface="ＭＳ Ｐゴシック" pitchFamily="34" charset="-128"/>
              </a:rPr>
              <a:pPr/>
              <a:t>‹#›</a:t>
            </a:fld>
            <a:endParaRPr lang="en-US">
              <a:solidFill>
                <a:prstClr val="black">
                  <a:tint val="75000"/>
                </a:prstClr>
              </a:solidFill>
              <a:ea typeface="ＭＳ Ｐゴシック" pitchFamily="34" charset="-128"/>
            </a:endParaRPr>
          </a:p>
        </p:txBody>
      </p:sp>
      <p:pic>
        <p:nvPicPr>
          <p:cNvPr id="8" name="Picture 7" descr="EBSCOwhite60.png"/>
          <p:cNvPicPr>
            <a:picLocks noChangeAspect="1"/>
          </p:cNvPicPr>
          <p:nvPr/>
        </p:nvPicPr>
        <p:blipFill>
          <a:blip r:embed="rId7" cstate="print"/>
          <a:stretch>
            <a:fillRect/>
          </a:stretch>
        </p:blipFill>
        <p:spPr>
          <a:xfrm>
            <a:off x="7784790" y="6188268"/>
            <a:ext cx="1288869" cy="641596"/>
          </a:xfrm>
          <a:prstGeom prst="rect">
            <a:avLst/>
          </a:prstGeom>
        </p:spPr>
      </p:pic>
    </p:spTree>
    <p:extLst>
      <p:ext uri="{BB962C8B-B14F-4D97-AF65-F5344CB8AC3E}">
        <p14:creationId xmlns:p14="http://schemas.microsoft.com/office/powerpoint/2010/main" val="233571043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Lst>
  <p:transition>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Georgia"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Untitled-1.jpg"/>
          <p:cNvPicPr>
            <a:picLocks noChangeAspect="1"/>
          </p:cNvPicPr>
          <p:nvPr userDrawn="1"/>
        </p:nvPicPr>
        <p:blipFill>
          <a:blip r:embed="rId3" cstate="print"/>
          <a:stretch>
            <a:fillRect/>
          </a:stretch>
        </p:blipFill>
        <p:spPr>
          <a:xfrm>
            <a:off x="0" y="0"/>
            <a:ext cx="9144000" cy="6858000"/>
          </a:xfrm>
          <a:prstGeom prst="rect">
            <a:avLst/>
          </a:prstGeom>
        </p:spPr>
      </p:pic>
      <p:sp>
        <p:nvSpPr>
          <p:cNvPr id="8" name="Rectangle 7"/>
          <p:cNvSpPr/>
          <p:nvPr userDrawn="1"/>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Content Placeholder 19" descr="EIS Logo_CMYK_Vertical.png"/>
          <p:cNvPicPr>
            <a:picLocks noChangeAspect="1"/>
          </p:cNvPicPr>
          <p:nvPr userDrawn="1"/>
        </p:nvPicPr>
        <p:blipFill>
          <a:blip r:embed="rId4" cstate="print"/>
          <a:stretch>
            <a:fillRect/>
          </a:stretch>
        </p:blipFill>
        <p:spPr>
          <a:xfrm>
            <a:off x="8033658" y="6408689"/>
            <a:ext cx="932254" cy="327860"/>
          </a:xfrm>
          <a:prstGeom prst="rect">
            <a:avLst/>
          </a:prstGeom>
        </p:spPr>
      </p:pic>
    </p:spTree>
    <p:extLst>
      <p:ext uri="{BB962C8B-B14F-4D97-AF65-F5344CB8AC3E}">
        <p14:creationId xmlns:p14="http://schemas.microsoft.com/office/powerpoint/2010/main" val="3416604144"/>
      </p:ext>
    </p:extLst>
  </p:cSld>
  <p:clrMap bg1="lt1" tx1="dk1" bg2="lt2" tx2="dk2" accent1="accent1" accent2="accent2" accent3="accent3" accent4="accent4" accent5="accent5" accent6="accent6" hlink="hlink" folHlink="folHlink"/>
  <p:sldLayoutIdLst>
    <p:sldLayoutId id="2147483737" r:id="rId1"/>
  </p:sldLayoutIdLst>
  <p:transition>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0.png"/><Relationship Id="rId2" Type="http://schemas.openxmlformats.org/officeDocument/2006/relationships/image" Target="../media/image66.gif"/><Relationship Id="rId16" Type="http://schemas.openxmlformats.org/officeDocument/2006/relationships/image" Target="../media/image79.png"/><Relationship Id="rId1" Type="http://schemas.openxmlformats.org/officeDocument/2006/relationships/slideLayout" Target="../slideLayouts/slideLayout44.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jpeg"/><Relationship Id="rId15" Type="http://schemas.openxmlformats.org/officeDocument/2006/relationships/image" Target="../media/image78.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hyperlink" Target="http://en.wikipedia.org/wiki/Gigabytes" TargetMode="External"/><Relationship Id="rId3" Type="http://schemas.openxmlformats.org/officeDocument/2006/relationships/image" Target="../media/image81.png"/><Relationship Id="rId7" Type="http://schemas.openxmlformats.org/officeDocument/2006/relationships/hyperlink" Target="http://en.wikipedia.org/wiki/1,000,000,000" TargetMode="External"/><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hyperlink" Target="http://en.wikipedia.org/wiki/Terabytes" TargetMode="External"/><Relationship Id="rId5" Type="http://schemas.openxmlformats.org/officeDocument/2006/relationships/hyperlink" Target="http://en.wikipedia.org/wiki/1,000,000" TargetMode="External"/><Relationship Id="rId4" Type="http://schemas.openxmlformats.org/officeDocument/2006/relationships/hyperlink" Target="http://en.wikipedia.org/wiki/Petabyt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3.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2.png"/><Relationship Id="rId1" Type="http://schemas.openxmlformats.org/officeDocument/2006/relationships/slideLayout" Target="../slideLayouts/slideLayout44.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81.xml"/><Relationship Id="rId6" Type="http://schemas.openxmlformats.org/officeDocument/2006/relationships/image" Target="../media/image96.png"/><Relationship Id="rId11" Type="http://schemas.openxmlformats.org/officeDocument/2006/relationships/image" Target="../media/image9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2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91.png"/><Relationship Id="rId2" Type="http://schemas.openxmlformats.org/officeDocument/2006/relationships/image" Target="../media/image101.png"/><Relationship Id="rId1" Type="http://schemas.openxmlformats.org/officeDocument/2006/relationships/slideLayout" Target="../slideLayouts/slideLayout81.xml"/><Relationship Id="rId6" Type="http://schemas.openxmlformats.org/officeDocument/2006/relationships/image" Target="../media/image105.png"/><Relationship Id="rId11" Type="http://schemas.openxmlformats.org/officeDocument/2006/relationships/image" Target="../media/image109.png"/><Relationship Id="rId5" Type="http://schemas.openxmlformats.org/officeDocument/2006/relationships/image" Target="../media/image104.png"/><Relationship Id="rId10" Type="http://schemas.openxmlformats.org/officeDocument/2006/relationships/image" Target="../media/image108.png"/><Relationship Id="rId4" Type="http://schemas.openxmlformats.org/officeDocument/2006/relationships/image" Target="../media/image103.png"/><Relationship Id="rId9" Type="http://schemas.openxmlformats.org/officeDocument/2006/relationships/image" Target="../media/image107.png"/></Relationships>
</file>

<file path=ppt/slides/_rels/slide26.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gif"/><Relationship Id="rId2" Type="http://schemas.openxmlformats.org/officeDocument/2006/relationships/image" Target="../media/image110.png"/><Relationship Id="rId1" Type="http://schemas.openxmlformats.org/officeDocument/2006/relationships/slideLayout" Target="../slideLayouts/slideLayout81.xml"/><Relationship Id="rId6" Type="http://schemas.openxmlformats.org/officeDocument/2006/relationships/image" Target="../media/image114.tiff"/><Relationship Id="rId11" Type="http://schemas.openxmlformats.org/officeDocument/2006/relationships/image" Target="../media/image91.png"/><Relationship Id="rId5" Type="http://schemas.openxmlformats.org/officeDocument/2006/relationships/image" Target="../media/image113.jpeg"/><Relationship Id="rId10" Type="http://schemas.openxmlformats.org/officeDocument/2006/relationships/image" Target="../media/image118.jpeg"/><Relationship Id="rId4" Type="http://schemas.openxmlformats.org/officeDocument/2006/relationships/image" Target="../media/image112.jpeg"/><Relationship Id="rId9" Type="http://schemas.openxmlformats.org/officeDocument/2006/relationships/image" Target="../media/image11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0.png"/><Relationship Id="rId1" Type="http://schemas.openxmlformats.org/officeDocument/2006/relationships/slideLayout" Target="../slideLayouts/slideLayout96.xml"/></Relationships>
</file>

<file path=ppt/slides/_rels/slide3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1.jpeg"/><Relationship Id="rId1" Type="http://schemas.openxmlformats.org/officeDocument/2006/relationships/slideLayout" Target="../slideLayouts/slideLayout96.xml"/></Relationships>
</file>

<file path=ppt/slides/_rels/slide3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19.png"/><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3.png"/><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4.png"/><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92.xml"/><Relationship Id="rId5" Type="http://schemas.openxmlformats.org/officeDocument/2006/relationships/image" Target="../media/image119.png"/><Relationship Id="rId4" Type="http://schemas.openxmlformats.org/officeDocument/2006/relationships/image" Target="../media/image127.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92.xml"/><Relationship Id="rId5" Type="http://schemas.openxmlformats.org/officeDocument/2006/relationships/image" Target="../media/image119.png"/><Relationship Id="rId4" Type="http://schemas.openxmlformats.org/officeDocument/2006/relationships/image" Target="../media/image130.png"/></Relationships>
</file>

<file path=ppt/slides/_rels/slide4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92.xml"/><Relationship Id="rId5" Type="http://schemas.openxmlformats.org/officeDocument/2006/relationships/image" Target="../media/image119.png"/><Relationship Id="rId4" Type="http://schemas.openxmlformats.org/officeDocument/2006/relationships/image" Target="../media/image133.png"/></Relationships>
</file>

<file path=ppt/slides/_rels/slide4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jpeg"/><Relationship Id="rId2" Type="http://schemas.openxmlformats.org/officeDocument/2006/relationships/notesSlide" Target="../notesSlides/notesSlide8.xml"/><Relationship Id="rId1" Type="http://schemas.openxmlformats.org/officeDocument/2006/relationships/slideLayout" Target="../slideLayouts/slideLayout104.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4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96.xml"/></Relationships>
</file>

<file path=ppt/slides/_rels/slide6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96.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18" Type="http://schemas.openxmlformats.org/officeDocument/2006/relationships/image" Target="../media/image35.jpe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jpeg"/><Relationship Id="rId17" Type="http://schemas.openxmlformats.org/officeDocument/2006/relationships/image" Target="../media/image34.png"/><Relationship Id="rId2" Type="http://schemas.openxmlformats.org/officeDocument/2006/relationships/notesSlide" Target="../notesSlides/notesSlide4.xml"/><Relationship Id="rId16" Type="http://schemas.openxmlformats.org/officeDocument/2006/relationships/image" Target="../media/image33.jpeg"/><Relationship Id="rId20" Type="http://schemas.openxmlformats.org/officeDocument/2006/relationships/image" Target="../media/image36.png"/><Relationship Id="rId1" Type="http://schemas.openxmlformats.org/officeDocument/2006/relationships/slideLayout" Target="../slideLayouts/slideLayout44.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png"/><Relationship Id="rId15" Type="http://schemas.openxmlformats.org/officeDocument/2006/relationships/image" Target="../media/image32.jpeg"/><Relationship Id="rId10" Type="http://schemas.openxmlformats.org/officeDocument/2006/relationships/image" Target="../media/image27.jpeg"/><Relationship Id="rId19" Type="http://schemas.openxmlformats.org/officeDocument/2006/relationships/hyperlink" Target="http://sfedu.ru/" TargetMode="External"/><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7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94.xml"/></Relationships>
</file>

<file path=ppt/slides/_rels/slide7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92.xml"/></Relationships>
</file>

<file path=ppt/slides/_rels/slide7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1.xml"/><Relationship Id="rId1" Type="http://schemas.openxmlformats.org/officeDocument/2006/relationships/vmlDrawing" Target="../drawings/vmlDrawing1.vml"/><Relationship Id="rId6" Type="http://schemas.openxmlformats.org/officeDocument/2006/relationships/image" Target="../media/image154.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77.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image" Target="../media/image155.png"/><Relationship Id="rId1" Type="http://schemas.openxmlformats.org/officeDocument/2006/relationships/slideLayout" Target="../slideLayouts/slideLayout13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 Id="rId9" Type="http://schemas.openxmlformats.org/officeDocument/2006/relationships/image" Target="../media/image162.png"/></Relationships>
</file>

<file path=ppt/slides/_rels/slide78.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10.xml"/><Relationship Id="rId1" Type="http://schemas.openxmlformats.org/officeDocument/2006/relationships/slideLayout" Target="../slideLayouts/slideLayout13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 Id="rId9" Type="http://schemas.openxmlformats.org/officeDocument/2006/relationships/image" Target="../media/image169.png"/></Relationships>
</file>

<file path=ppt/slides/_rels/slide79.xml.rels><?xml version="1.0" encoding="UTF-8" standalone="yes"?>
<Relationships xmlns="http://schemas.openxmlformats.org/package/2006/relationships"><Relationship Id="rId8" Type="http://schemas.openxmlformats.org/officeDocument/2006/relationships/image" Target="../media/image172.gif"/><Relationship Id="rId3" Type="http://schemas.openxmlformats.org/officeDocument/2006/relationships/hyperlink" Target="http://advances.nutrition.org/content/current" TargetMode="External"/><Relationship Id="rId7" Type="http://schemas.openxmlformats.org/officeDocument/2006/relationships/hyperlink" Target="http://www.ajcn.org/content/current" TargetMode="External"/><Relationship Id="rId2" Type="http://schemas.openxmlformats.org/officeDocument/2006/relationships/notesSlide" Target="../notesSlides/notesSlide11.xml"/><Relationship Id="rId1" Type="http://schemas.openxmlformats.org/officeDocument/2006/relationships/slideLayout" Target="../slideLayouts/slideLayout132.xml"/><Relationship Id="rId6" Type="http://schemas.openxmlformats.org/officeDocument/2006/relationships/image" Target="../media/image171.gif"/><Relationship Id="rId5" Type="http://schemas.openxmlformats.org/officeDocument/2006/relationships/hyperlink" Target="http://jn.nutrition.org/content/current" TargetMode="External"/><Relationship Id="rId4" Type="http://schemas.openxmlformats.org/officeDocument/2006/relationships/image" Target="../media/image170.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5.png"/><Relationship Id="rId18" Type="http://schemas.openxmlformats.org/officeDocument/2006/relationships/image" Target="../media/image49.png"/><Relationship Id="rId26" Type="http://schemas.openxmlformats.org/officeDocument/2006/relationships/image" Target="../media/image56.jpeg"/><Relationship Id="rId3" Type="http://schemas.openxmlformats.org/officeDocument/2006/relationships/hyperlink" Target="http://en.wikipedia.org/wiki/File:Ibwa_logo1.jpg" TargetMode="External"/><Relationship Id="rId21" Type="http://schemas.openxmlformats.org/officeDocument/2006/relationships/hyperlink" Target="http://en.wikipedia.org/wiki/File:Carnival_funnel_logo.jpg" TargetMode="External"/><Relationship Id="rId34" Type="http://schemas.openxmlformats.org/officeDocument/2006/relationships/image" Target="../media/image64.png"/><Relationship Id="rId7" Type="http://schemas.openxmlformats.org/officeDocument/2006/relationships/image" Target="../media/image40.jpeg"/><Relationship Id="rId12" Type="http://schemas.openxmlformats.org/officeDocument/2006/relationships/hyperlink" Target="http://en.wikipedia.org/wiki/File:Aramark.svg" TargetMode="External"/><Relationship Id="rId17" Type="http://schemas.openxmlformats.org/officeDocument/2006/relationships/image" Target="../media/image48.jpeg"/><Relationship Id="rId25" Type="http://schemas.openxmlformats.org/officeDocument/2006/relationships/image" Target="../media/image55.jpeg"/><Relationship Id="rId33" Type="http://schemas.openxmlformats.org/officeDocument/2006/relationships/image" Target="../media/image63.jpeg"/><Relationship Id="rId2" Type="http://schemas.openxmlformats.org/officeDocument/2006/relationships/image" Target="../media/image37.png"/><Relationship Id="rId16" Type="http://schemas.openxmlformats.org/officeDocument/2006/relationships/hyperlink" Target="http://en.wikipedia.org/wiki/File:Protective_logo.jpg" TargetMode="External"/><Relationship Id="rId20" Type="http://schemas.openxmlformats.org/officeDocument/2006/relationships/image" Target="../media/image51.png"/><Relationship Id="rId29" Type="http://schemas.openxmlformats.org/officeDocument/2006/relationships/image" Target="../media/image59.png"/><Relationship Id="rId1" Type="http://schemas.openxmlformats.org/officeDocument/2006/relationships/slideLayout" Target="../slideLayouts/slideLayout45.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4.png"/><Relationship Id="rId32" Type="http://schemas.openxmlformats.org/officeDocument/2006/relationships/image" Target="../media/image62.jpeg"/><Relationship Id="rId5" Type="http://schemas.openxmlformats.org/officeDocument/2006/relationships/hyperlink" Target="http://en.wikipedia.org/wiki/File:DrPhil_Season_7_title_card.png" TargetMode="External"/><Relationship Id="rId15" Type="http://schemas.openxmlformats.org/officeDocument/2006/relationships/image" Target="../media/image47.jpeg"/><Relationship Id="rId23" Type="http://schemas.openxmlformats.org/officeDocument/2006/relationships/image" Target="../media/image53.jpeg"/><Relationship Id="rId28" Type="http://schemas.openxmlformats.org/officeDocument/2006/relationships/image" Target="../media/image58.png"/><Relationship Id="rId36" Type="http://schemas.openxmlformats.org/officeDocument/2006/relationships/image" Target="../media/image65.png"/><Relationship Id="rId10" Type="http://schemas.openxmlformats.org/officeDocument/2006/relationships/image" Target="../media/image43.png"/><Relationship Id="rId19" Type="http://schemas.openxmlformats.org/officeDocument/2006/relationships/image" Target="../media/image50.png"/><Relationship Id="rId31" Type="http://schemas.openxmlformats.org/officeDocument/2006/relationships/image" Target="../media/image61.jpeg"/><Relationship Id="rId4" Type="http://schemas.openxmlformats.org/officeDocument/2006/relationships/image" Target="../media/image38.jpeg"/><Relationship Id="rId9" Type="http://schemas.openxmlformats.org/officeDocument/2006/relationships/image" Target="../media/image42.png"/><Relationship Id="rId14" Type="http://schemas.openxmlformats.org/officeDocument/2006/relationships/image" Target="../media/image46.png"/><Relationship Id="rId22" Type="http://schemas.openxmlformats.org/officeDocument/2006/relationships/image" Target="../media/image52.jpeg"/><Relationship Id="rId27" Type="http://schemas.openxmlformats.org/officeDocument/2006/relationships/image" Target="../media/image57.png"/><Relationship Id="rId30" Type="http://schemas.openxmlformats.org/officeDocument/2006/relationships/image" Target="../media/image60.jpeg"/><Relationship Id="rId35" Type="http://schemas.openxmlformats.org/officeDocument/2006/relationships/hyperlink" Target="http://en.wikipedia.org/wiki/File:Hollandamericalogo.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381000"/>
            <a:ext cx="7086600" cy="2900794"/>
          </a:xfrm>
          <a:prstGeom prst="rect">
            <a:avLst/>
          </a:prstGeom>
          <a:noFill/>
        </p:spPr>
        <p:txBody>
          <a:bodyPr wrap="square" rtlCol="0">
            <a:spAutoFit/>
          </a:bodyPr>
          <a:lstStyle/>
          <a:p>
            <a:pPr>
              <a:lnSpc>
                <a:spcPts val="7300"/>
              </a:lnSpc>
            </a:pPr>
            <a:r>
              <a:rPr lang="en-US" sz="7200" dirty="0" smtClean="0">
                <a:solidFill>
                  <a:prstClr val="white"/>
                </a:solidFill>
                <a:latin typeface="Arial" pitchFamily="34" charset="0"/>
                <a:cs typeface="Arial" pitchFamily="34" charset="0"/>
              </a:rPr>
              <a:t>EBSCO resources for all subjects</a:t>
            </a:r>
            <a:endParaRPr lang="en-US" sz="7200" dirty="0">
              <a:solidFill>
                <a:prstClr val="white"/>
              </a:solidFill>
              <a:latin typeface="Arial" pitchFamily="34" charset="0"/>
              <a:cs typeface="Arial" pitchFamily="34" charset="0"/>
            </a:endParaRPr>
          </a:p>
        </p:txBody>
      </p:sp>
      <p:sp>
        <p:nvSpPr>
          <p:cNvPr id="7" name="Rectangle 6"/>
          <p:cNvSpPr/>
          <p:nvPr/>
        </p:nvSpPr>
        <p:spPr>
          <a:xfrm>
            <a:off x="0" y="3810000"/>
            <a:ext cx="6400800" cy="1066800"/>
          </a:xfrm>
          <a:prstGeom prst="rect">
            <a:avLst/>
          </a:prstGeom>
          <a:solidFill>
            <a:srgbClr val="183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390181" y="3850477"/>
            <a:ext cx="5715000" cy="954107"/>
          </a:xfrm>
          <a:prstGeom prst="rect">
            <a:avLst/>
          </a:prstGeom>
          <a:noFill/>
        </p:spPr>
        <p:txBody>
          <a:bodyPr wrap="square" rtlCol="0">
            <a:spAutoFit/>
          </a:bodyPr>
          <a:lstStyle/>
          <a:p>
            <a:r>
              <a:rPr lang="en-US" sz="2800" dirty="0" smtClean="0">
                <a:solidFill>
                  <a:prstClr val="white"/>
                </a:solidFill>
                <a:latin typeface="Arial" pitchFamily="34" charset="0"/>
                <a:cs typeface="Arial" pitchFamily="34" charset="0"/>
              </a:rPr>
              <a:t>Update regarding databases on EBSCOhost</a:t>
            </a:r>
            <a:endParaRPr lang="en-US" sz="2800" dirty="0">
              <a:solidFill>
                <a:prstClr val="white"/>
              </a:solidFill>
              <a:latin typeface="Arial" pitchFamily="34" charset="0"/>
              <a:cs typeface="Arial" pitchFamily="34" charset="0"/>
            </a:endParaRPr>
          </a:p>
        </p:txBody>
      </p:sp>
      <p:sp>
        <p:nvSpPr>
          <p:cNvPr id="9" name="TextBox 8"/>
          <p:cNvSpPr txBox="1"/>
          <p:nvPr/>
        </p:nvSpPr>
        <p:spPr>
          <a:xfrm>
            <a:off x="598714" y="5181600"/>
            <a:ext cx="4267200" cy="1015663"/>
          </a:xfrm>
          <a:prstGeom prst="rect">
            <a:avLst/>
          </a:prstGeom>
          <a:noFill/>
        </p:spPr>
        <p:txBody>
          <a:bodyPr wrap="square" rtlCol="0">
            <a:spAutoFit/>
          </a:bodyPr>
          <a:lstStyle/>
          <a:p>
            <a:r>
              <a:rPr lang="en-US" sz="2000" dirty="0" smtClean="0">
                <a:solidFill>
                  <a:prstClr val="white"/>
                </a:solidFill>
                <a:latin typeface="Arial" pitchFamily="34" charset="0"/>
                <a:cs typeface="Arial" pitchFamily="34" charset="0"/>
              </a:rPr>
              <a:t>Teresa </a:t>
            </a:r>
            <a:r>
              <a:rPr lang="en-US" sz="2000" dirty="0" err="1" smtClean="0">
                <a:solidFill>
                  <a:prstClr val="white"/>
                </a:solidFill>
                <a:latin typeface="Arial" pitchFamily="34" charset="0"/>
                <a:cs typeface="Arial" pitchFamily="34" charset="0"/>
              </a:rPr>
              <a:t>Górecka</a:t>
            </a:r>
            <a:endParaRPr lang="en-US" sz="2000" dirty="0">
              <a:solidFill>
                <a:prstClr val="white"/>
              </a:solidFill>
              <a:latin typeface="Arial" pitchFamily="34" charset="0"/>
              <a:cs typeface="Arial" pitchFamily="34" charset="0"/>
            </a:endParaRPr>
          </a:p>
          <a:p>
            <a:r>
              <a:rPr lang="en-US" sz="2000" dirty="0" smtClean="0">
                <a:solidFill>
                  <a:prstClr val="white"/>
                </a:solidFill>
                <a:latin typeface="Arial" pitchFamily="34" charset="0"/>
                <a:cs typeface="Arial" pitchFamily="34" charset="0"/>
              </a:rPr>
              <a:t>Sales Manager Latvia, Lithuania, Poland, Ukraine</a:t>
            </a:r>
            <a:endParaRPr lang="en-US" sz="20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276371125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1"/>
          <p:cNvSpPr>
            <a:spLocks noChangeArrowheads="1"/>
          </p:cNvSpPr>
          <p:nvPr/>
        </p:nvSpPr>
        <p:spPr bwMode="auto">
          <a:xfrm>
            <a:off x="934398" y="160338"/>
            <a:ext cx="7234673" cy="1077218"/>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3200" dirty="0">
                <a:solidFill>
                  <a:srgbClr val="4F81BD">
                    <a:lumMod val="75000"/>
                  </a:srgbClr>
                </a:solidFill>
                <a:latin typeface="Georgia" panose="02040502050405020303" pitchFamily="18" charset="0"/>
                <a:cs typeface="ＭＳ Ｐゴシック"/>
              </a:rPr>
              <a:t> </a:t>
            </a:r>
            <a:r>
              <a:rPr lang="pl-PL" sz="3200" b="1" dirty="0">
                <a:solidFill>
                  <a:schemeClr val="accent1">
                    <a:lumMod val="75000"/>
                  </a:schemeClr>
                </a:solidFill>
                <a:latin typeface="Georgia" panose="02040502050405020303" pitchFamily="18" charset="0"/>
                <a:cs typeface="ＭＳ Ｐゴシック"/>
              </a:rPr>
              <a:t>Subscribers of EBSCO databases </a:t>
            </a:r>
          </a:p>
          <a:p>
            <a:pPr algn="ctr" eaLnBrk="0" fontAlgn="base" hangingPunct="0">
              <a:spcBef>
                <a:spcPct val="0"/>
              </a:spcBef>
              <a:spcAft>
                <a:spcPct val="0"/>
              </a:spcAft>
            </a:pPr>
            <a:r>
              <a:rPr lang="pl-PL" sz="3200" b="1" dirty="0">
                <a:solidFill>
                  <a:schemeClr val="accent1">
                    <a:lumMod val="75000"/>
                  </a:schemeClr>
                </a:solidFill>
                <a:latin typeface="Georgia" panose="02040502050405020303" pitchFamily="18" charset="0"/>
                <a:cs typeface="ＭＳ Ｐゴシック"/>
              </a:rPr>
              <a:t>in </a:t>
            </a:r>
            <a:r>
              <a:rPr lang="pl-PL" sz="3200" b="1" dirty="0" smtClean="0">
                <a:solidFill>
                  <a:schemeClr val="accent1">
                    <a:lumMod val="75000"/>
                  </a:schemeClr>
                </a:solidFill>
                <a:latin typeface="Georgia" panose="02040502050405020303" pitchFamily="18" charset="0"/>
                <a:cs typeface="ＭＳ Ｐゴシック"/>
              </a:rPr>
              <a:t>L</a:t>
            </a:r>
            <a:r>
              <a:rPr lang="en-US" sz="3200" b="1" dirty="0" err="1" smtClean="0">
                <a:solidFill>
                  <a:schemeClr val="accent1">
                    <a:lumMod val="75000"/>
                  </a:schemeClr>
                </a:solidFill>
                <a:latin typeface="Georgia" panose="02040502050405020303" pitchFamily="18" charset="0"/>
                <a:cs typeface="ＭＳ Ｐゴシック"/>
              </a:rPr>
              <a:t>atvia</a:t>
            </a:r>
            <a:endParaRPr lang="en-US" sz="3200" b="1" dirty="0">
              <a:solidFill>
                <a:schemeClr val="accent1">
                  <a:lumMod val="75000"/>
                </a:schemeClr>
              </a:solidFill>
              <a:latin typeface="Georgia" panose="02040502050405020303" pitchFamily="18" charset="0"/>
              <a:ea typeface="Arial Unicode MS" pitchFamily="34" charset="-128"/>
              <a:cs typeface="Arial Unicode MS" pitchFamily="34" charset="-128"/>
            </a:endParaRPr>
          </a:p>
        </p:txBody>
      </p:sp>
      <p:pic>
        <p:nvPicPr>
          <p:cNvPr id="3" name="Picture 2" descr="http://www.lu.lv/fileadmin/templates/lu_portal/img/lu_eng_1st_page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57" y="1039247"/>
            <a:ext cx="2173958" cy="10654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6" descr="Riga Technical univer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073" y="1237556"/>
            <a:ext cx="47910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www.lnb.lv/sites/all/themes/lnb/images/LNB-logo-e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032" y="2235909"/>
            <a:ext cx="3502025" cy="670602"/>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Image result for latvian university of agriculture"/>
          <p:cNvSpPr>
            <a:spLocks noChangeAspect="1" noChangeArrowheads="1"/>
          </p:cNvSpPr>
          <p:nvPr/>
        </p:nvSpPr>
        <p:spPr bwMode="auto">
          <a:xfrm>
            <a:off x="155575" y="-533400"/>
            <a:ext cx="1104900" cy="112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9" name="AutoShape 6" descr="Image result for latvian university of agriculture"/>
          <p:cNvSpPr>
            <a:spLocks noChangeAspect="1" noChangeArrowheads="1"/>
          </p:cNvSpPr>
          <p:nvPr/>
        </p:nvSpPr>
        <p:spPr bwMode="auto">
          <a:xfrm>
            <a:off x="460375" y="-228600"/>
            <a:ext cx="1104900" cy="112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55304" name="Picture 8" descr="http://www.balticmanure.eu/images/homepage/about_the_project/partners/llu_logo_anglu_valoda_20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0928" y="1039247"/>
            <a:ext cx="139065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55306" name="Picture 10" descr="http://www.turiba.lv/img/logo_en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5" y="3328075"/>
            <a:ext cx="1419225" cy="752476"/>
          </a:xfrm>
          <a:prstGeom prst="rect">
            <a:avLst/>
          </a:prstGeom>
          <a:noFill/>
          <a:extLst>
            <a:ext uri="{909E8E84-426E-40DD-AFC4-6F175D3DCCD1}">
              <a14:hiddenFill xmlns:a14="http://schemas.microsoft.com/office/drawing/2010/main">
                <a:solidFill>
                  <a:srgbClr val="FFFFFF"/>
                </a:solidFill>
              </a14:hiddenFill>
            </a:ext>
          </a:extLst>
        </p:spPr>
      </p:pic>
      <p:pic>
        <p:nvPicPr>
          <p:cNvPr id="55308" name="Picture 12" descr="Latvijas Banka logo.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9464" y="2590800"/>
            <a:ext cx="2362200" cy="885825"/>
          </a:xfrm>
          <a:prstGeom prst="rect">
            <a:avLst/>
          </a:prstGeom>
          <a:noFill/>
          <a:extLst>
            <a:ext uri="{909E8E84-426E-40DD-AFC4-6F175D3DCCD1}">
              <a14:hiddenFill xmlns:a14="http://schemas.microsoft.com/office/drawing/2010/main">
                <a:solidFill>
                  <a:srgbClr val="FFFFFF"/>
                </a:solidFill>
              </a14:hiddenFill>
            </a:ext>
          </a:extLst>
        </p:spPr>
      </p:pic>
      <p:pic>
        <p:nvPicPr>
          <p:cNvPr id="55311"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880" y="4468245"/>
            <a:ext cx="3224328" cy="929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13"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0472" y="3834331"/>
            <a:ext cx="4287653" cy="700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14"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52960" y="1864058"/>
            <a:ext cx="3019425"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15"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62615" y="3061376"/>
            <a:ext cx="890185" cy="1085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17" name="Picture 21" descr="http://www.liepu.lv/css/img/logo-balts-lv.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375" y="5849381"/>
            <a:ext cx="2171700" cy="552451"/>
          </a:xfrm>
          <a:prstGeom prst="rect">
            <a:avLst/>
          </a:prstGeom>
          <a:noFill/>
          <a:extLst>
            <a:ext uri="{909E8E84-426E-40DD-AFC4-6F175D3DCCD1}">
              <a14:hiddenFill xmlns:a14="http://schemas.microsoft.com/office/drawing/2010/main">
                <a:solidFill>
                  <a:srgbClr val="FFFFFF"/>
                </a:solidFill>
              </a14:hiddenFill>
            </a:ext>
          </a:extLst>
        </p:spPr>
      </p:pic>
      <p:pic>
        <p:nvPicPr>
          <p:cNvPr id="55320" name="Picture 24"/>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938897" y="5644593"/>
            <a:ext cx="2466975"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25" name="Picture 2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07485" y="5635068"/>
            <a:ext cx="2085975"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27" name="Picture 31" descr="http://www.saeima.lv/img/logo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87430" y="2693155"/>
            <a:ext cx="2140023" cy="1034174"/>
          </a:xfrm>
          <a:prstGeom prst="rect">
            <a:avLst/>
          </a:prstGeom>
          <a:noFill/>
          <a:extLst>
            <a:ext uri="{909E8E84-426E-40DD-AFC4-6F175D3DCCD1}">
              <a14:hiddenFill xmlns:a14="http://schemas.microsoft.com/office/drawing/2010/main">
                <a:solidFill>
                  <a:srgbClr val="FFFFFF"/>
                </a:solidFill>
              </a14:hiddenFill>
            </a:ext>
          </a:extLst>
        </p:spPr>
      </p:pic>
      <p:pic>
        <p:nvPicPr>
          <p:cNvPr id="55331" name="Picture 35" descr="C:\Users\tgorecka\AppData\Local\Temp\SNAGHTML15b4466.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57414" y="4729450"/>
            <a:ext cx="4473768" cy="719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67001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noChangeArrowheads="1"/>
          </p:cNvPicPr>
          <p:nvPr/>
        </p:nvPicPr>
        <p:blipFill>
          <a:blip r:embed="rId3"/>
          <a:srcRect/>
          <a:stretch>
            <a:fillRect/>
          </a:stretch>
        </p:blipFill>
        <p:spPr bwMode="auto">
          <a:xfrm>
            <a:off x="0" y="0"/>
            <a:ext cx="9145588" cy="6859588"/>
          </a:xfrm>
          <a:prstGeom prst="rect">
            <a:avLst/>
          </a:prstGeom>
          <a:noFill/>
          <a:ln w="9525">
            <a:noFill/>
            <a:miter lim="800000"/>
            <a:headEnd/>
            <a:tailEnd/>
          </a:ln>
        </p:spPr>
      </p:pic>
      <p:sp>
        <p:nvSpPr>
          <p:cNvPr id="27650" name="Rectangle 3"/>
          <p:cNvSpPr>
            <a:spLocks noChangeArrowheads="1"/>
          </p:cNvSpPr>
          <p:nvPr/>
        </p:nvSpPr>
        <p:spPr bwMode="auto">
          <a:xfrm>
            <a:off x="88135" y="609600"/>
            <a:ext cx="3886200" cy="5202138"/>
          </a:xfrm>
          <a:prstGeom prst="rect">
            <a:avLst/>
          </a:prstGeom>
          <a:solidFill>
            <a:schemeClr val="bg1"/>
          </a:solidFill>
          <a:ln w="9525">
            <a:solidFill>
              <a:schemeClr val="tx1"/>
            </a:solidFill>
            <a:miter lim="800000"/>
            <a:headEnd/>
            <a:tailEnd/>
          </a:ln>
        </p:spPr>
        <p:txBody>
          <a:bodyPr wrap="none" anchor="ctr"/>
          <a:lstStyle/>
          <a:p>
            <a:endParaRPr lang="pl-PL"/>
          </a:p>
        </p:txBody>
      </p:sp>
      <p:sp>
        <p:nvSpPr>
          <p:cNvPr id="27651" name="Text Box 4"/>
          <p:cNvSpPr txBox="1">
            <a:spLocks noChangeArrowheads="1"/>
          </p:cNvSpPr>
          <p:nvPr/>
        </p:nvSpPr>
        <p:spPr bwMode="auto">
          <a:xfrm>
            <a:off x="240535" y="721360"/>
            <a:ext cx="3581400" cy="5047536"/>
          </a:xfrm>
          <a:prstGeom prst="rect">
            <a:avLst/>
          </a:prstGeom>
          <a:noFill/>
          <a:ln w="9525">
            <a:noFill/>
            <a:miter lim="800000"/>
            <a:headEnd/>
            <a:tailEnd/>
          </a:ln>
        </p:spPr>
        <p:txBody>
          <a:bodyPr>
            <a:spAutoFit/>
          </a:bodyPr>
          <a:lstStyle/>
          <a:p>
            <a:pPr algn="just"/>
            <a:r>
              <a:rPr lang="en-US" sz="1600" dirty="0" smtClean="0">
                <a:latin typeface="Times" pitchFamily="18" charset="0"/>
              </a:rPr>
              <a:t>EBSCO</a:t>
            </a:r>
            <a:r>
              <a:rPr lang="en-US" sz="1600" i="1" dirty="0" smtClean="0">
                <a:latin typeface="Times" pitchFamily="18" charset="0"/>
              </a:rPr>
              <a:t>host</a:t>
            </a:r>
            <a:r>
              <a:rPr lang="en-US" sz="1600" dirty="0">
                <a:latin typeface="Times" pitchFamily="18" charset="0"/>
              </a:rPr>
              <a:t> </a:t>
            </a:r>
            <a:r>
              <a:rPr lang="en-US" sz="1600" dirty="0" smtClean="0">
                <a:latin typeface="Times" pitchFamily="18" charset="0"/>
              </a:rPr>
              <a:t>is the </a:t>
            </a:r>
            <a:r>
              <a:rPr lang="en-US" sz="1600" dirty="0">
                <a:latin typeface="Times" pitchFamily="18" charset="0"/>
              </a:rPr>
              <a:t>world’s most-used for-fee online research service for colleges &amp; universities, public libraries and schools.</a:t>
            </a:r>
          </a:p>
          <a:p>
            <a:pPr algn="just"/>
            <a:endParaRPr lang="en-US" dirty="0">
              <a:latin typeface="Times" pitchFamily="18" charset="0"/>
            </a:endParaRPr>
          </a:p>
          <a:p>
            <a:pPr algn="just"/>
            <a:r>
              <a:rPr lang="en-US" sz="1600" dirty="0">
                <a:latin typeface="Times New Roman" panose="02020603050405020304" pitchFamily="18" charset="0"/>
                <a:cs typeface="Times New Roman" panose="02020603050405020304" pitchFamily="18" charset="0"/>
              </a:rPr>
              <a:t>EBSCO </a:t>
            </a:r>
            <a:r>
              <a:rPr lang="en-US" sz="1600" dirty="0" smtClean="0">
                <a:latin typeface="Times New Roman" panose="02020603050405020304" pitchFamily="18" charset="0"/>
                <a:cs typeface="Times New Roman" panose="02020603050405020304" pitchFamily="18" charset="0"/>
              </a:rPr>
              <a:t>provides access to millions </a:t>
            </a:r>
            <a:r>
              <a:rPr lang="en-US" sz="1600" dirty="0">
                <a:latin typeface="Times New Roman" panose="02020603050405020304" pitchFamily="18" charset="0"/>
                <a:cs typeface="Times New Roman" panose="02020603050405020304" pitchFamily="18" charset="0"/>
              </a:rPr>
              <a:t>of users worldwide and processes more than 200 million searches every day. </a:t>
            </a:r>
            <a:r>
              <a:rPr lang="en-US" sz="1600" dirty="0" smtClean="0">
                <a:latin typeface="Times New Roman" panose="02020603050405020304" pitchFamily="18" charset="0"/>
                <a:cs typeface="Times New Roman" panose="02020603050405020304" pitchFamily="18" charset="0"/>
              </a:rPr>
              <a:t>EBSCO </a:t>
            </a:r>
            <a:r>
              <a:rPr lang="en-US" sz="1600" dirty="0">
                <a:latin typeface="Times New Roman" panose="02020603050405020304" pitchFamily="18" charset="0"/>
                <a:cs typeface="Times New Roman" panose="02020603050405020304" pitchFamily="18" charset="0"/>
              </a:rPr>
              <a:t>is able to deliver results to end users on average less than 3 seconds. </a:t>
            </a:r>
            <a:endParaRPr lang="en-US" sz="1600" dirty="0" smtClean="0">
              <a:latin typeface="Times New Roman" panose="02020603050405020304" pitchFamily="18" charset="0"/>
              <a:cs typeface="Times New Roman" panose="02020603050405020304" pitchFamily="18" charset="0"/>
            </a:endParaRPr>
          </a:p>
          <a:p>
            <a:pPr algn="just"/>
            <a:endParaRPr lang="en-US" sz="1600" dirty="0" smtClean="0">
              <a:latin typeface="Times New Roman" panose="02020603050405020304" pitchFamily="18" charset="0"/>
              <a:cs typeface="Times New Roman" panose="02020603050405020304" pitchFamily="18" charset="0"/>
            </a:endParaRPr>
          </a:p>
          <a:p>
            <a:pPr algn="just"/>
            <a:r>
              <a:rPr lang="en-US" sz="1600" dirty="0" smtClean="0">
                <a:latin typeface="Times New Roman" panose="02020603050405020304" pitchFamily="18" charset="0"/>
                <a:cs typeface="Times New Roman" panose="02020603050405020304" pitchFamily="18" charset="0"/>
              </a:rPr>
              <a:t>Our </a:t>
            </a:r>
            <a:r>
              <a:rPr lang="en-US" sz="1600" dirty="0">
                <a:latin typeface="Times New Roman" panose="02020603050405020304" pitchFamily="18" charset="0"/>
                <a:cs typeface="Times New Roman" panose="02020603050405020304" pitchFamily="18" charset="0"/>
              </a:rPr>
              <a:t>data center comprises of thousands of servers—both physical and virtual—in three proprietary data centers as well as Amazon cloud centers and other Content Delivery Networks. Our global storage </a:t>
            </a:r>
            <a:r>
              <a:rPr lang="en-US" sz="1600" dirty="0" smtClean="0">
                <a:latin typeface="Times New Roman" panose="02020603050405020304" pitchFamily="18" charset="0"/>
                <a:cs typeface="Times New Roman" panose="02020603050405020304" pitchFamily="18" charset="0"/>
              </a:rPr>
              <a:t>is about an </a:t>
            </a:r>
            <a:r>
              <a:rPr lang="en-US" sz="1600" dirty="0">
                <a:latin typeface="Times New Roman" panose="02020603050405020304" pitchFamily="18" charset="0"/>
                <a:cs typeface="Times New Roman" panose="02020603050405020304" pitchFamily="18" charset="0"/>
              </a:rPr>
              <a:t>Exabyte</a:t>
            </a:r>
            <a:r>
              <a:rPr lang="en-US" sz="1600" dirty="0" smtClean="0">
                <a:latin typeface="Times New Roman" panose="02020603050405020304" pitchFamily="18" charset="0"/>
                <a:cs typeface="Times New Roman" panose="02020603050405020304" pitchFamily="18" charset="0"/>
              </a:rPr>
              <a:t>.</a:t>
            </a:r>
          </a:p>
          <a:p>
            <a:pPr algn="just"/>
            <a:r>
              <a:rPr lang="en-US" sz="1600" dirty="0"/>
              <a:t>1 EB = 1000</a:t>
            </a:r>
            <a:r>
              <a:rPr lang="en-US" sz="1600" baseline="30000" dirty="0"/>
              <a:t>6</a:t>
            </a:r>
            <a:r>
              <a:rPr lang="en-US" sz="1600" dirty="0"/>
              <a:t>bytes = 10</a:t>
            </a:r>
            <a:r>
              <a:rPr lang="en-US" sz="1600" baseline="30000" dirty="0"/>
              <a:t>18</a:t>
            </a:r>
            <a:r>
              <a:rPr lang="en-US" sz="1600" dirty="0"/>
              <a:t>bytes = 1000000000000000000B = 1000 </a:t>
            </a:r>
            <a:r>
              <a:rPr lang="en-US" sz="1600" dirty="0">
                <a:hlinkClick r:id="rId4" tooltip="Petabyte"/>
              </a:rPr>
              <a:t>petabytes</a:t>
            </a:r>
            <a:r>
              <a:rPr lang="en-US" sz="1600" dirty="0"/>
              <a:t> = </a:t>
            </a:r>
            <a:r>
              <a:rPr lang="en-US" sz="1600" dirty="0" smtClean="0"/>
              <a:t>1</a:t>
            </a:r>
            <a:r>
              <a:rPr lang="en-US" sz="1600" dirty="0" smtClean="0">
                <a:hlinkClick r:id="rId5" tooltip="1,000,000"/>
              </a:rPr>
              <a:t>million</a:t>
            </a:r>
            <a:r>
              <a:rPr lang="en-US" sz="1600" dirty="0" smtClean="0"/>
              <a:t> </a:t>
            </a:r>
            <a:r>
              <a:rPr lang="en-US" sz="1600" dirty="0" smtClean="0">
                <a:hlinkClick r:id="rId6" tooltip="Terabytes"/>
              </a:rPr>
              <a:t>terabytes</a:t>
            </a:r>
            <a:r>
              <a:rPr lang="en-US" sz="1600" dirty="0" smtClean="0"/>
              <a:t> </a:t>
            </a:r>
            <a:r>
              <a:rPr lang="en-US" sz="1600" dirty="0"/>
              <a:t>= </a:t>
            </a:r>
            <a:r>
              <a:rPr lang="en-US" sz="1600" dirty="0" smtClean="0"/>
              <a:t>1</a:t>
            </a:r>
            <a:r>
              <a:rPr lang="en-US" sz="1600" dirty="0" smtClean="0">
                <a:hlinkClick r:id="rId7" tooltip="1,000,000,000"/>
              </a:rPr>
              <a:t>billion</a:t>
            </a:r>
            <a:r>
              <a:rPr lang="en-US" sz="1600" dirty="0" smtClean="0"/>
              <a:t> </a:t>
            </a:r>
            <a:r>
              <a:rPr lang="en-US" sz="1600" dirty="0" smtClean="0">
                <a:hlinkClick r:id="rId8" tooltip="Gigabytes"/>
              </a:rPr>
              <a:t>gigabytes</a:t>
            </a:r>
            <a:r>
              <a:rPr lang="en-US" sz="1600" dirty="0"/>
              <a:t>.</a:t>
            </a:r>
            <a:endParaRPr lang="en-US" sz="1600" dirty="0">
              <a:latin typeface="Times New Roman" panose="02020603050405020304" pitchFamily="18" charset="0"/>
              <a:cs typeface="Times New Roman" panose="02020603050405020304" pitchFamily="18" charset="0"/>
            </a:endParaRPr>
          </a:p>
        </p:txBody>
      </p:sp>
      <p:sp>
        <p:nvSpPr>
          <p:cNvPr id="27652" name="Text Box 5"/>
          <p:cNvSpPr txBox="1">
            <a:spLocks noChangeArrowheads="1"/>
          </p:cNvSpPr>
          <p:nvPr/>
        </p:nvSpPr>
        <p:spPr bwMode="auto">
          <a:xfrm>
            <a:off x="0" y="6246813"/>
            <a:ext cx="9144000" cy="457200"/>
          </a:xfrm>
          <a:prstGeom prst="rect">
            <a:avLst/>
          </a:prstGeom>
          <a:noFill/>
          <a:ln w="9525">
            <a:noFill/>
            <a:miter lim="800000"/>
            <a:headEnd/>
            <a:tailEnd/>
          </a:ln>
        </p:spPr>
        <p:txBody>
          <a:bodyPr>
            <a:spAutoFit/>
          </a:bodyPr>
          <a:lstStyle/>
          <a:p>
            <a:pPr algn="ctr"/>
            <a:r>
              <a:rPr lang="en-US" sz="2400" b="1">
                <a:solidFill>
                  <a:schemeClr val="bg1"/>
                </a:solidFill>
              </a:rPr>
              <a:t>One of EBSCO’s State-of-the-Art Data Centers</a:t>
            </a:r>
          </a:p>
        </p:txBody>
      </p:sp>
    </p:spTree>
    <p:extLst>
      <p:ext uri="{BB962C8B-B14F-4D97-AF65-F5344CB8AC3E}">
        <p14:creationId xmlns:p14="http://schemas.microsoft.com/office/powerpoint/2010/main" val="265533510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2"/>
          <p:cNvSpPr txBox="1">
            <a:spLocks noChangeArrowheads="1"/>
          </p:cNvSpPr>
          <p:nvPr/>
        </p:nvSpPr>
        <p:spPr bwMode="auto">
          <a:xfrm>
            <a:off x="2002775" y="152400"/>
            <a:ext cx="6531626" cy="2144177"/>
          </a:xfrm>
          <a:prstGeom prst="rect">
            <a:avLst/>
          </a:prstGeom>
          <a:noFill/>
          <a:ln w="9525">
            <a:noFill/>
            <a:miter lim="800000"/>
            <a:headEnd/>
            <a:tailEnd/>
          </a:ln>
        </p:spPr>
        <p:txBody>
          <a:bodyPr wrap="square">
            <a:spAutoFit/>
          </a:bodyPr>
          <a:lstStyle/>
          <a:p>
            <a:pPr algn="ctr" fontAlgn="base"/>
            <a:r>
              <a:rPr lang="en-US" sz="3200" b="1" baseline="-25000" dirty="0">
                <a:solidFill>
                  <a:srgbClr val="4F81BD">
                    <a:lumMod val="75000"/>
                  </a:srgbClr>
                </a:solidFill>
                <a:latin typeface="Georgia" panose="02040502050405020303" pitchFamily="18" charset="0"/>
                <a:ea typeface="Calibri"/>
                <a:cs typeface="Times New Roman"/>
              </a:rPr>
              <a:t>EBSCO databases are available </a:t>
            </a:r>
            <a:endParaRPr lang="en-US" sz="3200" b="1" baseline="-25000" dirty="0" smtClean="0">
              <a:solidFill>
                <a:srgbClr val="4F81BD">
                  <a:lumMod val="75000"/>
                </a:srgbClr>
              </a:solidFill>
              <a:latin typeface="Georgia" panose="02040502050405020303" pitchFamily="18" charset="0"/>
              <a:ea typeface="Calibri"/>
              <a:cs typeface="Times New Roman"/>
            </a:endParaRPr>
          </a:p>
          <a:p>
            <a:pPr algn="ctr" fontAlgn="base"/>
            <a:r>
              <a:rPr lang="en-US" sz="3200" b="1" baseline="-25000" dirty="0" smtClean="0">
                <a:solidFill>
                  <a:srgbClr val="4F81BD">
                    <a:lumMod val="75000"/>
                  </a:srgbClr>
                </a:solidFill>
                <a:latin typeface="Georgia" panose="02040502050405020303" pitchFamily="18" charset="0"/>
                <a:ea typeface="Calibri"/>
                <a:cs typeface="Times New Roman"/>
              </a:rPr>
              <a:t>in Latvia </a:t>
            </a:r>
            <a:r>
              <a:rPr lang="en-US" sz="3200" b="1" baseline="-25000" dirty="0">
                <a:solidFill>
                  <a:srgbClr val="4F81BD">
                    <a:lumMod val="75000"/>
                  </a:srgbClr>
                </a:solidFill>
                <a:latin typeface="Georgia" panose="02040502050405020303" pitchFamily="18" charset="0"/>
                <a:ea typeface="Calibri"/>
                <a:cs typeface="Times New Roman"/>
              </a:rPr>
              <a:t>since </a:t>
            </a:r>
            <a:r>
              <a:rPr lang="en-US" sz="3200" b="1" baseline="-25000" dirty="0" smtClean="0">
                <a:solidFill>
                  <a:srgbClr val="4F81BD">
                    <a:lumMod val="75000"/>
                  </a:srgbClr>
                </a:solidFill>
                <a:latin typeface="Georgia" panose="02040502050405020303" pitchFamily="18" charset="0"/>
                <a:ea typeface="Calibri"/>
                <a:cs typeface="Times New Roman"/>
              </a:rPr>
              <a:t>end 1999 </a:t>
            </a:r>
            <a:endParaRPr lang="pl-PL" sz="3200" b="1" baseline="-25000" dirty="0">
              <a:solidFill>
                <a:srgbClr val="4F81BD">
                  <a:lumMod val="75000"/>
                </a:srgbClr>
              </a:solidFill>
              <a:latin typeface="Georgia" panose="02040502050405020303" pitchFamily="18" charset="0"/>
              <a:ea typeface="Calibri"/>
              <a:cs typeface="Times New Roman"/>
            </a:endParaRPr>
          </a:p>
          <a:p>
            <a:pPr algn="ctr" fontAlgn="base"/>
            <a:endParaRPr lang="en-US" sz="3200" b="1" baseline="-25000" dirty="0" smtClean="0">
              <a:solidFill>
                <a:srgbClr val="4F81BD">
                  <a:lumMod val="75000"/>
                </a:srgbClr>
              </a:solidFill>
              <a:latin typeface="Georgia" panose="02040502050405020303" pitchFamily="18" charset="0"/>
              <a:ea typeface="Calibri"/>
              <a:cs typeface="Times New Roman"/>
            </a:endParaRPr>
          </a:p>
          <a:p>
            <a:pPr indent="-457200" algn="ctr" fontAlgn="base"/>
            <a:r>
              <a:rPr lang="en-US" sz="3200" b="1" baseline="-25000" dirty="0" smtClean="0">
                <a:solidFill>
                  <a:srgbClr val="4F81BD">
                    <a:lumMod val="75000"/>
                  </a:srgbClr>
                </a:solidFill>
                <a:latin typeface="Georgia" panose="02040502050405020303" pitchFamily="18" charset="0"/>
                <a:ea typeface="Calibri"/>
                <a:cs typeface="Times New Roman"/>
              </a:rPr>
              <a:t>Access </a:t>
            </a:r>
            <a:r>
              <a:rPr lang="en-US" sz="3200" b="1" baseline="-25000" dirty="0">
                <a:solidFill>
                  <a:srgbClr val="4F81BD">
                    <a:lumMod val="75000"/>
                  </a:srgbClr>
                </a:solidFill>
                <a:latin typeface="Georgia" panose="02040502050405020303" pitchFamily="18" charset="0"/>
                <a:ea typeface="Calibri"/>
                <a:cs typeface="Times New Roman"/>
              </a:rPr>
              <a:t>organized </a:t>
            </a:r>
            <a:r>
              <a:rPr lang="en-US" sz="3200" b="1" baseline="-25000" dirty="0" smtClean="0">
                <a:solidFill>
                  <a:srgbClr val="4F81BD">
                    <a:lumMod val="75000"/>
                  </a:srgbClr>
                </a:solidFill>
                <a:latin typeface="Georgia" panose="02040502050405020303" pitchFamily="18" charset="0"/>
                <a:ea typeface="Calibri"/>
                <a:cs typeface="Times New Roman"/>
              </a:rPr>
              <a:t>by </a:t>
            </a:r>
          </a:p>
          <a:p>
            <a:pPr indent="-457200" algn="ctr" fontAlgn="base"/>
            <a:r>
              <a:rPr lang="en-US" sz="3200" b="1" baseline="-25000" dirty="0" smtClean="0">
                <a:solidFill>
                  <a:srgbClr val="4F81BD">
                    <a:lumMod val="75000"/>
                  </a:srgbClr>
                </a:solidFill>
                <a:latin typeface="Georgia" panose="02040502050405020303" pitchFamily="18" charset="0"/>
                <a:ea typeface="Calibri"/>
                <a:cs typeface="Times New Roman"/>
              </a:rPr>
              <a:t>Culture Information Systems Centre</a:t>
            </a:r>
            <a:r>
              <a:rPr lang="en-US" sz="3200" dirty="0" smtClean="0">
                <a:latin typeface="Georgia" panose="02040502050405020303" pitchFamily="18" charset="0"/>
              </a:rPr>
              <a:t> </a:t>
            </a:r>
            <a:endParaRPr lang="en-US" sz="3200" b="1" dirty="0">
              <a:solidFill>
                <a:prstClr val="black"/>
              </a:solidFill>
              <a:latin typeface="Georgia" panose="02040502050405020303" pitchFamily="18" charset="0"/>
              <a:cs typeface="Arial" charset="0"/>
            </a:endParaRPr>
          </a:p>
          <a:p>
            <a:pPr algn="ctr" fontAlgn="base">
              <a:spcAft>
                <a:spcPct val="0"/>
              </a:spcAft>
            </a:pPr>
            <a:endParaRPr lang="ru-RU" sz="2400" baseline="-4000" dirty="0">
              <a:solidFill>
                <a:srgbClr val="4F81BD">
                  <a:lumMod val="75000"/>
                </a:srgbClr>
              </a:solidFill>
              <a:latin typeface="Georgia" panose="02040502050405020303" pitchFamily="18" charset="0"/>
              <a:ea typeface="Arial Unicode MS" pitchFamily="34" charset="-128"/>
              <a:cs typeface="Arial Unicode MS" pitchFamily="34" charset="-128"/>
            </a:endParaRPr>
          </a:p>
        </p:txBody>
      </p:sp>
      <p:sp>
        <p:nvSpPr>
          <p:cNvPr id="116738" name="Text Box 3"/>
          <p:cNvSpPr txBox="1">
            <a:spLocks noChangeArrowheads="1"/>
          </p:cNvSpPr>
          <p:nvPr/>
        </p:nvSpPr>
        <p:spPr bwMode="auto">
          <a:xfrm>
            <a:off x="2002775" y="2514600"/>
            <a:ext cx="5276620" cy="3477875"/>
          </a:xfrm>
          <a:prstGeom prst="rect">
            <a:avLst/>
          </a:prstGeom>
          <a:noFill/>
          <a:ln w="9525">
            <a:noFill/>
            <a:miter lim="800000"/>
            <a:headEnd/>
            <a:tailEnd/>
          </a:ln>
        </p:spPr>
        <p:txBody>
          <a:bodyPr wrap="square">
            <a:spAutoFit/>
          </a:bodyPr>
          <a:lstStyle/>
          <a:p>
            <a:pPr marL="457200" indent="-457200" algn="ctr" fontAlgn="base">
              <a:spcBef>
                <a:spcPct val="0"/>
              </a:spcBef>
              <a:spcAft>
                <a:spcPct val="0"/>
              </a:spcAft>
            </a:pPr>
            <a:r>
              <a:rPr lang="pl-PL" sz="2000" b="1" dirty="0">
                <a:solidFill>
                  <a:srgbClr val="4F81BD">
                    <a:lumMod val="75000"/>
                  </a:srgbClr>
                </a:solidFill>
                <a:latin typeface="Arial" charset="0"/>
                <a:cs typeface="ＭＳ Ｐゴシック"/>
              </a:rPr>
              <a:t> eIFL </a:t>
            </a:r>
            <a:r>
              <a:rPr lang="pl-PL" sz="2000" b="1" dirty="0" smtClean="0">
                <a:solidFill>
                  <a:srgbClr val="4F81BD">
                    <a:lumMod val="75000"/>
                  </a:srgbClr>
                </a:solidFill>
                <a:latin typeface="Arial" charset="0"/>
                <a:cs typeface="ＭＳ Ｐゴシック"/>
              </a:rPr>
              <a:t>package</a:t>
            </a:r>
            <a:r>
              <a:rPr lang="en-US" sz="2000" b="1" dirty="0" smtClean="0">
                <a:solidFill>
                  <a:srgbClr val="4F81BD">
                    <a:lumMod val="75000"/>
                  </a:srgbClr>
                </a:solidFill>
                <a:latin typeface="Arial" charset="0"/>
                <a:cs typeface="ＭＳ Ｐゴシック"/>
              </a:rPr>
              <a:t> in Latvia</a:t>
            </a:r>
            <a:endParaRPr lang="pl-PL" sz="2000" b="1" dirty="0">
              <a:solidFill>
                <a:srgbClr val="4F81BD">
                  <a:lumMod val="75000"/>
                </a:srgbClr>
              </a:solidFill>
              <a:latin typeface="Arial" charset="0"/>
              <a:cs typeface="ＭＳ Ｐゴシック"/>
            </a:endParaRPr>
          </a:p>
          <a:p>
            <a:pPr marL="457200" indent="-457200" algn="ctr" fontAlgn="base">
              <a:spcBef>
                <a:spcPct val="0"/>
              </a:spcBef>
              <a:spcAft>
                <a:spcPct val="0"/>
              </a:spcAft>
            </a:pPr>
            <a:endParaRPr lang="en-US" sz="2000" b="1" dirty="0">
              <a:solidFill>
                <a:srgbClr val="4F81BD">
                  <a:lumMod val="75000"/>
                </a:srgbClr>
              </a:solidFill>
              <a:latin typeface="Arial" charset="0"/>
              <a:cs typeface="ＭＳ Ｐゴシック"/>
            </a:endParaRPr>
          </a:p>
          <a:p>
            <a:pPr marL="457200" indent="-457200" fontAlgn="base">
              <a:spcBef>
                <a:spcPct val="0"/>
              </a:spcBef>
              <a:spcAft>
                <a:spcPct val="0"/>
              </a:spcAft>
              <a:buFontTx/>
              <a:buAutoNum type="arabicPeriod"/>
            </a:pPr>
            <a:r>
              <a:rPr lang="en-US" sz="1500" dirty="0">
                <a:solidFill>
                  <a:prstClr val="black"/>
                </a:solidFill>
                <a:latin typeface="Arial" charset="0"/>
                <a:cs typeface="ＭＳ Ｐゴシック"/>
              </a:rPr>
              <a:t>Academic Search </a:t>
            </a:r>
            <a:r>
              <a:rPr lang="pl-PL" sz="1500" dirty="0">
                <a:solidFill>
                  <a:prstClr val="black"/>
                </a:solidFill>
                <a:latin typeface="Arial" charset="0"/>
                <a:cs typeface="ＭＳ Ｐゴシック"/>
              </a:rPr>
              <a:t>Complete</a:t>
            </a:r>
            <a:endParaRPr lang="en-US" sz="1500" dirty="0">
              <a:solidFill>
                <a:prstClr val="black"/>
              </a:solidFill>
              <a:latin typeface="Arial" charset="0"/>
              <a:cs typeface="ＭＳ Ｐゴシック"/>
            </a:endParaRPr>
          </a:p>
          <a:p>
            <a:pPr marL="457200" indent="-457200" fontAlgn="base">
              <a:spcBef>
                <a:spcPct val="0"/>
              </a:spcBef>
              <a:spcAft>
                <a:spcPct val="0"/>
              </a:spcAft>
              <a:buFontTx/>
              <a:buAutoNum type="arabicPeriod"/>
            </a:pPr>
            <a:r>
              <a:rPr lang="en-US" sz="1500" dirty="0" smtClean="0">
                <a:solidFill>
                  <a:prstClr val="black"/>
                </a:solidFill>
                <a:latin typeface="Arial" charset="0"/>
                <a:cs typeface="ＭＳ Ｐゴシック"/>
              </a:rPr>
              <a:t>ERIC</a:t>
            </a:r>
            <a:endParaRPr lang="pl-PL" sz="1500" dirty="0">
              <a:solidFill>
                <a:prstClr val="black"/>
              </a:solidFill>
              <a:latin typeface="Arial" charset="0"/>
              <a:cs typeface="ＭＳ Ｐゴシック"/>
            </a:endParaRPr>
          </a:p>
          <a:p>
            <a:pPr marL="457200" indent="-457200" fontAlgn="base">
              <a:spcBef>
                <a:spcPct val="0"/>
              </a:spcBef>
              <a:spcAft>
                <a:spcPct val="0"/>
              </a:spcAft>
              <a:buFontTx/>
              <a:buAutoNum type="arabicPeriod"/>
            </a:pPr>
            <a:r>
              <a:rPr lang="en-US" sz="1500" dirty="0">
                <a:solidFill>
                  <a:prstClr val="black"/>
                </a:solidFill>
                <a:latin typeface="Arial" charset="0"/>
                <a:cs typeface="Arial" charset="0"/>
              </a:rPr>
              <a:t>European Views of the Americas</a:t>
            </a:r>
            <a:endParaRPr lang="en-US" sz="1500" dirty="0">
              <a:solidFill>
                <a:prstClr val="black"/>
              </a:solidFill>
              <a:latin typeface="Arial" charset="0"/>
              <a:cs typeface="ＭＳ Ｐゴシック"/>
            </a:endParaRPr>
          </a:p>
          <a:p>
            <a:pPr marL="457200" indent="-457200" fontAlgn="base">
              <a:spcBef>
                <a:spcPct val="0"/>
              </a:spcBef>
              <a:spcAft>
                <a:spcPct val="0"/>
              </a:spcAft>
              <a:buFontTx/>
              <a:buAutoNum type="arabicPeriod"/>
            </a:pPr>
            <a:r>
              <a:rPr lang="pl-PL" sz="1500" dirty="0">
                <a:solidFill>
                  <a:prstClr val="black"/>
                </a:solidFill>
                <a:latin typeface="Arial" charset="0"/>
                <a:cs typeface="ＭＳ Ｐゴシック"/>
              </a:rPr>
              <a:t>GreenFile</a:t>
            </a:r>
          </a:p>
          <a:p>
            <a:pPr marL="457200" indent="-457200" fontAlgn="base">
              <a:spcBef>
                <a:spcPct val="0"/>
              </a:spcBef>
              <a:spcAft>
                <a:spcPct val="0"/>
              </a:spcAft>
              <a:buFontTx/>
              <a:buAutoNum type="arabicPeriod"/>
            </a:pPr>
            <a:r>
              <a:rPr lang="ru-RU" sz="1500" dirty="0">
                <a:solidFill>
                  <a:prstClr val="black"/>
                </a:solidFill>
                <a:latin typeface="Arial" charset="0"/>
                <a:cs typeface="ＭＳ Ｐゴシック"/>
              </a:rPr>
              <a:t>Health Source: Academic </a:t>
            </a:r>
            <a:r>
              <a:rPr lang="en-US" sz="1500" dirty="0">
                <a:solidFill>
                  <a:prstClr val="black"/>
                </a:solidFill>
                <a:latin typeface="Arial" charset="0"/>
                <a:cs typeface="ＭＳ Ｐゴシック"/>
              </a:rPr>
              <a:t>Edition</a:t>
            </a:r>
          </a:p>
          <a:p>
            <a:pPr marL="457200" indent="-457200" fontAlgn="base">
              <a:spcBef>
                <a:spcPct val="0"/>
              </a:spcBef>
              <a:spcAft>
                <a:spcPct val="0"/>
              </a:spcAft>
              <a:buFontTx/>
              <a:buAutoNum type="arabicPeriod"/>
            </a:pPr>
            <a:r>
              <a:rPr lang="ru-RU" sz="1500" dirty="0">
                <a:solidFill>
                  <a:prstClr val="black"/>
                </a:solidFill>
                <a:latin typeface="Arial" charset="0"/>
                <a:cs typeface="ＭＳ Ｐゴシック"/>
              </a:rPr>
              <a:t>Health Source:</a:t>
            </a:r>
            <a:r>
              <a:rPr lang="en-US" sz="1500" dirty="0">
                <a:solidFill>
                  <a:prstClr val="black"/>
                </a:solidFill>
                <a:latin typeface="Arial" charset="0"/>
                <a:cs typeface="ＭＳ Ｐゴシック"/>
              </a:rPr>
              <a:t> Consumer Edition</a:t>
            </a:r>
          </a:p>
          <a:p>
            <a:pPr marL="457200" indent="-457200" fontAlgn="base">
              <a:spcBef>
                <a:spcPct val="0"/>
              </a:spcBef>
              <a:spcAft>
                <a:spcPct val="0"/>
              </a:spcAft>
              <a:buFontTx/>
              <a:buAutoNum type="arabicPeriod"/>
            </a:pPr>
            <a:r>
              <a:rPr lang="en-US" sz="1500" dirty="0">
                <a:solidFill>
                  <a:prstClr val="black"/>
                </a:solidFill>
                <a:latin typeface="Arial" charset="0"/>
                <a:cs typeface="ＭＳ Ｐゴシック"/>
              </a:rPr>
              <a:t>Library, Information Science &amp; Technology Abstracts </a:t>
            </a:r>
            <a:endParaRPr lang="pl-PL" sz="1500" dirty="0">
              <a:solidFill>
                <a:prstClr val="black"/>
              </a:solidFill>
              <a:latin typeface="Arial" charset="0"/>
              <a:cs typeface="ＭＳ Ｐゴシック"/>
            </a:endParaRPr>
          </a:p>
          <a:p>
            <a:pPr marL="457200" indent="-457200" fontAlgn="base">
              <a:spcBef>
                <a:spcPct val="0"/>
              </a:spcBef>
              <a:spcAft>
                <a:spcPct val="0"/>
              </a:spcAft>
              <a:buFontTx/>
              <a:buAutoNum type="arabicPeriod"/>
            </a:pPr>
            <a:r>
              <a:rPr lang="en-US" sz="1500" dirty="0" err="1">
                <a:solidFill>
                  <a:prstClr val="black"/>
                </a:solidFill>
                <a:latin typeface="Arial" charset="0"/>
                <a:cs typeface="ＭＳ Ｐゴシック"/>
              </a:rPr>
              <a:t>MasterFile</a:t>
            </a:r>
            <a:r>
              <a:rPr lang="en-US" sz="1500" dirty="0">
                <a:solidFill>
                  <a:prstClr val="black"/>
                </a:solidFill>
                <a:latin typeface="Arial" charset="0"/>
                <a:cs typeface="ＭＳ Ｐゴシック"/>
              </a:rPr>
              <a:t> Premier</a:t>
            </a:r>
          </a:p>
          <a:p>
            <a:pPr marL="457200" indent="-457200" fontAlgn="base">
              <a:spcBef>
                <a:spcPct val="0"/>
              </a:spcBef>
              <a:spcAft>
                <a:spcPct val="0"/>
              </a:spcAft>
              <a:buFontTx/>
              <a:buAutoNum type="arabicPeriod"/>
            </a:pPr>
            <a:r>
              <a:rPr lang="en-US" sz="1500" dirty="0">
                <a:solidFill>
                  <a:prstClr val="black"/>
                </a:solidFill>
                <a:latin typeface="Arial" charset="0"/>
                <a:cs typeface="ＭＳ Ｐゴシック"/>
              </a:rPr>
              <a:t>MEDLINE</a:t>
            </a:r>
          </a:p>
          <a:p>
            <a:pPr marL="457200" indent="-457200" fontAlgn="base">
              <a:spcBef>
                <a:spcPct val="0"/>
              </a:spcBef>
              <a:spcAft>
                <a:spcPct val="0"/>
              </a:spcAft>
              <a:buFontTx/>
              <a:buAutoNum type="arabicPeriod"/>
            </a:pPr>
            <a:r>
              <a:rPr lang="en-US" sz="1500" dirty="0">
                <a:solidFill>
                  <a:prstClr val="black"/>
                </a:solidFill>
                <a:latin typeface="Arial" charset="0"/>
                <a:cs typeface="ＭＳ Ｐゴシック"/>
              </a:rPr>
              <a:t>Newspaper Source</a:t>
            </a:r>
          </a:p>
          <a:p>
            <a:pPr marL="457200" indent="-457200" fontAlgn="base">
              <a:spcBef>
                <a:spcPct val="0"/>
              </a:spcBef>
              <a:spcAft>
                <a:spcPct val="0"/>
              </a:spcAft>
              <a:buFontTx/>
              <a:buAutoNum type="arabicPeriod"/>
            </a:pPr>
            <a:r>
              <a:rPr lang="en-US" sz="1500" dirty="0">
                <a:solidFill>
                  <a:prstClr val="black"/>
                </a:solidFill>
                <a:latin typeface="Arial" charset="0"/>
                <a:cs typeface="ＭＳ Ｐゴシック"/>
              </a:rPr>
              <a:t>Regional B</a:t>
            </a:r>
            <a:r>
              <a:rPr lang="ru-RU" sz="1500" dirty="0">
                <a:solidFill>
                  <a:prstClr val="black"/>
                </a:solidFill>
                <a:latin typeface="Arial" charset="0"/>
                <a:cs typeface="ＭＳ Ｐゴシック"/>
              </a:rPr>
              <a:t>usiness News</a:t>
            </a:r>
            <a:endParaRPr lang="en-US" sz="1500" dirty="0">
              <a:solidFill>
                <a:prstClr val="black"/>
              </a:solidFill>
              <a:latin typeface="Arial" charset="0"/>
              <a:cs typeface="ＭＳ Ｐゴシック"/>
            </a:endParaRPr>
          </a:p>
          <a:p>
            <a:pPr marL="457200" indent="-457200" fontAlgn="base">
              <a:spcBef>
                <a:spcPct val="0"/>
              </a:spcBef>
              <a:spcAft>
                <a:spcPct val="0"/>
              </a:spcAft>
              <a:buFontTx/>
              <a:buAutoNum type="arabicPeriod"/>
            </a:pPr>
            <a:r>
              <a:rPr lang="pl-PL" sz="1500" dirty="0">
                <a:solidFill>
                  <a:prstClr val="black"/>
                </a:solidFill>
                <a:latin typeface="Arial" charset="0"/>
                <a:cs typeface="ＭＳ Ｐゴシック"/>
              </a:rPr>
              <a:t>Teacher Reference Center</a:t>
            </a:r>
            <a:r>
              <a:rPr lang="en-US" sz="1500" dirty="0">
                <a:solidFill>
                  <a:prstClr val="black"/>
                </a:solidFill>
                <a:latin typeface="Arial" charset="0"/>
                <a:cs typeface="ＭＳ Ｐゴシック"/>
              </a:rPr>
              <a:t> </a:t>
            </a:r>
            <a:endParaRPr lang="pl-PL" sz="1500" dirty="0">
              <a:solidFill>
                <a:prstClr val="black"/>
              </a:solidFill>
              <a:latin typeface="Arial" charset="0"/>
              <a:cs typeface="ＭＳ Ｐゴシック"/>
            </a:endParaRPr>
          </a:p>
        </p:txBody>
      </p:sp>
      <p:pic>
        <p:nvPicPr>
          <p:cNvPr id="56322" name="Picture 2" descr="http://www.kis.gov.lv/wp-content/uploads/2015/03/ki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1" y="0"/>
            <a:ext cx="1806186" cy="1676400"/>
          </a:xfrm>
          <a:prstGeom prst="rect">
            <a:avLst/>
          </a:prstGeom>
          <a:noFill/>
          <a:extLst>
            <a:ext uri="{909E8E84-426E-40DD-AFC4-6F175D3DCCD1}">
              <a14:hiddenFill xmlns:a14="http://schemas.microsoft.com/office/drawing/2010/main">
                <a:solidFill>
                  <a:srgbClr val="FFFFFF"/>
                </a:solidFill>
              </a14:hiddenFill>
            </a:ext>
          </a:extLst>
        </p:spPr>
      </p:pic>
      <p:pic>
        <p:nvPicPr>
          <p:cNvPr id="56324" name="Picture 4" descr="http://www.ebscohost.com/assets-sample-content/cover_the-journal-of-chemical-physic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4772" y="2284413"/>
            <a:ext cx="1352063" cy="1792020"/>
          </a:xfrm>
          <a:prstGeom prst="rect">
            <a:avLst/>
          </a:prstGeom>
          <a:noFill/>
          <a:extLst>
            <a:ext uri="{909E8E84-426E-40DD-AFC4-6F175D3DCCD1}">
              <a14:hiddenFill xmlns:a14="http://schemas.microsoft.com/office/drawing/2010/main">
                <a:solidFill>
                  <a:srgbClr val="FFFFFF"/>
                </a:solidFill>
              </a14:hiddenFill>
            </a:ext>
          </a:extLst>
        </p:spPr>
      </p:pic>
      <p:pic>
        <p:nvPicPr>
          <p:cNvPr id="56326" name="Picture 6" descr="http://www.ebscohost.com/assets-sample-content/cover_annals-of-scien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9854" y="4431497"/>
            <a:ext cx="1390163" cy="1785825"/>
          </a:xfrm>
          <a:prstGeom prst="rect">
            <a:avLst/>
          </a:prstGeom>
          <a:noFill/>
          <a:extLst>
            <a:ext uri="{909E8E84-426E-40DD-AFC4-6F175D3DCCD1}">
              <a14:hiddenFill xmlns:a14="http://schemas.microsoft.com/office/drawing/2010/main">
                <a:solidFill>
                  <a:srgbClr val="FFFFFF"/>
                </a:solidFill>
              </a14:hiddenFill>
            </a:ext>
          </a:extLst>
        </p:spPr>
      </p:pic>
      <p:pic>
        <p:nvPicPr>
          <p:cNvPr id="56328" name="Picture 8" descr="http://www.ebscohost.com/assets-sample-content/cover_clinical-of-psycholog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415" y="2284413"/>
            <a:ext cx="1354899" cy="1740524"/>
          </a:xfrm>
          <a:prstGeom prst="rect">
            <a:avLst/>
          </a:prstGeom>
          <a:noFill/>
          <a:extLst>
            <a:ext uri="{909E8E84-426E-40DD-AFC4-6F175D3DCCD1}">
              <a14:hiddenFill xmlns:a14="http://schemas.microsoft.com/office/drawing/2010/main">
                <a:solidFill>
                  <a:srgbClr val="FFFFFF"/>
                </a:solidFill>
              </a14:hiddenFill>
            </a:ext>
          </a:extLst>
        </p:spPr>
      </p:pic>
      <p:pic>
        <p:nvPicPr>
          <p:cNvPr id="56330" name="Picture 10" descr="http://www.ebscohost.com/assets-sample-content/cover_journal-of-applied-physic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591" y="4431497"/>
            <a:ext cx="1385365" cy="1836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03528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2"/>
          <p:cNvSpPr txBox="1">
            <a:spLocks noChangeArrowheads="1"/>
          </p:cNvSpPr>
          <p:nvPr/>
        </p:nvSpPr>
        <p:spPr bwMode="auto">
          <a:xfrm>
            <a:off x="1927952" y="501473"/>
            <a:ext cx="6624244" cy="1200329"/>
          </a:xfrm>
          <a:prstGeom prst="rect">
            <a:avLst/>
          </a:prstGeom>
          <a:noFill/>
          <a:ln w="9525">
            <a:noFill/>
            <a:miter lim="800000"/>
            <a:headEnd/>
            <a:tailEnd/>
          </a:ln>
        </p:spPr>
        <p:txBody>
          <a:bodyPr wrap="square">
            <a:spAutoFit/>
          </a:bodyPr>
          <a:lstStyle/>
          <a:p>
            <a:pPr algn="ctr" fontAlgn="base"/>
            <a:r>
              <a:rPr lang="en-US" sz="2400" b="1" dirty="0" smtClean="0">
                <a:solidFill>
                  <a:srgbClr val="4F81BD">
                    <a:lumMod val="75000"/>
                  </a:srgbClr>
                </a:solidFill>
                <a:latin typeface="Georgia" panose="02040502050405020303" pitchFamily="18" charset="0"/>
                <a:cs typeface="Arial" charset="0"/>
              </a:rPr>
              <a:t>Academic Libraries subscribe to additional subject-specific databases </a:t>
            </a:r>
          </a:p>
          <a:p>
            <a:pPr algn="ctr" fontAlgn="base"/>
            <a:r>
              <a:rPr lang="en-US" sz="2400" b="1" dirty="0" smtClean="0">
                <a:solidFill>
                  <a:srgbClr val="4F81BD">
                    <a:lumMod val="75000"/>
                  </a:srgbClr>
                </a:solidFill>
                <a:latin typeface="Georgia" panose="02040502050405020303" pitchFamily="18" charset="0"/>
                <a:cs typeface="Arial" charset="0"/>
              </a:rPr>
              <a:t>and eBooks</a:t>
            </a:r>
            <a:endParaRPr lang="ru-RU" sz="2400" b="1" baseline="-4000" dirty="0">
              <a:solidFill>
                <a:srgbClr val="4F81BD">
                  <a:lumMod val="75000"/>
                </a:srgbClr>
              </a:solidFill>
              <a:latin typeface="Georgia" panose="02040502050405020303" pitchFamily="18" charset="0"/>
              <a:ea typeface="Arial Unicode MS" pitchFamily="34" charset="-128"/>
              <a:cs typeface="Arial Unicode MS" pitchFamily="34" charset="-128"/>
            </a:endParaRPr>
          </a:p>
        </p:txBody>
      </p:sp>
      <p:sp>
        <p:nvSpPr>
          <p:cNvPr id="116738" name="Text Box 3"/>
          <p:cNvSpPr txBox="1">
            <a:spLocks noChangeArrowheads="1"/>
          </p:cNvSpPr>
          <p:nvPr/>
        </p:nvSpPr>
        <p:spPr bwMode="auto">
          <a:xfrm>
            <a:off x="2153798" y="1797319"/>
            <a:ext cx="4610100" cy="5278368"/>
          </a:xfrm>
          <a:prstGeom prst="rect">
            <a:avLst/>
          </a:prstGeom>
          <a:noFill/>
          <a:ln w="9525">
            <a:noFill/>
            <a:miter lim="800000"/>
            <a:headEnd/>
            <a:tailEnd/>
          </a:ln>
        </p:spPr>
        <p:txBody>
          <a:bodyPr wrap="square">
            <a:spAutoFit/>
          </a:bodyPr>
          <a:lstStyle/>
          <a:p>
            <a:pPr marL="457200" indent="-457200" algn="ctr" fontAlgn="base">
              <a:spcBef>
                <a:spcPct val="0"/>
              </a:spcBef>
              <a:spcAft>
                <a:spcPct val="0"/>
              </a:spcAft>
            </a:pPr>
            <a:r>
              <a:rPr lang="pl-PL" sz="2000" b="1" dirty="0">
                <a:solidFill>
                  <a:srgbClr val="4F81BD">
                    <a:lumMod val="75000"/>
                  </a:srgbClr>
                </a:solidFill>
                <a:latin typeface="Arial" charset="0"/>
                <a:cs typeface="ＭＳ Ｐゴシック"/>
              </a:rPr>
              <a:t>Subject-specific databases</a:t>
            </a:r>
          </a:p>
          <a:p>
            <a:pPr marL="457200" indent="-457200" algn="ctr" fontAlgn="base">
              <a:spcBef>
                <a:spcPct val="0"/>
              </a:spcBef>
              <a:spcAft>
                <a:spcPct val="0"/>
              </a:spcAft>
            </a:pPr>
            <a:r>
              <a:rPr lang="pl-PL" sz="1400" b="1" dirty="0">
                <a:solidFill>
                  <a:srgbClr val="4F81BD">
                    <a:lumMod val="75000"/>
                  </a:srgbClr>
                </a:solidFill>
                <a:latin typeface="Arial" panose="020B0604020202020204" pitchFamily="34" charset="0"/>
                <a:cs typeface="Arial" panose="020B0604020202020204" pitchFamily="34" charset="0"/>
              </a:rPr>
              <a:t>eBooks </a:t>
            </a:r>
          </a:p>
          <a:p>
            <a:pPr marL="457200" indent="-457200" algn="ctr" fontAlgn="base">
              <a:spcBef>
                <a:spcPct val="0"/>
              </a:spcBef>
              <a:spcAft>
                <a:spcPct val="0"/>
              </a:spcAft>
            </a:pPr>
            <a:endParaRPr lang="pl-PL" sz="1400" b="1" dirty="0">
              <a:solidFill>
                <a:srgbClr val="4F81BD">
                  <a:lumMod val="75000"/>
                </a:srgbClr>
              </a:solidFill>
              <a:latin typeface="Arial" panose="020B0604020202020204" pitchFamily="34" charset="0"/>
              <a:cs typeface="Arial" panose="020B0604020202020204" pitchFamily="34" charset="0"/>
            </a:endParaRPr>
          </a:p>
          <a:p>
            <a:pPr marL="457200" indent="-457200" fontAlgn="base">
              <a:spcBef>
                <a:spcPct val="0"/>
              </a:spcBef>
              <a:spcAft>
                <a:spcPct val="0"/>
              </a:spcAft>
              <a:buFontTx/>
              <a:buAutoNum type="arabicPeriod"/>
            </a:pPr>
            <a:r>
              <a:rPr lang="en-US" sz="1400" dirty="0" smtClean="0">
                <a:solidFill>
                  <a:prstClr val="black"/>
                </a:solidFill>
                <a:latin typeface="Arial" panose="020B0604020202020204" pitchFamily="34" charset="0"/>
                <a:cs typeface="Arial" panose="020B0604020202020204" pitchFamily="34" charset="0"/>
              </a:rPr>
              <a:t>Art Source</a:t>
            </a:r>
          </a:p>
          <a:p>
            <a:pPr marL="457200" indent="-457200" fontAlgn="base">
              <a:spcBef>
                <a:spcPct val="0"/>
              </a:spcBef>
              <a:spcAft>
                <a:spcPct val="0"/>
              </a:spcAft>
              <a:buFontTx/>
              <a:buAutoNum type="arabicPeriod"/>
            </a:pPr>
            <a:r>
              <a:rPr lang="en-US" sz="1400" dirty="0" smtClean="0">
                <a:latin typeface="Arial" panose="020B0604020202020204" pitchFamily="34" charset="0"/>
                <a:cs typeface="Arial" panose="020B0604020202020204" pitchFamily="34" charset="0"/>
              </a:rPr>
              <a:t>Business Source Complete</a:t>
            </a:r>
          </a:p>
          <a:p>
            <a:pPr marL="457200" indent="-457200" fontAlgn="base">
              <a:spcBef>
                <a:spcPct val="0"/>
              </a:spcBef>
              <a:spcAft>
                <a:spcPct val="0"/>
              </a:spcAft>
              <a:buFontTx/>
              <a:buAutoNum type="arabicPeriod"/>
            </a:pPr>
            <a:r>
              <a:rPr lang="en-US" sz="1400" dirty="0" smtClean="0">
                <a:solidFill>
                  <a:prstClr val="black"/>
                </a:solidFill>
                <a:latin typeface="Arial" panose="020B0604020202020204" pitchFamily="34" charset="0"/>
                <a:cs typeface="Arial" panose="020B0604020202020204" pitchFamily="34" charset="0"/>
              </a:rPr>
              <a:t>Communication &amp; Mass Media Complete</a:t>
            </a:r>
          </a:p>
          <a:p>
            <a:pPr marL="457200" indent="-457200" fontAlgn="base">
              <a:spcBef>
                <a:spcPct val="0"/>
              </a:spcBef>
              <a:spcAft>
                <a:spcPct val="0"/>
              </a:spcAft>
              <a:buFontTx/>
              <a:buAutoNum type="arabicPeriod"/>
            </a:pPr>
            <a:r>
              <a:rPr lang="en-US" sz="1400" dirty="0" smtClean="0">
                <a:latin typeface="Arial" panose="020B0604020202020204" pitchFamily="34" charset="0"/>
                <a:cs typeface="Arial" panose="020B0604020202020204" pitchFamily="34" charset="0"/>
              </a:rPr>
              <a:t>Computers &amp; Applied Sciences Complete</a:t>
            </a:r>
            <a:endParaRPr lang="en-US" sz="1400" dirty="0" smtClean="0">
              <a:solidFill>
                <a:prstClr val="black"/>
              </a:solidFill>
              <a:latin typeface="Arial" panose="020B0604020202020204" pitchFamily="34" charset="0"/>
              <a:cs typeface="Arial" panose="020B0604020202020204" pitchFamily="34" charset="0"/>
            </a:endParaRPr>
          </a:p>
          <a:p>
            <a:pPr marL="457200" indent="-457200" fontAlgn="base">
              <a:spcBef>
                <a:spcPct val="0"/>
              </a:spcBef>
              <a:spcAft>
                <a:spcPct val="0"/>
              </a:spcAft>
              <a:buFontTx/>
              <a:buAutoNum type="arabicPeriod"/>
            </a:pPr>
            <a:r>
              <a:rPr lang="en-US" sz="1400" dirty="0" smtClean="0">
                <a:solidFill>
                  <a:prstClr val="black"/>
                </a:solidFill>
                <a:latin typeface="Arial" panose="020B0604020202020204" pitchFamily="34" charset="0"/>
                <a:cs typeface="Arial" panose="020B0604020202020204" pitchFamily="34" charset="0"/>
              </a:rPr>
              <a:t>EconLit with Full Text</a:t>
            </a:r>
          </a:p>
          <a:p>
            <a:pPr marL="457200" indent="-457200" fontAlgn="base">
              <a:spcBef>
                <a:spcPct val="0"/>
              </a:spcBef>
              <a:spcAft>
                <a:spcPct val="0"/>
              </a:spcAft>
              <a:buFontTx/>
              <a:buAutoNum type="arabicPeriod"/>
            </a:pPr>
            <a:r>
              <a:rPr lang="en-US" sz="1400" dirty="0" smtClean="0">
                <a:solidFill>
                  <a:prstClr val="black"/>
                </a:solidFill>
                <a:latin typeface="Arial" panose="020B0604020202020204" pitchFamily="34" charset="0"/>
                <a:cs typeface="Arial" panose="020B0604020202020204" pitchFamily="34" charset="0"/>
              </a:rPr>
              <a:t>Education Source</a:t>
            </a:r>
          </a:p>
          <a:p>
            <a:pPr marL="457200" indent="-457200" fontAlgn="base">
              <a:spcBef>
                <a:spcPct val="0"/>
              </a:spcBef>
              <a:spcAft>
                <a:spcPct val="0"/>
              </a:spcAft>
              <a:buFontTx/>
              <a:buAutoNum type="arabicPeriod"/>
            </a:pPr>
            <a:r>
              <a:rPr lang="en-US" sz="1400" dirty="0" smtClean="0">
                <a:solidFill>
                  <a:prstClr val="black"/>
                </a:solidFill>
                <a:latin typeface="Arial" panose="020B0604020202020204" pitchFamily="34" charset="0"/>
                <a:cs typeface="Arial" panose="020B0604020202020204" pitchFamily="34" charset="0"/>
              </a:rPr>
              <a:t>Legal Source</a:t>
            </a:r>
          </a:p>
          <a:p>
            <a:pPr marL="457200" indent="-457200" fontAlgn="base">
              <a:spcBef>
                <a:spcPct val="0"/>
              </a:spcBef>
              <a:spcAft>
                <a:spcPct val="0"/>
              </a:spcAft>
              <a:buFontTx/>
              <a:buAutoNum type="arabicPeriod"/>
            </a:pPr>
            <a:r>
              <a:rPr lang="en-US" sz="1400" dirty="0" smtClean="0">
                <a:solidFill>
                  <a:prstClr val="black"/>
                </a:solidFill>
                <a:latin typeface="Arial" panose="020B0604020202020204" pitchFamily="34" charset="0"/>
                <a:cs typeface="Arial" panose="020B0604020202020204" pitchFamily="34" charset="0"/>
              </a:rPr>
              <a:t>PsycARTICLES</a:t>
            </a:r>
          </a:p>
          <a:p>
            <a:pPr marL="457200" indent="-457200" fontAlgn="base">
              <a:spcBef>
                <a:spcPct val="0"/>
              </a:spcBef>
              <a:spcAft>
                <a:spcPct val="0"/>
              </a:spcAft>
              <a:buFontTx/>
              <a:buAutoNum type="arabicPeriod"/>
            </a:pPr>
            <a:r>
              <a:rPr lang="en-US" sz="1400" dirty="0" smtClean="0">
                <a:solidFill>
                  <a:prstClr val="black"/>
                </a:solidFill>
                <a:latin typeface="Arial" panose="020B0604020202020204" pitchFamily="34" charset="0"/>
                <a:cs typeface="Arial" panose="020B0604020202020204" pitchFamily="34" charset="0"/>
              </a:rPr>
              <a:t>SocINDEX with Full Text</a:t>
            </a:r>
          </a:p>
          <a:p>
            <a:pPr marL="457200" indent="-457200" fontAlgn="base">
              <a:spcBef>
                <a:spcPct val="0"/>
              </a:spcBef>
              <a:spcAft>
                <a:spcPct val="0"/>
              </a:spcAft>
              <a:buFontTx/>
              <a:buAutoNum type="arabicPeriod"/>
            </a:pPr>
            <a:r>
              <a:rPr lang="en-US" sz="1400" dirty="0" smtClean="0">
                <a:latin typeface="Arial" panose="020B0604020202020204" pitchFamily="34" charset="0"/>
                <a:cs typeface="Arial" panose="020B0604020202020204" pitchFamily="34" charset="0"/>
              </a:rPr>
              <a:t>Dentistry &amp; Oral Sciences Source</a:t>
            </a:r>
          </a:p>
          <a:p>
            <a:pPr marL="457200" indent="-457200" fontAlgn="base">
              <a:spcBef>
                <a:spcPct val="0"/>
              </a:spcBef>
              <a:spcAft>
                <a:spcPct val="0"/>
              </a:spcAft>
              <a:buFontTx/>
              <a:buAutoNum type="arabicPeriod"/>
            </a:pPr>
            <a:r>
              <a:rPr lang="en-US" sz="1400" dirty="0" smtClean="0">
                <a:solidFill>
                  <a:prstClr val="black"/>
                </a:solidFill>
                <a:latin typeface="Arial" panose="020B0604020202020204" pitchFamily="34" charset="0"/>
                <a:cs typeface="Arial" panose="020B0604020202020204" pitchFamily="34" charset="0"/>
              </a:rPr>
              <a:t>DynaMed</a:t>
            </a:r>
          </a:p>
          <a:p>
            <a:pPr marL="457200" indent="-457200" fontAlgn="base">
              <a:spcBef>
                <a:spcPct val="0"/>
              </a:spcBef>
              <a:spcAft>
                <a:spcPct val="0"/>
              </a:spcAft>
              <a:buFontTx/>
              <a:buAutoNum type="arabicPeriod"/>
            </a:pPr>
            <a:r>
              <a:rPr lang="en-US" sz="1400" dirty="0" smtClean="0">
                <a:solidFill>
                  <a:prstClr val="black"/>
                </a:solidFill>
                <a:latin typeface="Arial" panose="020B0604020202020204" pitchFamily="34" charset="0"/>
                <a:cs typeface="Arial" panose="020B0604020202020204" pitchFamily="34" charset="0"/>
              </a:rPr>
              <a:t>Medline with Full Text</a:t>
            </a:r>
          </a:p>
          <a:p>
            <a:pPr marL="457200" indent="-457200" fontAlgn="base">
              <a:spcBef>
                <a:spcPct val="0"/>
              </a:spcBef>
              <a:spcAft>
                <a:spcPct val="0"/>
              </a:spcAft>
              <a:buFontTx/>
              <a:buAutoNum type="arabicPeriod"/>
            </a:pPr>
            <a:r>
              <a:rPr lang="en-US" sz="1400" dirty="0" smtClean="0">
                <a:latin typeface="Arial" panose="020B0604020202020204" pitchFamily="34" charset="0"/>
                <a:cs typeface="Arial" panose="020B0604020202020204" pitchFamily="34" charset="0"/>
              </a:rPr>
              <a:t>Military &amp; Government Collection</a:t>
            </a:r>
          </a:p>
          <a:p>
            <a:pPr marL="457200" indent="-457200" fontAlgn="base">
              <a:spcBef>
                <a:spcPct val="0"/>
              </a:spcBef>
              <a:spcAft>
                <a:spcPct val="0"/>
              </a:spcAft>
              <a:buFontTx/>
              <a:buAutoNum type="arabicPeriod"/>
            </a:pPr>
            <a:r>
              <a:rPr lang="en-US" sz="1400" dirty="0" smtClean="0">
                <a:solidFill>
                  <a:prstClr val="black"/>
                </a:solidFill>
                <a:latin typeface="Arial" panose="020B0604020202020204" pitchFamily="34" charset="0"/>
                <a:cs typeface="Arial" panose="020B0604020202020204" pitchFamily="34" charset="0"/>
              </a:rPr>
              <a:t>INSPEC</a:t>
            </a:r>
          </a:p>
          <a:p>
            <a:pPr marL="457200" indent="-457200" fontAlgn="base">
              <a:spcBef>
                <a:spcPct val="0"/>
              </a:spcBef>
              <a:spcAft>
                <a:spcPct val="0"/>
              </a:spcAft>
              <a:buFontTx/>
              <a:buAutoNum type="arabicPeriod"/>
            </a:pPr>
            <a:r>
              <a:rPr lang="lv-LV" sz="1400" dirty="0">
                <a:latin typeface="Arial" panose="020B0604020202020204" pitchFamily="34" charset="0"/>
                <a:cs typeface="Arial" panose="020B0604020202020204" pitchFamily="34" charset="0"/>
              </a:rPr>
              <a:t>Film&amp;Television Literature Index with Full </a:t>
            </a:r>
            <a:r>
              <a:rPr lang="lv-LV" sz="1400" dirty="0" smtClean="0">
                <a:latin typeface="Arial" panose="020B0604020202020204" pitchFamily="34" charset="0"/>
                <a:cs typeface="Arial" panose="020B0604020202020204" pitchFamily="34" charset="0"/>
              </a:rPr>
              <a:t>Text</a:t>
            </a:r>
            <a:endParaRPr lang="en-US" sz="1400" dirty="0" smtClean="0">
              <a:latin typeface="Arial" panose="020B0604020202020204" pitchFamily="34" charset="0"/>
              <a:cs typeface="Arial" panose="020B0604020202020204" pitchFamily="34" charset="0"/>
            </a:endParaRPr>
          </a:p>
          <a:p>
            <a:pPr marL="457200" indent="-457200" fontAlgn="base">
              <a:spcBef>
                <a:spcPct val="0"/>
              </a:spcBef>
              <a:spcAft>
                <a:spcPct val="0"/>
              </a:spcAft>
              <a:buFontTx/>
              <a:buAutoNum type="arabicPeriod"/>
            </a:pPr>
            <a:r>
              <a:rPr lang="lv-LV" sz="1400" dirty="0" smtClean="0">
                <a:latin typeface="Arial" panose="020B0604020202020204" pitchFamily="34" charset="0"/>
                <a:cs typeface="Arial" panose="020B0604020202020204" pitchFamily="34" charset="0"/>
              </a:rPr>
              <a:t>International </a:t>
            </a:r>
            <a:r>
              <a:rPr lang="lv-LV" sz="1400" dirty="0">
                <a:latin typeface="Arial" panose="020B0604020202020204" pitchFamily="34" charset="0"/>
                <a:cs typeface="Arial" panose="020B0604020202020204" pitchFamily="34" charset="0"/>
              </a:rPr>
              <a:t>Bibliography of Theatre&amp;Dance with Full Text</a:t>
            </a:r>
            <a:endParaRPr lang="en-US" sz="1400" dirty="0" smtClean="0">
              <a:solidFill>
                <a:prstClr val="black"/>
              </a:solidFill>
              <a:latin typeface="Arial" panose="020B0604020202020204" pitchFamily="34" charset="0"/>
              <a:cs typeface="Arial" panose="020B0604020202020204" pitchFamily="34" charset="0"/>
            </a:endParaRPr>
          </a:p>
          <a:p>
            <a:pPr marL="457200" indent="-457200" fontAlgn="base">
              <a:spcBef>
                <a:spcPct val="0"/>
              </a:spcBef>
              <a:spcAft>
                <a:spcPct val="0"/>
              </a:spcAft>
              <a:buFontTx/>
              <a:buAutoNum type="arabicPeriod"/>
            </a:pPr>
            <a:endParaRPr lang="en-US" sz="1400" dirty="0" smtClean="0">
              <a:solidFill>
                <a:prstClr val="black"/>
              </a:solidFill>
              <a:latin typeface="Arial" panose="020B0604020202020204" pitchFamily="34" charset="0"/>
              <a:cs typeface="Arial" panose="020B0604020202020204" pitchFamily="34" charset="0"/>
            </a:endParaRPr>
          </a:p>
          <a:p>
            <a:pPr marL="457200" indent="-457200" fontAlgn="base">
              <a:spcBef>
                <a:spcPct val="0"/>
              </a:spcBef>
              <a:spcAft>
                <a:spcPct val="0"/>
              </a:spcAft>
              <a:buFontTx/>
              <a:buAutoNum type="arabicPeriod"/>
            </a:pPr>
            <a:r>
              <a:rPr lang="en-US" sz="1400" b="1" dirty="0" smtClean="0">
                <a:solidFill>
                  <a:prstClr val="black"/>
                </a:solidFill>
                <a:latin typeface="Arial" panose="020B0604020202020204" pitchFamily="34" charset="0"/>
                <a:cs typeface="Arial" panose="020B0604020202020204" pitchFamily="34" charset="0"/>
              </a:rPr>
              <a:t>eBook Academic Collection</a:t>
            </a:r>
          </a:p>
          <a:p>
            <a:pPr marL="457200" indent="-457200" fontAlgn="base">
              <a:spcBef>
                <a:spcPct val="0"/>
              </a:spcBef>
              <a:spcAft>
                <a:spcPct val="0"/>
              </a:spcAft>
              <a:buFontTx/>
              <a:buAutoNum type="arabicPeriod"/>
            </a:pPr>
            <a:endParaRPr lang="pl-PL" sz="1500" dirty="0">
              <a:solidFill>
                <a:prstClr val="black"/>
              </a:solidFill>
              <a:latin typeface="Arial" charset="0"/>
              <a:cs typeface="ＭＳ Ｐゴシック"/>
            </a:endParaRPr>
          </a:p>
        </p:txBody>
      </p:sp>
      <p:pic>
        <p:nvPicPr>
          <p:cNvPr id="13" name="Picture 2" descr="http://www.kis.gov.lv/wp-content/uploads/2015/03/kis-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1" y="0"/>
            <a:ext cx="1806186" cy="1676400"/>
          </a:xfrm>
          <a:prstGeom prst="rect">
            <a:avLst/>
          </a:prstGeom>
          <a:noFill/>
          <a:extLst>
            <a:ext uri="{909E8E84-426E-40DD-AFC4-6F175D3DCCD1}">
              <a14:hiddenFill xmlns:a14="http://schemas.microsoft.com/office/drawing/2010/main">
                <a:solidFill>
                  <a:srgbClr val="FFFFFF"/>
                </a:solidFill>
              </a14:hiddenFill>
            </a:ext>
          </a:extLst>
        </p:spPr>
      </p:pic>
      <p:pic>
        <p:nvPicPr>
          <p:cNvPr id="57346" name="Picture 2" descr="http://www.ebscohost.com/assets-sample-content/cover_fortun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5813" y="2044603"/>
            <a:ext cx="1414074" cy="1844925"/>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http://www.ebscohost.com/assets-sample-content/cover_administrative-science-quarterl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7946" y="4030523"/>
            <a:ext cx="1398854" cy="1996655"/>
          </a:xfrm>
          <a:prstGeom prst="rect">
            <a:avLst/>
          </a:prstGeom>
          <a:noFill/>
          <a:extLst>
            <a:ext uri="{909E8E84-426E-40DD-AFC4-6F175D3DCCD1}">
              <a14:hiddenFill xmlns:a14="http://schemas.microsoft.com/office/drawing/2010/main">
                <a:solidFill>
                  <a:srgbClr val="FFFFFF"/>
                </a:solidFill>
              </a14:hiddenFill>
            </a:ext>
          </a:extLst>
        </p:spPr>
      </p:pic>
      <p:pic>
        <p:nvPicPr>
          <p:cNvPr id="57350" name="Picture 6" descr="http://www.ebscohost.com/assets-sample-content/cover_JDentalResearch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044603"/>
            <a:ext cx="1371600" cy="1789509"/>
          </a:xfrm>
          <a:prstGeom prst="rect">
            <a:avLst/>
          </a:prstGeom>
          <a:noFill/>
          <a:extLst>
            <a:ext uri="{909E8E84-426E-40DD-AFC4-6F175D3DCCD1}">
              <a14:hiddenFill xmlns:a14="http://schemas.microsoft.com/office/drawing/2010/main">
                <a:solidFill>
                  <a:srgbClr val="FFFFFF"/>
                </a:solidFill>
              </a14:hiddenFill>
            </a:ext>
          </a:extLst>
        </p:spPr>
      </p:pic>
      <p:pic>
        <p:nvPicPr>
          <p:cNvPr id="57352" name="Picture 8" descr="http://www.ebscohost.com/assets-sample-content/cover_american-family-physicia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164439"/>
            <a:ext cx="1371600" cy="1893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78909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21395" y="609600"/>
            <a:ext cx="8229600" cy="990600"/>
          </a:xfrm>
          <a:prstGeom prst="rect">
            <a:avLst/>
          </a:prstGeom>
        </p:spPr>
        <p:txBody>
          <a:bodyPr>
            <a:noAutofit/>
          </a:bodyPr>
          <a:lstStyle/>
          <a:p>
            <a:pPr algn="ctr">
              <a:spcBef>
                <a:spcPct val="0"/>
              </a:spcBef>
              <a:defRPr/>
            </a:pPr>
            <a:r>
              <a:rPr lang="en-US" sz="2400" b="1" dirty="0">
                <a:solidFill>
                  <a:srgbClr val="4F81BD">
                    <a:lumMod val="75000"/>
                  </a:srgbClr>
                </a:solidFill>
                <a:latin typeface="Georgia" pitchFamily="18" charset="0"/>
                <a:ea typeface="ＭＳ Ｐゴシック" pitchFamily="34" charset="-128"/>
                <a:cs typeface="Arial" charset="0"/>
              </a:rPr>
              <a:t>EBSCO </a:t>
            </a:r>
            <a:r>
              <a:rPr lang="pl-PL" sz="2400" b="1" dirty="0">
                <a:solidFill>
                  <a:srgbClr val="4F81BD">
                    <a:lumMod val="75000"/>
                  </a:srgbClr>
                </a:solidFill>
                <a:latin typeface="Georgia" pitchFamily="18" charset="0"/>
                <a:ea typeface="ＭＳ Ｐゴシック" pitchFamily="34" charset="-128"/>
                <a:cs typeface="Arial" charset="0"/>
              </a:rPr>
              <a:t>uses many criteria for measuring </a:t>
            </a:r>
            <a:endParaRPr lang="en-US" sz="2400" b="1" dirty="0" smtClean="0">
              <a:solidFill>
                <a:srgbClr val="4F81BD">
                  <a:lumMod val="75000"/>
                </a:srgbClr>
              </a:solidFill>
              <a:latin typeface="Georgia" pitchFamily="18" charset="0"/>
              <a:ea typeface="ＭＳ Ｐゴシック" pitchFamily="34" charset="-128"/>
              <a:cs typeface="Arial" charset="0"/>
            </a:endParaRPr>
          </a:p>
          <a:p>
            <a:pPr algn="ctr">
              <a:spcBef>
                <a:spcPct val="0"/>
              </a:spcBef>
              <a:defRPr/>
            </a:pPr>
            <a:r>
              <a:rPr lang="pl-PL" sz="2400" b="1" dirty="0" smtClean="0">
                <a:solidFill>
                  <a:srgbClr val="4F81BD">
                    <a:lumMod val="75000"/>
                  </a:srgbClr>
                </a:solidFill>
                <a:latin typeface="Georgia" pitchFamily="18" charset="0"/>
                <a:ea typeface="ＭＳ Ｐゴシック" pitchFamily="34" charset="-128"/>
                <a:cs typeface="Arial" charset="0"/>
              </a:rPr>
              <a:t>quality </a:t>
            </a:r>
            <a:r>
              <a:rPr lang="pl-PL" sz="2400" b="1" dirty="0">
                <a:solidFill>
                  <a:srgbClr val="4F81BD">
                    <a:lumMod val="75000"/>
                  </a:srgbClr>
                </a:solidFill>
                <a:latin typeface="Georgia" pitchFamily="18" charset="0"/>
                <a:ea typeface="ＭＳ Ｐゴシック" pitchFamily="34" charset="-128"/>
                <a:cs typeface="Arial" charset="0"/>
              </a:rPr>
              <a:t>of journals to include in full-text databases</a:t>
            </a:r>
            <a:endParaRPr lang="en-US" sz="2400" b="1" dirty="0">
              <a:solidFill>
                <a:srgbClr val="4F81BD">
                  <a:lumMod val="75000"/>
                </a:srgbClr>
              </a:solidFill>
              <a:latin typeface="Georgia" pitchFamily="18" charset="0"/>
              <a:cs typeface="Arial" charset="0"/>
            </a:endParaRPr>
          </a:p>
        </p:txBody>
      </p:sp>
      <p:sp>
        <p:nvSpPr>
          <p:cNvPr id="9" name="TextBox 8"/>
          <p:cNvSpPr txBox="1"/>
          <p:nvPr/>
        </p:nvSpPr>
        <p:spPr>
          <a:xfrm>
            <a:off x="990600" y="2209800"/>
            <a:ext cx="7014990" cy="4124206"/>
          </a:xfrm>
          <a:prstGeom prst="rect">
            <a:avLst/>
          </a:prstGeom>
          <a:noFill/>
        </p:spPr>
        <p:txBody>
          <a:bodyPr wrap="square">
            <a:spAutoFit/>
          </a:bodyPr>
          <a:lstStyle/>
          <a:p>
            <a:pPr fontAlgn="base">
              <a:spcBef>
                <a:spcPct val="60000"/>
              </a:spcBef>
              <a:spcAft>
                <a:spcPct val="0"/>
              </a:spcAft>
            </a:pPr>
            <a:r>
              <a:rPr lang="pl-PL" sz="2400" b="1" dirty="0">
                <a:solidFill>
                  <a:prstClr val="black"/>
                </a:solidFill>
                <a:latin typeface="Arial" charset="0"/>
                <a:cs typeface="Arial" charset="0"/>
              </a:rPr>
              <a:t>Measurement criteria include:</a:t>
            </a:r>
            <a:endParaRPr lang="en-US" sz="2400" b="1" dirty="0">
              <a:solidFill>
                <a:prstClr val="black"/>
              </a:solidFill>
              <a:latin typeface="Arial" charset="0"/>
              <a:cs typeface="Arial" charset="0"/>
            </a:endParaRPr>
          </a:p>
          <a:p>
            <a:pPr marL="742950" lvl="1" indent="-285750" fontAlgn="base">
              <a:spcBef>
                <a:spcPct val="30000"/>
              </a:spcBef>
              <a:spcAft>
                <a:spcPct val="0"/>
              </a:spcAft>
              <a:buFontTx/>
              <a:buChar char="–"/>
            </a:pPr>
            <a:r>
              <a:rPr lang="pl-PL" sz="2000" dirty="0">
                <a:solidFill>
                  <a:prstClr val="black"/>
                </a:solidFill>
                <a:latin typeface="Arial"/>
                <a:cs typeface="Arial" charset="0"/>
              </a:rPr>
              <a:t>Licensing of unique journals not available in nearly every electronic collection of academic libraries</a:t>
            </a:r>
            <a:endParaRPr lang="ru-RU" sz="2000" dirty="0">
              <a:solidFill>
                <a:prstClr val="black"/>
              </a:solidFill>
              <a:latin typeface="Arial"/>
              <a:cs typeface="Arial" charset="0"/>
            </a:endParaRPr>
          </a:p>
          <a:p>
            <a:pPr marL="742950" lvl="1" indent="-285750" fontAlgn="base">
              <a:spcBef>
                <a:spcPct val="30000"/>
              </a:spcBef>
              <a:spcAft>
                <a:spcPct val="0"/>
              </a:spcAft>
              <a:buFontTx/>
              <a:buChar char="–"/>
            </a:pPr>
            <a:r>
              <a:rPr lang="pl-PL" sz="2000" dirty="0">
                <a:solidFill>
                  <a:prstClr val="black"/>
                </a:solidFill>
                <a:latin typeface="Arial"/>
                <a:cs typeface="Arial" charset="0"/>
              </a:rPr>
              <a:t>Indexing and high usage in important subject indexes:</a:t>
            </a:r>
            <a:endParaRPr lang="ru-RU" sz="2000" dirty="0">
              <a:solidFill>
                <a:prstClr val="black"/>
              </a:solidFill>
              <a:latin typeface="Arial"/>
              <a:cs typeface="Arial" charset="0"/>
            </a:endParaRPr>
          </a:p>
          <a:p>
            <a:pPr marL="742950" lvl="1" indent="-285750" fontAlgn="base">
              <a:spcBef>
                <a:spcPct val="30000"/>
              </a:spcBef>
              <a:spcAft>
                <a:spcPct val="0"/>
              </a:spcAft>
              <a:buFontTx/>
              <a:buChar char="–"/>
            </a:pPr>
            <a:r>
              <a:rPr lang="en-US" sz="2000" dirty="0">
                <a:solidFill>
                  <a:prstClr val="black"/>
                </a:solidFill>
                <a:latin typeface="Arial"/>
                <a:cs typeface="Arial" charset="0"/>
              </a:rPr>
              <a:t>Web of Science</a:t>
            </a:r>
          </a:p>
          <a:p>
            <a:pPr marL="742950" lvl="1" indent="-285750" fontAlgn="base">
              <a:spcBef>
                <a:spcPct val="30000"/>
              </a:spcBef>
              <a:spcAft>
                <a:spcPct val="0"/>
              </a:spcAft>
              <a:buFontTx/>
              <a:buChar char="–"/>
            </a:pPr>
            <a:r>
              <a:rPr lang="en-US" sz="2000" dirty="0">
                <a:solidFill>
                  <a:prstClr val="black"/>
                </a:solidFill>
                <a:latin typeface="Arial"/>
                <a:cs typeface="Arial" charset="0"/>
              </a:rPr>
              <a:t>Scopus</a:t>
            </a:r>
          </a:p>
          <a:p>
            <a:pPr marL="742950" lvl="1" indent="-285750" fontAlgn="base">
              <a:spcBef>
                <a:spcPct val="30000"/>
              </a:spcBef>
              <a:spcAft>
                <a:spcPct val="0"/>
              </a:spcAft>
              <a:buFontTx/>
              <a:buChar char="–"/>
            </a:pPr>
            <a:r>
              <a:rPr lang="en-US" sz="2000" dirty="0">
                <a:solidFill>
                  <a:prstClr val="black"/>
                </a:solidFill>
                <a:latin typeface="Arial"/>
                <a:cs typeface="Arial" charset="0"/>
              </a:rPr>
              <a:t>Journal Ranking Studies</a:t>
            </a:r>
            <a:r>
              <a:rPr lang="ru-RU" sz="2000" dirty="0">
                <a:solidFill>
                  <a:prstClr val="black"/>
                </a:solidFill>
                <a:latin typeface="Arial"/>
                <a:cs typeface="Arial" charset="0"/>
              </a:rPr>
              <a:t> (</a:t>
            </a:r>
            <a:r>
              <a:rPr lang="pl-PL" sz="2000" dirty="0">
                <a:solidFill>
                  <a:prstClr val="black"/>
                </a:solidFill>
                <a:latin typeface="Arial"/>
                <a:cs typeface="Arial" charset="0"/>
              </a:rPr>
              <a:t>JRS</a:t>
            </a:r>
            <a:r>
              <a:rPr lang="en-US" sz="2000" dirty="0">
                <a:solidFill>
                  <a:prstClr val="black"/>
                </a:solidFill>
                <a:latin typeface="Arial"/>
                <a:cs typeface="Arial" charset="0"/>
              </a:rPr>
              <a:t>)</a:t>
            </a:r>
          </a:p>
          <a:p>
            <a:pPr marL="742950" lvl="1" indent="-285750" fontAlgn="base">
              <a:spcBef>
                <a:spcPct val="30000"/>
              </a:spcBef>
              <a:spcAft>
                <a:spcPct val="0"/>
              </a:spcAft>
              <a:buFontTx/>
              <a:buChar char="–"/>
            </a:pPr>
            <a:r>
              <a:rPr lang="en-US" sz="2000" dirty="0" err="1">
                <a:solidFill>
                  <a:prstClr val="black"/>
                </a:solidFill>
                <a:latin typeface="Arial"/>
                <a:cs typeface="Arial" charset="0"/>
              </a:rPr>
              <a:t>Eigenfacto</a:t>
            </a:r>
            <a:r>
              <a:rPr lang="pl-PL" sz="2000" dirty="0">
                <a:solidFill>
                  <a:prstClr val="black"/>
                </a:solidFill>
                <a:latin typeface="Arial"/>
                <a:cs typeface="Arial" charset="0"/>
              </a:rPr>
              <a:t>r</a:t>
            </a:r>
          </a:p>
          <a:p>
            <a:pPr marL="742950" lvl="1" indent="-285750" fontAlgn="base">
              <a:spcBef>
                <a:spcPct val="30000"/>
              </a:spcBef>
              <a:spcAft>
                <a:spcPct val="0"/>
              </a:spcAft>
              <a:buFontTx/>
              <a:buChar char="–"/>
            </a:pPr>
            <a:r>
              <a:rPr lang="pl-PL" sz="2000" dirty="0">
                <a:solidFill>
                  <a:prstClr val="black"/>
                </a:solidFill>
                <a:latin typeface="Arial"/>
                <a:cs typeface="Arial" charset="0"/>
              </a:rPr>
              <a:t>Peer Reviewed</a:t>
            </a:r>
            <a:endParaRPr lang="en-US" sz="2000" dirty="0">
              <a:solidFill>
                <a:prstClr val="black"/>
              </a:solidFill>
              <a:latin typeface="Arial"/>
              <a:cs typeface="Arial" charset="0"/>
            </a:endParaRPr>
          </a:p>
          <a:p>
            <a:pPr algn="ctr">
              <a:defRPr/>
            </a:pPr>
            <a:endParaRPr lang="en-US" sz="3600" dirty="0">
              <a:solidFill>
                <a:prstClr val="black">
                  <a:lumMod val="65000"/>
                  <a:lumOff val="35000"/>
                </a:prstClr>
              </a:solidFill>
              <a:latin typeface="Arial" pitchFamily="34" charset="0"/>
              <a:cs typeface="Arial" pitchFamily="34" charset="0"/>
            </a:endParaRPr>
          </a:p>
        </p:txBody>
      </p:sp>
    </p:spTree>
    <p:extLst>
      <p:ext uri="{BB962C8B-B14F-4D97-AF65-F5344CB8AC3E}">
        <p14:creationId xmlns:p14="http://schemas.microsoft.com/office/powerpoint/2010/main" val="318187007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Текст 4"/>
          <p:cNvSpPr txBox="1">
            <a:spLocks/>
          </p:cNvSpPr>
          <p:nvPr/>
        </p:nvSpPr>
        <p:spPr bwMode="auto">
          <a:xfrm>
            <a:off x="1371600" y="1828800"/>
            <a:ext cx="6172200" cy="4495800"/>
          </a:xfrm>
          <a:prstGeom prst="rect">
            <a:avLst/>
          </a:prstGeom>
          <a:noFill/>
          <a:ln w="9525">
            <a:noFill/>
            <a:miter lim="800000"/>
            <a:headEnd/>
            <a:tailEnd/>
          </a:ln>
        </p:spPr>
        <p:txBody>
          <a:bodyPr/>
          <a:lstStyle/>
          <a:p>
            <a:pPr marL="176213" indent="-176213" fontAlgn="base">
              <a:spcBef>
                <a:spcPct val="20000"/>
              </a:spcBef>
              <a:spcAft>
                <a:spcPct val="0"/>
              </a:spcAft>
              <a:buFontTx/>
              <a:buChar char="•"/>
            </a:pPr>
            <a:r>
              <a:rPr lang="en-US" sz="2000" dirty="0" smtClean="0">
                <a:solidFill>
                  <a:prstClr val="black"/>
                </a:solidFill>
                <a:latin typeface="Arial" charset="0"/>
                <a:cs typeface="ＭＳ Ｐゴシック"/>
              </a:rPr>
              <a:t>Art and </a:t>
            </a:r>
            <a:r>
              <a:rPr lang="pl-PL" sz="2000" dirty="0" smtClean="0">
                <a:solidFill>
                  <a:prstClr val="black"/>
                </a:solidFill>
                <a:latin typeface="Arial" charset="0"/>
                <a:cs typeface="ＭＳ Ｐゴシック"/>
              </a:rPr>
              <a:t>Architecture</a:t>
            </a:r>
            <a:endParaRPr lang="pl-PL" sz="2000" dirty="0">
              <a:solidFill>
                <a:prstClr val="black"/>
              </a:solidFill>
              <a:latin typeface="Arial" charset="0"/>
              <a:cs typeface="ＭＳ Ｐゴシック"/>
            </a:endParaRPr>
          </a:p>
          <a:p>
            <a:pPr marL="176213" indent="-176213" fontAlgn="base">
              <a:spcBef>
                <a:spcPct val="20000"/>
              </a:spcBef>
              <a:spcAft>
                <a:spcPct val="0"/>
              </a:spcAft>
              <a:buFontTx/>
              <a:buChar char="•"/>
            </a:pPr>
            <a:r>
              <a:rPr lang="pl-PL" sz="2000" dirty="0">
                <a:solidFill>
                  <a:prstClr val="black"/>
                </a:solidFill>
                <a:latin typeface="Arial" charset="0"/>
                <a:cs typeface="ＭＳ Ｐゴシック"/>
              </a:rPr>
              <a:t>Applied sciences and technology</a:t>
            </a:r>
          </a:p>
          <a:p>
            <a:pPr marL="176213" indent="-176213" fontAlgn="base">
              <a:spcBef>
                <a:spcPct val="20000"/>
              </a:spcBef>
              <a:spcAft>
                <a:spcPct val="0"/>
              </a:spcAft>
              <a:buFontTx/>
              <a:buChar char="•"/>
            </a:pPr>
            <a:r>
              <a:rPr lang="pl-PL" sz="2000" dirty="0">
                <a:solidFill>
                  <a:prstClr val="black"/>
                </a:solidFill>
                <a:latin typeface="Arial" charset="0"/>
                <a:cs typeface="ＭＳ Ｐゴシック"/>
              </a:rPr>
              <a:t>Engineering and computer sciences</a:t>
            </a:r>
          </a:p>
          <a:p>
            <a:pPr marL="176213" indent="-176213" fontAlgn="base">
              <a:spcBef>
                <a:spcPct val="20000"/>
              </a:spcBef>
              <a:spcAft>
                <a:spcPct val="0"/>
              </a:spcAft>
              <a:buFontTx/>
              <a:buChar char="•"/>
            </a:pPr>
            <a:r>
              <a:rPr lang="pl-PL" sz="2000" dirty="0">
                <a:solidFill>
                  <a:prstClr val="black"/>
                </a:solidFill>
                <a:latin typeface="Arial" charset="0"/>
                <a:cs typeface="ＭＳ Ｐゴシック"/>
              </a:rPr>
              <a:t>Physics and Mathematics</a:t>
            </a:r>
            <a:endParaRPr lang="ru-RU" sz="2000" dirty="0">
              <a:solidFill>
                <a:prstClr val="black"/>
              </a:solidFill>
              <a:latin typeface="Arial" charset="0"/>
              <a:cs typeface="ＭＳ Ｐゴシック"/>
            </a:endParaRPr>
          </a:p>
          <a:p>
            <a:pPr marL="176213" indent="-176213" fontAlgn="base">
              <a:spcBef>
                <a:spcPct val="20000"/>
              </a:spcBef>
              <a:spcAft>
                <a:spcPct val="0"/>
              </a:spcAft>
              <a:buFontTx/>
              <a:buChar char="•"/>
            </a:pPr>
            <a:r>
              <a:rPr lang="pl-PL" sz="2000" dirty="0">
                <a:solidFill>
                  <a:prstClr val="black"/>
                </a:solidFill>
                <a:latin typeface="Arial" charset="0"/>
                <a:cs typeface="ＭＳ Ｐゴシック"/>
              </a:rPr>
              <a:t>Medicinie and biomedicine</a:t>
            </a:r>
            <a:endParaRPr lang="ru-RU" sz="2000" dirty="0">
              <a:solidFill>
                <a:prstClr val="black"/>
              </a:solidFill>
              <a:latin typeface="Arial" charset="0"/>
              <a:cs typeface="ＭＳ Ｐゴシック"/>
            </a:endParaRPr>
          </a:p>
          <a:p>
            <a:pPr marL="176213" indent="-176213" fontAlgn="base">
              <a:spcBef>
                <a:spcPct val="20000"/>
              </a:spcBef>
              <a:spcAft>
                <a:spcPct val="0"/>
              </a:spcAft>
              <a:buFontTx/>
              <a:buChar char="•"/>
            </a:pPr>
            <a:r>
              <a:rPr lang="pl-PL" sz="2000" dirty="0">
                <a:solidFill>
                  <a:prstClr val="black"/>
                </a:solidFill>
                <a:latin typeface="Arial" charset="0"/>
                <a:cs typeface="ＭＳ Ｐゴシック"/>
              </a:rPr>
              <a:t>Biznes and economics</a:t>
            </a:r>
            <a:endParaRPr lang="ru-RU" sz="2000" dirty="0">
              <a:solidFill>
                <a:prstClr val="black"/>
              </a:solidFill>
              <a:latin typeface="Arial" charset="0"/>
              <a:cs typeface="ＭＳ Ｐゴシック"/>
            </a:endParaRPr>
          </a:p>
          <a:p>
            <a:pPr marL="176213" indent="-176213" fontAlgn="base">
              <a:spcBef>
                <a:spcPct val="20000"/>
              </a:spcBef>
              <a:spcAft>
                <a:spcPct val="0"/>
              </a:spcAft>
              <a:buFontTx/>
              <a:buChar char="•"/>
            </a:pPr>
            <a:r>
              <a:rPr lang="pl-PL" sz="2000" dirty="0">
                <a:solidFill>
                  <a:prstClr val="black"/>
                </a:solidFill>
                <a:latin typeface="Arial" charset="0"/>
                <a:cs typeface="ＭＳ Ｐゴシック"/>
              </a:rPr>
              <a:t>Agriculture and ecology</a:t>
            </a:r>
            <a:endParaRPr lang="ru-RU" sz="2000" dirty="0">
              <a:solidFill>
                <a:prstClr val="black"/>
              </a:solidFill>
              <a:latin typeface="Arial" charset="0"/>
              <a:cs typeface="ＭＳ Ｐゴシック"/>
            </a:endParaRPr>
          </a:p>
          <a:p>
            <a:pPr marL="176213" indent="-176213" fontAlgn="base">
              <a:spcBef>
                <a:spcPct val="20000"/>
              </a:spcBef>
              <a:spcAft>
                <a:spcPct val="0"/>
              </a:spcAft>
              <a:buFontTx/>
              <a:buChar char="•"/>
            </a:pPr>
            <a:r>
              <a:rPr lang="pl-PL" sz="2000" dirty="0">
                <a:solidFill>
                  <a:prstClr val="black"/>
                </a:solidFill>
                <a:latin typeface="Arial" charset="0"/>
                <a:cs typeface="ＭＳ Ｐゴシック"/>
              </a:rPr>
              <a:t>Humanities</a:t>
            </a:r>
            <a:endParaRPr lang="ru-RU" sz="2000" dirty="0">
              <a:solidFill>
                <a:prstClr val="black"/>
              </a:solidFill>
              <a:latin typeface="Arial" charset="0"/>
              <a:cs typeface="ＭＳ Ｐゴシック"/>
            </a:endParaRPr>
          </a:p>
          <a:p>
            <a:pPr marL="176213" indent="-176213" fontAlgn="base">
              <a:spcBef>
                <a:spcPct val="20000"/>
              </a:spcBef>
              <a:spcAft>
                <a:spcPct val="0"/>
              </a:spcAft>
              <a:buFontTx/>
              <a:buChar char="•"/>
            </a:pPr>
            <a:r>
              <a:rPr lang="pl-PL" sz="2000" dirty="0">
                <a:solidFill>
                  <a:prstClr val="black"/>
                </a:solidFill>
                <a:latin typeface="Arial" charset="0"/>
                <a:cs typeface="ＭＳ Ｐゴシック"/>
              </a:rPr>
              <a:t>Social sciences</a:t>
            </a:r>
          </a:p>
          <a:p>
            <a:pPr marL="176213" indent="-176213" fontAlgn="base">
              <a:spcBef>
                <a:spcPct val="20000"/>
              </a:spcBef>
              <a:spcAft>
                <a:spcPct val="0"/>
              </a:spcAft>
              <a:buFontTx/>
              <a:buChar char="•"/>
            </a:pPr>
            <a:r>
              <a:rPr lang="pl-PL" sz="2000" dirty="0">
                <a:solidFill>
                  <a:prstClr val="black"/>
                </a:solidFill>
                <a:latin typeface="Arial" charset="0"/>
                <a:cs typeface="ＭＳ Ｐゴシック"/>
              </a:rPr>
              <a:t>Law </a:t>
            </a:r>
          </a:p>
          <a:p>
            <a:pPr marL="176213" indent="-176213" fontAlgn="base">
              <a:spcBef>
                <a:spcPct val="20000"/>
              </a:spcBef>
              <a:spcAft>
                <a:spcPct val="0"/>
              </a:spcAft>
              <a:buFontTx/>
              <a:buChar char="•"/>
            </a:pPr>
            <a:r>
              <a:rPr lang="pl-PL" sz="2000" dirty="0">
                <a:solidFill>
                  <a:srgbClr val="333333"/>
                </a:solidFill>
                <a:latin typeface="Arial" charset="0"/>
                <a:cs typeface="ＭＳ Ｐゴシック"/>
              </a:rPr>
              <a:t>and many others</a:t>
            </a:r>
            <a:r>
              <a:rPr lang="ru-RU" sz="2000" dirty="0">
                <a:solidFill>
                  <a:srgbClr val="333333"/>
                </a:solidFill>
                <a:latin typeface="Arial" charset="0"/>
                <a:cs typeface="ＭＳ Ｐゴシック"/>
              </a:rPr>
              <a:t> … </a:t>
            </a:r>
            <a:endParaRPr lang="en-US" dirty="0">
              <a:solidFill>
                <a:srgbClr val="1F497D"/>
              </a:solidFill>
              <a:latin typeface="Arial" charset="0"/>
              <a:cs typeface="ＭＳ Ｐゴシック"/>
            </a:endParaRPr>
          </a:p>
          <a:p>
            <a:pPr marL="176213" indent="-176213" fontAlgn="base">
              <a:spcBef>
                <a:spcPct val="20000"/>
              </a:spcBef>
              <a:spcAft>
                <a:spcPct val="0"/>
              </a:spcAft>
              <a:buFontTx/>
              <a:buChar char="•"/>
            </a:pPr>
            <a:endParaRPr lang="ru-RU" sz="2200" dirty="0">
              <a:solidFill>
                <a:prstClr val="black"/>
              </a:solidFill>
              <a:latin typeface="Arial" charset="0"/>
              <a:cs typeface="ＭＳ Ｐゴシック"/>
            </a:endParaRPr>
          </a:p>
        </p:txBody>
      </p:sp>
      <p:sp>
        <p:nvSpPr>
          <p:cNvPr id="117762" name="Rectangle 7"/>
          <p:cNvSpPr>
            <a:spLocks noChangeArrowheads="1"/>
          </p:cNvSpPr>
          <p:nvPr/>
        </p:nvSpPr>
        <p:spPr bwMode="auto">
          <a:xfrm>
            <a:off x="914400" y="599542"/>
            <a:ext cx="7532914" cy="52322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l-PL" sz="2800" b="1" dirty="0">
                <a:solidFill>
                  <a:srgbClr val="4F81BD">
                    <a:lumMod val="75000"/>
                  </a:srgbClr>
                </a:solidFill>
                <a:latin typeface="Georgia" panose="02040502050405020303" pitchFamily="18" charset="0"/>
                <a:cs typeface="ＭＳ Ｐゴシック"/>
              </a:rPr>
              <a:t>EBSCO databases cover all subject area</a:t>
            </a:r>
            <a:endParaRPr lang="en-US" sz="2800" b="1" dirty="0">
              <a:solidFill>
                <a:srgbClr val="4F81BD">
                  <a:lumMod val="75000"/>
                </a:srgbClr>
              </a:solidFill>
              <a:latin typeface="Georgia" panose="02040502050405020303" pitchFamily="18" charset="0"/>
              <a:cs typeface="ＭＳ Ｐゴシック"/>
            </a:endParaRPr>
          </a:p>
        </p:txBody>
      </p:sp>
    </p:spTree>
    <p:extLst>
      <p:ext uri="{BB962C8B-B14F-4D97-AF65-F5344CB8AC3E}">
        <p14:creationId xmlns:p14="http://schemas.microsoft.com/office/powerpoint/2010/main" val="69011084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441546"/>
            <a:ext cx="9144000" cy="1186541"/>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algn="ctr" fontAlgn="base">
              <a:spcBef>
                <a:spcPct val="20000"/>
              </a:spcBef>
              <a:spcAft>
                <a:spcPct val="0"/>
              </a:spcAft>
            </a:pPr>
            <a:r>
              <a:rPr lang="pl-PL" sz="3200" b="1" kern="0" dirty="0">
                <a:solidFill>
                  <a:srgbClr val="1F497D"/>
                </a:solidFill>
                <a:latin typeface="Georgia" pitchFamily="18" charset="0"/>
                <a:cs typeface="Arial" charset="0"/>
              </a:rPr>
              <a:t>EBSCO offers the leading subject indexes</a:t>
            </a:r>
            <a:endParaRPr lang="en-US" sz="3200" b="1" kern="0" dirty="0">
              <a:solidFill>
                <a:srgbClr val="1F497D"/>
              </a:solidFill>
              <a:latin typeface="Georgia" pitchFamily="18" charset="0"/>
              <a:cs typeface="Arial" charset="0"/>
            </a:endParaRPr>
          </a:p>
        </p:txBody>
      </p:sp>
      <p:sp>
        <p:nvSpPr>
          <p:cNvPr id="5" name="Rectangle 3"/>
          <p:cNvSpPr txBox="1">
            <a:spLocks noChangeArrowheads="1"/>
          </p:cNvSpPr>
          <p:nvPr/>
        </p:nvSpPr>
        <p:spPr bwMode="auto">
          <a:xfrm>
            <a:off x="392113" y="1628088"/>
            <a:ext cx="4445000" cy="50448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33363" indent="-233363" fontAlgn="base">
              <a:spcBef>
                <a:spcPct val="5000"/>
              </a:spcBef>
              <a:spcAft>
                <a:spcPct val="0"/>
              </a:spcAft>
              <a:buFontTx/>
              <a:buChar char="•"/>
              <a:defRPr/>
            </a:pPr>
            <a:r>
              <a:rPr lang="en-US" i="1" kern="0" dirty="0">
                <a:solidFill>
                  <a:srgbClr val="000000"/>
                </a:solidFill>
                <a:ea typeface="Calibri" pitchFamily="34" charset="0"/>
                <a:cs typeface="Times New Roman" pitchFamily="18" charset="0"/>
              </a:rPr>
              <a:t>AGRICOLA</a:t>
            </a:r>
          </a:p>
          <a:p>
            <a:pPr marL="233363" indent="-233363" fontAlgn="base">
              <a:spcBef>
                <a:spcPct val="5000"/>
              </a:spcBef>
              <a:spcAft>
                <a:spcPct val="0"/>
              </a:spcAft>
              <a:buFontTx/>
              <a:buChar char="•"/>
              <a:defRPr/>
            </a:pPr>
            <a:r>
              <a:rPr lang="en-US" i="1" kern="0" dirty="0">
                <a:solidFill>
                  <a:srgbClr val="000000"/>
                </a:solidFill>
                <a:ea typeface="Calibri" pitchFamily="34" charset="0"/>
                <a:cs typeface="Times New Roman" pitchFamily="18" charset="0"/>
              </a:rPr>
              <a:t>America: History and Life</a:t>
            </a:r>
          </a:p>
          <a:p>
            <a:pPr marL="233363" indent="-233363" fontAlgn="base">
              <a:spcBef>
                <a:spcPct val="5000"/>
              </a:spcBef>
              <a:spcAft>
                <a:spcPct val="0"/>
              </a:spcAft>
              <a:buFontTx/>
              <a:buChar char="•"/>
              <a:defRPr/>
            </a:pPr>
            <a:r>
              <a:rPr lang="en-US" i="1" kern="0" dirty="0">
                <a:solidFill>
                  <a:srgbClr val="000000"/>
                </a:solidFill>
                <a:ea typeface="Calibri" pitchFamily="34" charset="0"/>
                <a:cs typeface="Times New Roman" pitchFamily="18" charset="0"/>
              </a:rPr>
              <a:t>Applied Science &amp; Technology Abstracts</a:t>
            </a:r>
          </a:p>
          <a:p>
            <a:pPr marL="233363" indent="-233363" fontAlgn="base">
              <a:spcBef>
                <a:spcPct val="5000"/>
              </a:spcBef>
              <a:spcAft>
                <a:spcPct val="0"/>
              </a:spcAft>
              <a:buFontTx/>
              <a:buChar char="•"/>
              <a:defRPr/>
            </a:pPr>
            <a:r>
              <a:rPr lang="en-US" i="1" kern="0" dirty="0">
                <a:solidFill>
                  <a:srgbClr val="000000"/>
                </a:solidFill>
                <a:ea typeface="Calibri" pitchFamily="34" charset="0"/>
                <a:cs typeface="Times New Roman" pitchFamily="18" charset="0"/>
              </a:rPr>
              <a:t>Art Abstracts</a:t>
            </a:r>
          </a:p>
          <a:p>
            <a:pPr marL="233363" indent="-233363" fontAlgn="base">
              <a:spcBef>
                <a:spcPct val="5000"/>
              </a:spcBef>
              <a:spcAft>
                <a:spcPct val="0"/>
              </a:spcAft>
              <a:buFontTx/>
              <a:buChar char="•"/>
              <a:defRPr/>
            </a:pPr>
            <a:r>
              <a:rPr lang="en-US" i="1" kern="0" dirty="0">
                <a:solidFill>
                  <a:srgbClr val="000000"/>
                </a:solidFill>
                <a:ea typeface="Calibri" pitchFamily="34" charset="0"/>
                <a:cs typeface="Times New Roman" pitchFamily="18" charset="0"/>
              </a:rPr>
              <a:t>ATLA Religion Database</a:t>
            </a:r>
          </a:p>
          <a:p>
            <a:pPr marL="233363" indent="-233363" fontAlgn="base">
              <a:spcBef>
                <a:spcPct val="5000"/>
              </a:spcBef>
              <a:spcAft>
                <a:spcPct val="0"/>
              </a:spcAft>
              <a:buFontTx/>
              <a:buChar char="•"/>
              <a:defRPr/>
            </a:pPr>
            <a:r>
              <a:rPr lang="en-US" i="1" kern="0" dirty="0">
                <a:solidFill>
                  <a:srgbClr val="000000"/>
                </a:solidFill>
                <a:ea typeface="Calibri" pitchFamily="34" charset="0"/>
                <a:cs typeface="Times New Roman" pitchFamily="18" charset="0"/>
              </a:rPr>
              <a:t>Avery Index to Architectural Periodicals</a:t>
            </a:r>
          </a:p>
          <a:p>
            <a:pPr marL="233363" indent="-233363" fontAlgn="base">
              <a:spcBef>
                <a:spcPct val="5000"/>
              </a:spcBef>
              <a:spcAft>
                <a:spcPct val="0"/>
              </a:spcAft>
              <a:buFontTx/>
              <a:buChar char="•"/>
              <a:defRPr/>
            </a:pPr>
            <a:r>
              <a:rPr lang="en-US" i="1" kern="0" dirty="0">
                <a:solidFill>
                  <a:srgbClr val="000000"/>
                </a:solidFill>
                <a:ea typeface="Calibri" pitchFamily="34" charset="0"/>
                <a:cs typeface="Times New Roman" pitchFamily="18" charset="0"/>
              </a:rPr>
              <a:t>Biological Abstracts</a:t>
            </a:r>
          </a:p>
          <a:p>
            <a:pPr marL="233363" indent="-233363" fontAlgn="base">
              <a:spcBef>
                <a:spcPct val="5000"/>
              </a:spcBef>
              <a:spcAft>
                <a:spcPct val="0"/>
              </a:spcAft>
              <a:buFontTx/>
              <a:buChar char="•"/>
              <a:defRPr/>
            </a:pPr>
            <a:r>
              <a:rPr lang="en-US" i="1" kern="0" dirty="0">
                <a:solidFill>
                  <a:srgbClr val="000000"/>
                </a:solidFill>
                <a:ea typeface="Calibri" pitchFamily="34" charset="0"/>
                <a:cs typeface="Times New Roman" pitchFamily="18" charset="0"/>
              </a:rPr>
              <a:t>Business Source</a:t>
            </a:r>
          </a:p>
          <a:p>
            <a:pPr marL="233363" indent="-233363" fontAlgn="base">
              <a:spcBef>
                <a:spcPct val="5000"/>
              </a:spcBef>
              <a:spcAft>
                <a:spcPct val="0"/>
              </a:spcAft>
              <a:buFontTx/>
              <a:buChar char="•"/>
              <a:defRPr/>
            </a:pPr>
            <a:r>
              <a:rPr lang="en-US" i="1" kern="0" dirty="0">
                <a:solidFill>
                  <a:srgbClr val="000000"/>
                </a:solidFill>
                <a:ea typeface="Calibri" pitchFamily="34" charset="0"/>
                <a:cs typeface="Times New Roman" pitchFamily="18" charset="0"/>
              </a:rPr>
              <a:t>CAB Abstracts </a:t>
            </a:r>
          </a:p>
          <a:p>
            <a:pPr marL="233363" indent="-233363" fontAlgn="base">
              <a:spcBef>
                <a:spcPct val="5000"/>
              </a:spcBef>
              <a:spcAft>
                <a:spcPct val="0"/>
              </a:spcAft>
              <a:buFontTx/>
              <a:buChar char="•"/>
              <a:defRPr/>
            </a:pPr>
            <a:r>
              <a:rPr lang="en-US" i="1" kern="0" dirty="0">
                <a:solidFill>
                  <a:srgbClr val="000000"/>
                </a:solidFill>
                <a:ea typeface="Calibri" pitchFamily="34" charset="0"/>
                <a:cs typeface="Times New Roman" pitchFamily="18" charset="0"/>
              </a:rPr>
              <a:t>CINAHL</a:t>
            </a:r>
          </a:p>
          <a:p>
            <a:pPr marL="233363" indent="-233363" fontAlgn="base">
              <a:spcBef>
                <a:spcPct val="5000"/>
              </a:spcBef>
              <a:spcAft>
                <a:spcPct val="0"/>
              </a:spcAft>
              <a:buFontTx/>
              <a:buChar char="•"/>
              <a:defRPr/>
            </a:pPr>
            <a:r>
              <a:rPr lang="en-US" i="1" kern="0" dirty="0">
                <a:solidFill>
                  <a:srgbClr val="000000"/>
                </a:solidFill>
                <a:ea typeface="Calibri" pitchFamily="34" charset="0"/>
                <a:cs typeface="Times New Roman" pitchFamily="18" charset="0"/>
              </a:rPr>
              <a:t>Criminal Justice Abstracts</a:t>
            </a:r>
          </a:p>
          <a:p>
            <a:pPr marL="233363" indent="-233363" fontAlgn="base">
              <a:spcBef>
                <a:spcPct val="5000"/>
              </a:spcBef>
              <a:spcAft>
                <a:spcPct val="0"/>
              </a:spcAft>
              <a:buFontTx/>
              <a:buChar char="•"/>
              <a:defRPr/>
            </a:pPr>
            <a:r>
              <a:rPr lang="en-US" i="1" kern="0" dirty="0">
                <a:solidFill>
                  <a:srgbClr val="000000"/>
                </a:solidFill>
                <a:ea typeface="Calibri" pitchFamily="34" charset="0"/>
                <a:cs typeface="Times New Roman" pitchFamily="18" charset="0"/>
              </a:rPr>
              <a:t>EconLit</a:t>
            </a:r>
          </a:p>
          <a:p>
            <a:pPr marL="233363" indent="-233363" fontAlgn="base">
              <a:spcBef>
                <a:spcPct val="5000"/>
              </a:spcBef>
              <a:spcAft>
                <a:spcPct val="0"/>
              </a:spcAft>
              <a:buFontTx/>
              <a:buChar char="•"/>
              <a:defRPr/>
            </a:pPr>
            <a:r>
              <a:rPr lang="en-US" i="1" kern="0" dirty="0">
                <a:solidFill>
                  <a:srgbClr val="000000"/>
                </a:solidFill>
                <a:ea typeface="Calibri" pitchFamily="34" charset="0"/>
                <a:cs typeface="Times New Roman" pitchFamily="18" charset="0"/>
              </a:rPr>
              <a:t>Education Abstracts</a:t>
            </a:r>
          </a:p>
          <a:p>
            <a:pPr marL="233363" indent="-233363" fontAlgn="base">
              <a:spcBef>
                <a:spcPct val="5000"/>
              </a:spcBef>
              <a:spcAft>
                <a:spcPct val="0"/>
              </a:spcAft>
              <a:buFontTx/>
              <a:buChar char="•"/>
              <a:defRPr/>
            </a:pPr>
            <a:r>
              <a:rPr lang="en-US" i="1" kern="0" dirty="0">
                <a:solidFill>
                  <a:srgbClr val="000000"/>
                </a:solidFill>
                <a:ea typeface="Calibri" pitchFamily="34" charset="0"/>
                <a:cs typeface="Times New Roman" pitchFamily="18" charset="0"/>
              </a:rPr>
              <a:t>ERIC</a:t>
            </a:r>
          </a:p>
          <a:p>
            <a:pPr marL="233363" indent="-233363" fontAlgn="base">
              <a:spcBef>
                <a:spcPct val="5000"/>
              </a:spcBef>
              <a:spcAft>
                <a:spcPct val="0"/>
              </a:spcAft>
              <a:buFontTx/>
              <a:buChar char="•"/>
              <a:defRPr/>
            </a:pPr>
            <a:r>
              <a:rPr lang="en-US" i="1" kern="0" dirty="0">
                <a:solidFill>
                  <a:srgbClr val="000000"/>
                </a:solidFill>
                <a:ea typeface="Calibri" pitchFamily="34" charset="0"/>
                <a:cs typeface="Times New Roman" pitchFamily="18" charset="0"/>
              </a:rPr>
              <a:t>FRANCIS</a:t>
            </a:r>
          </a:p>
          <a:p>
            <a:pPr marL="233363" indent="-233363" fontAlgn="base">
              <a:spcBef>
                <a:spcPct val="5000"/>
              </a:spcBef>
              <a:spcAft>
                <a:spcPct val="0"/>
              </a:spcAft>
              <a:buFontTx/>
              <a:buChar char="•"/>
              <a:defRPr/>
            </a:pPr>
            <a:r>
              <a:rPr lang="en-US" i="1" kern="0" dirty="0">
                <a:solidFill>
                  <a:srgbClr val="000000"/>
                </a:solidFill>
                <a:ea typeface="Calibri" pitchFamily="34" charset="0"/>
                <a:cs typeface="Times New Roman" pitchFamily="18" charset="0"/>
              </a:rPr>
              <a:t>GeoRef</a:t>
            </a:r>
          </a:p>
        </p:txBody>
      </p:sp>
      <p:sp>
        <p:nvSpPr>
          <p:cNvPr id="6" name="Rectangle 3"/>
          <p:cNvSpPr>
            <a:spLocks noChangeArrowheads="1"/>
          </p:cNvSpPr>
          <p:nvPr/>
        </p:nvSpPr>
        <p:spPr bwMode="auto">
          <a:xfrm>
            <a:off x="5109713" y="1628087"/>
            <a:ext cx="3664176" cy="4979541"/>
          </a:xfrm>
          <a:prstGeom prst="rect">
            <a:avLst/>
          </a:prstGeom>
          <a:noFill/>
          <a:ln w="9525">
            <a:noFill/>
            <a:miter lim="800000"/>
            <a:headEnd/>
            <a:tailEnd/>
          </a:ln>
        </p:spPr>
        <p:txBody>
          <a:bodyPr/>
          <a:lstStyle/>
          <a:p>
            <a:pPr marL="233363" indent="-233363" fontAlgn="base">
              <a:spcBef>
                <a:spcPct val="5000"/>
              </a:spcBef>
              <a:spcAft>
                <a:spcPct val="0"/>
              </a:spcAft>
              <a:buFontTx/>
              <a:buChar char="•"/>
            </a:pPr>
            <a:r>
              <a:rPr lang="en-US" i="1" dirty="0">
                <a:solidFill>
                  <a:srgbClr val="000000"/>
                </a:solidFill>
                <a:ea typeface="Calibri" pitchFamily="34" charset="0"/>
                <a:cs typeface="Times New Roman" pitchFamily="18" charset="0"/>
              </a:rPr>
              <a:t>Historical Abstracts</a:t>
            </a:r>
          </a:p>
          <a:p>
            <a:pPr marL="233363" indent="-233363" fontAlgn="base">
              <a:spcBef>
                <a:spcPct val="5000"/>
              </a:spcBef>
              <a:spcAft>
                <a:spcPct val="0"/>
              </a:spcAft>
              <a:buFontTx/>
              <a:buChar char="•"/>
            </a:pPr>
            <a:r>
              <a:rPr lang="en-US" i="1" dirty="0">
                <a:solidFill>
                  <a:srgbClr val="000000"/>
                </a:solidFill>
                <a:ea typeface="Calibri" pitchFamily="34" charset="0"/>
                <a:cs typeface="Times New Roman" pitchFamily="18" charset="0"/>
              </a:rPr>
              <a:t>Humanities Abstracts</a:t>
            </a:r>
          </a:p>
          <a:p>
            <a:pPr marL="233363" indent="-233363" fontAlgn="base">
              <a:spcBef>
                <a:spcPct val="5000"/>
              </a:spcBef>
              <a:spcAft>
                <a:spcPct val="0"/>
              </a:spcAft>
              <a:buFontTx/>
              <a:buChar char="•"/>
            </a:pPr>
            <a:r>
              <a:rPr lang="en-US" i="1" dirty="0">
                <a:solidFill>
                  <a:srgbClr val="000000"/>
                </a:solidFill>
                <a:ea typeface="Calibri" pitchFamily="34" charset="0"/>
                <a:cs typeface="Times New Roman" pitchFamily="18" charset="0"/>
              </a:rPr>
              <a:t>Index Islamicus</a:t>
            </a:r>
          </a:p>
          <a:p>
            <a:pPr marL="233363" indent="-233363" fontAlgn="base">
              <a:spcBef>
                <a:spcPct val="5000"/>
              </a:spcBef>
              <a:spcAft>
                <a:spcPct val="0"/>
              </a:spcAft>
              <a:buFontTx/>
              <a:buChar char="•"/>
            </a:pPr>
            <a:r>
              <a:rPr lang="en-US" i="1" dirty="0">
                <a:solidFill>
                  <a:srgbClr val="000000"/>
                </a:solidFill>
                <a:ea typeface="Calibri" pitchFamily="34" charset="0"/>
                <a:cs typeface="Times New Roman" pitchFamily="18" charset="0"/>
              </a:rPr>
              <a:t>Index to Legal Periodicals</a:t>
            </a:r>
          </a:p>
          <a:p>
            <a:pPr marL="233363" indent="-233363" fontAlgn="base">
              <a:spcBef>
                <a:spcPct val="5000"/>
              </a:spcBef>
              <a:spcAft>
                <a:spcPct val="0"/>
              </a:spcAft>
              <a:buFontTx/>
              <a:buChar char="•"/>
            </a:pPr>
            <a:r>
              <a:rPr lang="en-US" i="1" dirty="0">
                <a:solidFill>
                  <a:srgbClr val="000000"/>
                </a:solidFill>
                <a:ea typeface="Calibri" pitchFamily="34" charset="0"/>
                <a:cs typeface="Times New Roman" pitchFamily="18" charset="0"/>
              </a:rPr>
              <a:t>Inspec</a:t>
            </a:r>
          </a:p>
          <a:p>
            <a:pPr marL="233363" indent="-233363" fontAlgn="base">
              <a:spcBef>
                <a:spcPct val="5000"/>
              </a:spcBef>
              <a:spcAft>
                <a:spcPct val="0"/>
              </a:spcAft>
              <a:buFontTx/>
              <a:buChar char="•"/>
            </a:pPr>
            <a:r>
              <a:rPr lang="en-US" i="1" dirty="0">
                <a:solidFill>
                  <a:srgbClr val="000000"/>
                </a:solidFill>
                <a:ea typeface="Calibri" pitchFamily="34" charset="0"/>
                <a:cs typeface="Times New Roman" pitchFamily="18" charset="0"/>
              </a:rPr>
              <a:t>MEDLINE</a:t>
            </a:r>
          </a:p>
          <a:p>
            <a:pPr marL="233363" indent="-233363" fontAlgn="base">
              <a:spcBef>
                <a:spcPct val="5000"/>
              </a:spcBef>
              <a:spcAft>
                <a:spcPct val="0"/>
              </a:spcAft>
              <a:buFontTx/>
              <a:buChar char="•"/>
            </a:pPr>
            <a:r>
              <a:rPr lang="en-US" i="1" dirty="0">
                <a:solidFill>
                  <a:srgbClr val="000000"/>
                </a:solidFill>
                <a:ea typeface="Calibri" pitchFamily="34" charset="0"/>
                <a:cs typeface="Times New Roman" pitchFamily="18" charset="0"/>
              </a:rPr>
              <a:t>MLA International Bibliography</a:t>
            </a:r>
          </a:p>
          <a:p>
            <a:pPr marL="233363" indent="-233363" fontAlgn="base">
              <a:spcBef>
                <a:spcPct val="5000"/>
              </a:spcBef>
              <a:spcAft>
                <a:spcPct val="0"/>
              </a:spcAft>
              <a:buFontTx/>
              <a:buChar char="•"/>
            </a:pPr>
            <a:r>
              <a:rPr lang="en-US" i="1" dirty="0">
                <a:solidFill>
                  <a:srgbClr val="000000"/>
                </a:solidFill>
                <a:ea typeface="Calibri" pitchFamily="34" charset="0"/>
                <a:cs typeface="Times New Roman" pitchFamily="18" charset="0"/>
              </a:rPr>
              <a:t>Music Index, The</a:t>
            </a:r>
          </a:p>
          <a:p>
            <a:pPr marL="233363" indent="-233363" fontAlgn="base">
              <a:spcBef>
                <a:spcPct val="5000"/>
              </a:spcBef>
              <a:spcAft>
                <a:spcPct val="0"/>
              </a:spcAft>
              <a:buFontTx/>
              <a:buChar char="•"/>
            </a:pPr>
            <a:r>
              <a:rPr lang="en-US" i="1" dirty="0">
                <a:solidFill>
                  <a:srgbClr val="000000"/>
                </a:solidFill>
                <a:ea typeface="Calibri" pitchFamily="34" charset="0"/>
                <a:cs typeface="Times New Roman" pitchFamily="18" charset="0"/>
              </a:rPr>
              <a:t>NTIS</a:t>
            </a:r>
          </a:p>
          <a:p>
            <a:pPr marL="233363" indent="-233363" fontAlgn="base">
              <a:spcBef>
                <a:spcPct val="5000"/>
              </a:spcBef>
              <a:spcAft>
                <a:spcPct val="0"/>
              </a:spcAft>
              <a:buFontTx/>
              <a:buChar char="•"/>
            </a:pPr>
            <a:r>
              <a:rPr lang="en-US" i="1" dirty="0">
                <a:solidFill>
                  <a:srgbClr val="000000"/>
                </a:solidFill>
                <a:ea typeface="Calibri" pitchFamily="34" charset="0"/>
                <a:cs typeface="Times New Roman" pitchFamily="18" charset="0"/>
              </a:rPr>
              <a:t>PASCAL</a:t>
            </a:r>
          </a:p>
          <a:p>
            <a:pPr marL="233363" indent="-233363" fontAlgn="base">
              <a:spcBef>
                <a:spcPct val="5000"/>
              </a:spcBef>
              <a:spcAft>
                <a:spcPct val="0"/>
              </a:spcAft>
              <a:buFontTx/>
              <a:buChar char="•"/>
            </a:pPr>
            <a:r>
              <a:rPr lang="en-US" i="1" dirty="0">
                <a:solidFill>
                  <a:srgbClr val="000000"/>
                </a:solidFill>
                <a:ea typeface="Calibri" pitchFamily="34" charset="0"/>
                <a:cs typeface="Times New Roman" pitchFamily="18" charset="0"/>
              </a:rPr>
              <a:t>Philosopher’s Index</a:t>
            </a:r>
          </a:p>
          <a:p>
            <a:pPr marL="233363" indent="-233363" fontAlgn="base">
              <a:spcBef>
                <a:spcPct val="5000"/>
              </a:spcBef>
              <a:spcAft>
                <a:spcPct val="0"/>
              </a:spcAft>
              <a:buFontTx/>
              <a:buChar char="•"/>
            </a:pPr>
            <a:r>
              <a:rPr lang="en-US" i="1" dirty="0">
                <a:solidFill>
                  <a:srgbClr val="000000"/>
                </a:solidFill>
                <a:ea typeface="Calibri" pitchFamily="34" charset="0"/>
                <a:cs typeface="Times New Roman" pitchFamily="18" charset="0"/>
              </a:rPr>
              <a:t>PsycINFO</a:t>
            </a:r>
          </a:p>
          <a:p>
            <a:pPr marL="233363" indent="-233363" fontAlgn="base">
              <a:spcBef>
                <a:spcPct val="5000"/>
              </a:spcBef>
              <a:spcAft>
                <a:spcPct val="0"/>
              </a:spcAft>
              <a:buFontTx/>
              <a:buChar char="•"/>
            </a:pPr>
            <a:r>
              <a:rPr lang="en-US" i="1" dirty="0">
                <a:solidFill>
                  <a:srgbClr val="000000"/>
                </a:solidFill>
                <a:ea typeface="Calibri" pitchFamily="34" charset="0"/>
                <a:cs typeface="Times New Roman" pitchFamily="18" charset="0"/>
              </a:rPr>
              <a:t>RILM Abstracts of Music Literature</a:t>
            </a:r>
          </a:p>
          <a:p>
            <a:pPr marL="233363" indent="-233363" fontAlgn="base">
              <a:spcBef>
                <a:spcPct val="5000"/>
              </a:spcBef>
              <a:spcAft>
                <a:spcPct val="0"/>
              </a:spcAft>
              <a:buFontTx/>
              <a:buChar char="•"/>
            </a:pPr>
            <a:r>
              <a:rPr lang="en-US" i="1" dirty="0">
                <a:solidFill>
                  <a:srgbClr val="000000"/>
                </a:solidFill>
                <a:ea typeface="Calibri" pitchFamily="34" charset="0"/>
                <a:cs typeface="Times New Roman" pitchFamily="18" charset="0"/>
              </a:rPr>
              <a:t>SocINDEX</a:t>
            </a:r>
          </a:p>
          <a:p>
            <a:pPr marL="233363" indent="-233363" fontAlgn="base">
              <a:spcBef>
                <a:spcPct val="5000"/>
              </a:spcBef>
              <a:spcAft>
                <a:spcPct val="0"/>
              </a:spcAft>
              <a:buFontTx/>
              <a:buChar char="•"/>
            </a:pPr>
            <a:r>
              <a:rPr lang="en-US" i="1" dirty="0">
                <a:solidFill>
                  <a:srgbClr val="000000"/>
                </a:solidFill>
                <a:ea typeface="Calibri" pitchFamily="34" charset="0"/>
                <a:cs typeface="Times New Roman" pitchFamily="18" charset="0"/>
              </a:rPr>
              <a:t>SPORTDiscus</a:t>
            </a:r>
          </a:p>
          <a:p>
            <a:pPr marL="233363" indent="-233363" fontAlgn="base">
              <a:spcBef>
                <a:spcPct val="5000"/>
              </a:spcBef>
              <a:spcAft>
                <a:spcPct val="0"/>
              </a:spcAft>
              <a:buFontTx/>
              <a:buChar char="•"/>
            </a:pPr>
            <a:r>
              <a:rPr lang="en-US" dirty="0">
                <a:solidFill>
                  <a:srgbClr val="000000"/>
                </a:solidFill>
                <a:ea typeface="Calibri" pitchFamily="34" charset="0"/>
                <a:cs typeface="Times New Roman" pitchFamily="18" charset="0"/>
              </a:rPr>
              <a:t>Other</a:t>
            </a:r>
          </a:p>
        </p:txBody>
      </p:sp>
    </p:spTree>
    <p:extLst>
      <p:ext uri="{BB962C8B-B14F-4D97-AF65-F5344CB8AC3E}">
        <p14:creationId xmlns:p14="http://schemas.microsoft.com/office/powerpoint/2010/main" val="329345726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1380763"/>
            <a:ext cx="7467600" cy="1964640"/>
          </a:xfrm>
          <a:prstGeom prst="rect">
            <a:avLst/>
          </a:prstGeom>
          <a:noFill/>
        </p:spPr>
        <p:txBody>
          <a:bodyPr wrap="square" rtlCol="0">
            <a:spAutoFit/>
          </a:bodyPr>
          <a:lstStyle/>
          <a:p>
            <a:pPr>
              <a:lnSpc>
                <a:spcPts val="7300"/>
              </a:lnSpc>
            </a:pPr>
            <a:r>
              <a:rPr lang="en-US" sz="6000" b="1" dirty="0" smtClean="0">
                <a:solidFill>
                  <a:prstClr val="white"/>
                </a:solidFill>
                <a:latin typeface="Arial" pitchFamily="34" charset="0"/>
                <a:cs typeface="Arial" pitchFamily="34" charset="0"/>
              </a:rPr>
              <a:t>Academic Search</a:t>
            </a:r>
          </a:p>
          <a:p>
            <a:pPr>
              <a:lnSpc>
                <a:spcPts val="7300"/>
              </a:lnSpc>
            </a:pPr>
            <a:r>
              <a:rPr lang="en-US" sz="6000" b="1" dirty="0" smtClean="0">
                <a:solidFill>
                  <a:prstClr val="white"/>
                </a:solidFill>
                <a:latin typeface="Arial" pitchFamily="34" charset="0"/>
                <a:cs typeface="Arial" pitchFamily="34" charset="0"/>
              </a:rPr>
              <a:t>Complete</a:t>
            </a:r>
            <a:endParaRPr lang="en-US" sz="6000" b="1"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72902183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10"/>
          <p:cNvGraphicFramePr>
            <a:graphicFrameLocks/>
          </p:cNvGraphicFramePr>
          <p:nvPr>
            <p:extLst>
              <p:ext uri="{D42A27DB-BD31-4B8C-83A1-F6EECF244321}">
                <p14:modId xmlns:p14="http://schemas.microsoft.com/office/powerpoint/2010/main" val="3681550110"/>
              </p:ext>
            </p:extLst>
          </p:nvPr>
        </p:nvGraphicFramePr>
        <p:xfrm>
          <a:off x="381001" y="4114800"/>
          <a:ext cx="8381999" cy="1737360"/>
        </p:xfrm>
        <a:graphic>
          <a:graphicData uri="http://schemas.openxmlformats.org/drawingml/2006/table">
            <a:tbl>
              <a:tblPr firstRow="1" bandRow="1">
                <a:tableStyleId>{37CE84F3-28C3-443E-9E96-99CF82512B78}</a:tableStyleId>
              </a:tblPr>
              <a:tblGrid>
                <a:gridCol w="3558396"/>
                <a:gridCol w="1581509"/>
                <a:gridCol w="1581509"/>
                <a:gridCol w="1660585"/>
              </a:tblGrid>
              <a:tr h="228600">
                <a:tc>
                  <a:txBody>
                    <a:bodyPr/>
                    <a:lstStyle/>
                    <a:p>
                      <a:pPr algn="l"/>
                      <a:r>
                        <a:rPr lang="en-US" sz="2000" dirty="0" smtClean="0">
                          <a:solidFill>
                            <a:schemeClr val="accent6"/>
                          </a:solidFill>
                          <a:latin typeface="Arial" pitchFamily="34" charset="0"/>
                          <a:cs typeface="Arial" pitchFamily="34" charset="0"/>
                        </a:rPr>
                        <a:t>DATABASE</a:t>
                      </a:r>
                      <a:endParaRPr lang="en-US" sz="2000" b="1" dirty="0">
                        <a:solidFill>
                          <a:schemeClr val="accent6"/>
                        </a:solidFill>
                        <a:latin typeface="Arial" pitchFamily="34" charset="0"/>
                        <a:cs typeface="Arial" pitchFamily="34" charset="0"/>
                      </a:endParaRPr>
                    </a:p>
                  </a:txBody>
                  <a:tcPr marT="91440" marB="91440" anchor="b">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600" dirty="0" smtClean="0">
                          <a:latin typeface="Arial" pitchFamily="34" charset="0"/>
                          <a:cs typeface="Arial" pitchFamily="34" charset="0"/>
                        </a:rPr>
                        <a:t>Full-Text</a:t>
                      </a:r>
                      <a:br>
                        <a:rPr lang="en-US" sz="1600" dirty="0" smtClean="0">
                          <a:latin typeface="Arial" pitchFamily="34" charset="0"/>
                          <a:cs typeface="Arial" pitchFamily="34" charset="0"/>
                        </a:rPr>
                      </a:br>
                      <a:r>
                        <a:rPr lang="en-US" sz="1600" dirty="0" smtClean="0">
                          <a:latin typeface="Arial" pitchFamily="34" charset="0"/>
                          <a:cs typeface="Arial" pitchFamily="34" charset="0"/>
                        </a:rPr>
                        <a:t>Journals</a:t>
                      </a:r>
                      <a:endParaRPr lang="en-US" sz="1600" b="0" dirty="0" smtClean="0">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algn="ctr"/>
                      <a:r>
                        <a:rPr lang="en-US" sz="1600" dirty="0" smtClean="0">
                          <a:latin typeface="Arial" pitchFamily="34" charset="0"/>
                          <a:cs typeface="Arial" pitchFamily="34" charset="0"/>
                        </a:rPr>
                        <a:t>Full-Text</a:t>
                      </a:r>
                      <a:br>
                        <a:rPr lang="en-US" sz="1600" dirty="0" smtClean="0">
                          <a:latin typeface="Arial" pitchFamily="34" charset="0"/>
                          <a:cs typeface="Arial" pitchFamily="34" charset="0"/>
                        </a:rPr>
                      </a:br>
                      <a:r>
                        <a:rPr lang="en-US" sz="1600" dirty="0" smtClean="0">
                          <a:latin typeface="Arial" pitchFamily="34" charset="0"/>
                          <a:cs typeface="Arial" pitchFamily="34" charset="0"/>
                        </a:rPr>
                        <a:t>Peer-Reviewed</a:t>
                      </a:r>
                      <a:br>
                        <a:rPr lang="en-US" sz="1600" dirty="0" smtClean="0">
                          <a:latin typeface="Arial" pitchFamily="34" charset="0"/>
                          <a:cs typeface="Arial" pitchFamily="34" charset="0"/>
                        </a:rPr>
                      </a:br>
                      <a:r>
                        <a:rPr lang="en-US" sz="1600" dirty="0" smtClean="0">
                          <a:latin typeface="Arial" pitchFamily="34" charset="0"/>
                          <a:cs typeface="Arial" pitchFamily="34" charset="0"/>
                        </a:rPr>
                        <a:t>Journals</a:t>
                      </a:r>
                      <a:endParaRPr lang="en-US" sz="1600" b="0" dirty="0" smtClean="0">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algn="ctr"/>
                      <a:r>
                        <a:rPr lang="en-US" sz="1600" dirty="0" smtClean="0">
                          <a:latin typeface="Arial" pitchFamily="34" charset="0"/>
                          <a:cs typeface="Arial" pitchFamily="34" charset="0"/>
                        </a:rPr>
                        <a:t>Active Full-Text Peer-Reviewed Journals</a:t>
                      </a:r>
                      <a:endParaRPr lang="en-US" sz="1600" b="0" dirty="0" smtClean="0">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r>
              <a:tr h="426720">
                <a:tc>
                  <a:txBody>
                    <a:bodyPr/>
                    <a:lstStyle/>
                    <a:p>
                      <a:r>
                        <a:rPr lang="en-US" sz="2000" dirty="0" smtClean="0">
                          <a:latin typeface="Arial" pitchFamily="34" charset="0"/>
                          <a:cs typeface="Arial" pitchFamily="34" charset="0"/>
                        </a:rPr>
                        <a:t>Academic Search Complete</a:t>
                      </a:r>
                      <a:endParaRPr lang="en-US" sz="2000" b="0" i="1" dirty="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9,029</a:t>
                      </a:r>
                      <a:endParaRPr lang="en-US" sz="2600" b="1" dirty="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7,876</a:t>
                      </a:r>
                      <a:endParaRPr lang="en-US" sz="2600" b="1" dirty="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6,540</a:t>
                      </a: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bl>
          </a:graphicData>
        </a:graphic>
      </p:graphicFrame>
      <p:sp>
        <p:nvSpPr>
          <p:cNvPr id="4" name="Rectangle 6"/>
          <p:cNvSpPr>
            <a:spLocks noChangeArrowheads="1"/>
          </p:cNvSpPr>
          <p:nvPr/>
        </p:nvSpPr>
        <p:spPr bwMode="auto">
          <a:xfrm>
            <a:off x="-152400" y="6155413"/>
            <a:ext cx="9144000" cy="304800"/>
          </a:xfrm>
          <a:prstGeom prst="rect">
            <a:avLst/>
          </a:prstGeom>
          <a:noFill/>
          <a:ln w="9525">
            <a:noFill/>
            <a:miter lim="800000"/>
            <a:headEnd/>
            <a:tailEnd/>
          </a:ln>
        </p:spPr>
        <p:txBody>
          <a:bodyPr>
            <a:spAutoFit/>
          </a:bodyPr>
          <a:lstStyle/>
          <a:p>
            <a:pPr algn="ctr" fontAlgn="base">
              <a:spcBef>
                <a:spcPct val="0"/>
              </a:spcBef>
              <a:spcAft>
                <a:spcPct val="0"/>
              </a:spcAft>
            </a:pPr>
            <a:r>
              <a:rPr lang="en-US" sz="1400" dirty="0" smtClean="0">
                <a:solidFill>
                  <a:srgbClr val="000000"/>
                </a:solidFill>
                <a:latin typeface="Arial" charset="0"/>
              </a:rPr>
              <a:t>January 2015</a:t>
            </a:r>
            <a:endParaRPr lang="en-US" sz="1400" dirty="0">
              <a:solidFill>
                <a:srgbClr val="000000"/>
              </a:solidFill>
              <a:latin typeface="Arial" charset="0"/>
            </a:endParaRPr>
          </a:p>
        </p:txBody>
      </p:sp>
      <p:sp>
        <p:nvSpPr>
          <p:cNvPr id="5" name="Rectangle 4"/>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latin typeface="Arial" pitchFamily="34" charset="0"/>
                <a:cs typeface="Arial" pitchFamily="34" charset="0"/>
              </a:rPr>
              <a:t>Academic Search Complete</a:t>
            </a:r>
            <a:endParaRPr lang="en-US" sz="1400" dirty="0">
              <a:solidFill>
                <a:srgbClr val="183053"/>
              </a:solidFill>
              <a:latin typeface="Arial" pitchFamily="34" charset="0"/>
              <a:cs typeface="Arial" pitchFamily="34" charset="0"/>
            </a:endParaRPr>
          </a:p>
        </p:txBody>
      </p:sp>
      <p:cxnSp>
        <p:nvCxnSpPr>
          <p:cNvPr id="6" name="Straight Connector 5"/>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2" descr="M:\Creative Services_MAC\_Academic Search\_US\Academic Search Logo\AS_CMYK\logo_ascompleteStack.png"/>
          <p:cNvPicPr>
            <a:picLocks noChangeAspect="1" noChangeArrowheads="1"/>
          </p:cNvPicPr>
          <p:nvPr/>
        </p:nvPicPr>
        <p:blipFill>
          <a:blip r:embed="rId2" cstate="print"/>
          <a:srcRect/>
          <a:stretch>
            <a:fillRect/>
          </a:stretch>
        </p:blipFill>
        <p:spPr bwMode="auto">
          <a:xfrm>
            <a:off x="2743200" y="228600"/>
            <a:ext cx="5981446" cy="1295400"/>
          </a:xfrm>
          <a:prstGeom prst="rect">
            <a:avLst/>
          </a:prstGeom>
          <a:noFill/>
        </p:spPr>
      </p:pic>
      <p:sp>
        <p:nvSpPr>
          <p:cNvPr id="8" name="Title 6"/>
          <p:cNvSpPr txBox="1">
            <a:spLocks/>
          </p:cNvSpPr>
          <p:nvPr/>
        </p:nvSpPr>
        <p:spPr>
          <a:xfrm>
            <a:off x="304800" y="1905000"/>
            <a:ext cx="8458200" cy="1524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kern="1200">
                <a:solidFill>
                  <a:srgbClr val="373737"/>
                </a:solidFill>
                <a:latin typeface="Arial" pitchFamily="34" charset="0"/>
                <a:ea typeface="+mj-ea"/>
                <a:cs typeface="Arial" pitchFamily="34" charset="0"/>
              </a:defRPr>
            </a:lvl1pPr>
          </a:lstStyle>
          <a:p>
            <a:r>
              <a:rPr lang="en-US" dirty="0" smtClean="0">
                <a:solidFill>
                  <a:srgbClr val="336699"/>
                </a:solidFill>
              </a:rPr>
              <a:t>The Most Comprehensive, Scholarly Full-Text Database </a:t>
            </a:r>
          </a:p>
          <a:p>
            <a:r>
              <a:rPr lang="en-US" b="0" dirty="0" smtClean="0"/>
              <a:t>for Multidisciplinary Research</a:t>
            </a:r>
            <a:r>
              <a:rPr lang="en-US" sz="4000" b="0" dirty="0" smtClean="0"/>
              <a:t> </a:t>
            </a:r>
            <a:endParaRPr lang="en-US" sz="4000" b="0" dirty="0" smtClean="0">
              <a:solidFill>
                <a:schemeClr val="accent2"/>
              </a:solidFill>
            </a:endParaRPr>
          </a:p>
        </p:txBody>
      </p:sp>
    </p:spTree>
    <p:extLst>
      <p:ext uri="{BB962C8B-B14F-4D97-AF65-F5344CB8AC3E}">
        <p14:creationId xmlns:p14="http://schemas.microsoft.com/office/powerpoint/2010/main" val="244963357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895600" y="91966"/>
            <a:ext cx="6096000" cy="1143000"/>
          </a:xfrm>
        </p:spPr>
        <p:txBody>
          <a:bodyPr/>
          <a:lstStyle/>
          <a:p>
            <a:r>
              <a:rPr lang="en-US" sz="2000" dirty="0" smtClean="0"/>
              <a:t>Examples of full-text journals in Academic Search Complete</a:t>
            </a:r>
            <a:endParaRPr lang="en-US" sz="2000" dirty="0"/>
          </a:p>
        </p:txBody>
      </p:sp>
      <p:sp>
        <p:nvSpPr>
          <p:cNvPr id="9" name="Content Placeholder 8"/>
          <p:cNvSpPr>
            <a:spLocks noGrp="1"/>
          </p:cNvSpPr>
          <p:nvPr>
            <p:ph sz="half" idx="1"/>
          </p:nvPr>
        </p:nvSpPr>
        <p:spPr>
          <a:xfrm>
            <a:off x="457200" y="1219200"/>
            <a:ext cx="4038600" cy="4525963"/>
          </a:xfrm>
        </p:spPr>
        <p:txBody>
          <a:bodyPr/>
          <a:lstStyle/>
          <a:p>
            <a:r>
              <a:rPr lang="en-US" sz="1900" i="1" dirty="0" err="1" smtClean="0"/>
              <a:t>Acta</a:t>
            </a:r>
            <a:r>
              <a:rPr lang="en-US" sz="1900" i="1" dirty="0" smtClean="0"/>
              <a:t> </a:t>
            </a:r>
            <a:r>
              <a:rPr lang="en-US" sz="1900" i="1" dirty="0" err="1" smtClean="0"/>
              <a:t>Toxicologica</a:t>
            </a:r>
            <a:endParaRPr lang="en-US" sz="1900" i="1" dirty="0" smtClean="0"/>
          </a:p>
          <a:p>
            <a:r>
              <a:rPr lang="en-US" sz="1900" i="1" dirty="0" smtClean="0"/>
              <a:t>Adsorption Science &amp; Technology</a:t>
            </a:r>
          </a:p>
          <a:p>
            <a:r>
              <a:rPr lang="en-US" sz="1900" i="1" dirty="0" smtClean="0"/>
              <a:t>Advances in Applied</a:t>
            </a:r>
            <a:br>
              <a:rPr lang="en-US" sz="1900" i="1" dirty="0" smtClean="0"/>
            </a:br>
            <a:r>
              <a:rPr lang="en-US" sz="1900" i="1" dirty="0" smtClean="0"/>
              <a:t>Mathematical Analysis</a:t>
            </a:r>
          </a:p>
          <a:p>
            <a:r>
              <a:rPr lang="en-US" sz="1900" i="1" dirty="0" smtClean="0"/>
              <a:t>Advances in Fuzzy </a:t>
            </a:r>
            <a:br>
              <a:rPr lang="en-US" sz="1900" i="1" dirty="0" smtClean="0"/>
            </a:br>
            <a:r>
              <a:rPr lang="en-US" sz="1900" i="1" dirty="0" smtClean="0"/>
              <a:t>Mathematics</a:t>
            </a:r>
          </a:p>
          <a:p>
            <a:r>
              <a:rPr lang="en-US" sz="1900" i="1" dirty="0" smtClean="0"/>
              <a:t>Advances in Theoretical</a:t>
            </a:r>
            <a:br>
              <a:rPr lang="en-US" sz="1900" i="1" dirty="0" smtClean="0"/>
            </a:br>
            <a:r>
              <a:rPr lang="en-US" sz="1900" i="1" dirty="0" smtClean="0"/>
              <a:t>&amp; Applied Mathematics</a:t>
            </a:r>
          </a:p>
          <a:p>
            <a:r>
              <a:rPr lang="en-US" sz="1900" i="1" dirty="0" smtClean="0"/>
              <a:t>Advances in High Energy Physics</a:t>
            </a:r>
          </a:p>
          <a:p>
            <a:r>
              <a:rPr lang="en-US" sz="1900" i="1" dirty="0" smtClean="0"/>
              <a:t>American Journal of Pharmaceutical Education</a:t>
            </a:r>
          </a:p>
          <a:p>
            <a:r>
              <a:rPr lang="en-US" sz="1900" i="1" dirty="0" smtClean="0"/>
              <a:t>American Journal of</a:t>
            </a:r>
            <a:br>
              <a:rPr lang="en-US" sz="1900" i="1" dirty="0" smtClean="0"/>
            </a:br>
            <a:r>
              <a:rPr lang="en-US" sz="1900" i="1" dirty="0" smtClean="0"/>
              <a:t>Psychiatric Rehabilitation</a:t>
            </a:r>
          </a:p>
          <a:p>
            <a:endParaRPr lang="en-US" sz="1900" i="1" dirty="0" smtClean="0"/>
          </a:p>
        </p:txBody>
      </p:sp>
      <p:sp>
        <p:nvSpPr>
          <p:cNvPr id="10" name="Content Placeholder 9"/>
          <p:cNvSpPr>
            <a:spLocks noGrp="1"/>
          </p:cNvSpPr>
          <p:nvPr>
            <p:ph sz="half" idx="2"/>
          </p:nvPr>
        </p:nvSpPr>
        <p:spPr>
          <a:xfrm>
            <a:off x="4648200" y="1219200"/>
            <a:ext cx="4038600" cy="4525963"/>
          </a:xfrm>
        </p:spPr>
        <p:txBody>
          <a:bodyPr/>
          <a:lstStyle/>
          <a:p>
            <a:r>
              <a:rPr lang="en-US" sz="1900" i="1" dirty="0" smtClean="0"/>
              <a:t>Archives of Civil &amp;</a:t>
            </a:r>
            <a:br>
              <a:rPr lang="en-US" sz="1900" i="1" dirty="0" smtClean="0"/>
            </a:br>
            <a:r>
              <a:rPr lang="en-US" sz="1900" i="1" dirty="0" smtClean="0"/>
              <a:t>Mechanical Engineering</a:t>
            </a:r>
          </a:p>
          <a:p>
            <a:r>
              <a:rPr lang="en-US" sz="1900" i="1" dirty="0" smtClean="0"/>
              <a:t>Archives of Psychiatry &amp; Psychotherapy</a:t>
            </a:r>
          </a:p>
          <a:p>
            <a:r>
              <a:rPr lang="en-US" sz="1900" i="1" dirty="0" smtClean="0"/>
              <a:t>Behaviour Change</a:t>
            </a:r>
          </a:p>
          <a:p>
            <a:r>
              <a:rPr lang="en-US" sz="1900" i="1" dirty="0" smtClean="0"/>
              <a:t>Biophysical Reviews &amp; Letters</a:t>
            </a:r>
          </a:p>
          <a:p>
            <a:r>
              <a:rPr lang="en-US" sz="1900" i="1" dirty="0" smtClean="0"/>
              <a:t>British Journal of </a:t>
            </a:r>
            <a:br>
              <a:rPr lang="en-US" sz="1900" i="1" dirty="0" smtClean="0"/>
            </a:br>
            <a:r>
              <a:rPr lang="en-US" sz="1900" i="1" dirty="0" smtClean="0"/>
              <a:t>Psychotherapy</a:t>
            </a:r>
          </a:p>
          <a:p>
            <a:r>
              <a:rPr lang="en-US" sz="1900" i="1" dirty="0" smtClean="0"/>
              <a:t>Clinical Medicine </a:t>
            </a:r>
          </a:p>
          <a:p>
            <a:r>
              <a:rPr lang="en-US" sz="1900" i="1" dirty="0" smtClean="0"/>
              <a:t>Clinical Psychologist</a:t>
            </a:r>
          </a:p>
          <a:p>
            <a:r>
              <a:rPr lang="en-US" sz="1900" i="1" dirty="0" smtClean="0"/>
              <a:t>Communications in</a:t>
            </a:r>
            <a:br>
              <a:rPr lang="en-US" sz="1900" i="1" dirty="0" smtClean="0"/>
            </a:br>
            <a:r>
              <a:rPr lang="en-US" sz="1900" i="1" dirty="0" smtClean="0"/>
              <a:t>Mathematical Analysis</a:t>
            </a:r>
          </a:p>
          <a:p>
            <a:r>
              <a:rPr lang="en-US" sz="1900" i="1" dirty="0" smtClean="0"/>
              <a:t>Counseling Psychology Review</a:t>
            </a:r>
          </a:p>
          <a:p>
            <a:r>
              <a:rPr lang="en-US" sz="1900" i="1" dirty="0" smtClean="0"/>
              <a:t>Critical Care Research &amp; Practice</a:t>
            </a:r>
          </a:p>
          <a:p>
            <a:endParaRPr lang="en-US" sz="1900" i="1" dirty="0" smtClean="0"/>
          </a:p>
          <a:p>
            <a:endParaRPr lang="en-US" sz="1900" i="1" dirty="0" smtClean="0"/>
          </a:p>
        </p:txBody>
      </p:sp>
      <p:sp>
        <p:nvSpPr>
          <p:cNvPr id="5" name="Rectangle 4"/>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latin typeface="Arial" pitchFamily="34" charset="0"/>
                <a:cs typeface="Arial" pitchFamily="34" charset="0"/>
              </a:rPr>
              <a:t>Academic Search Complete</a:t>
            </a:r>
            <a:endParaRPr lang="en-US" sz="1400" dirty="0">
              <a:solidFill>
                <a:srgbClr val="183053"/>
              </a:solidFill>
              <a:latin typeface="Arial" pitchFamily="34" charset="0"/>
              <a:cs typeface="Arial" pitchFamily="34" charset="0"/>
            </a:endParaRPr>
          </a:p>
        </p:txBody>
      </p:sp>
      <p:cxnSp>
        <p:nvCxnSpPr>
          <p:cNvPr id="6" name="Straight Connector 5"/>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2" descr="M:\Creative Services_MAC\_Academic Search\_US\Academic Search Logo\AS_CMYK\logo_ascompleteStack.png"/>
          <p:cNvPicPr>
            <a:picLocks noChangeAspect="1" noChangeArrowheads="1"/>
          </p:cNvPicPr>
          <p:nvPr/>
        </p:nvPicPr>
        <p:blipFill>
          <a:blip r:embed="rId2" cstate="print"/>
          <a:srcRect/>
          <a:stretch>
            <a:fillRect/>
          </a:stretch>
        </p:blipFill>
        <p:spPr bwMode="auto">
          <a:xfrm>
            <a:off x="152400" y="479019"/>
            <a:ext cx="2362200" cy="511581"/>
          </a:xfrm>
          <a:prstGeom prst="rect">
            <a:avLst/>
          </a:prstGeom>
          <a:noFill/>
        </p:spPr>
      </p:pic>
    </p:spTree>
    <p:extLst>
      <p:ext uri="{BB962C8B-B14F-4D97-AF65-F5344CB8AC3E}">
        <p14:creationId xmlns:p14="http://schemas.microsoft.com/office/powerpoint/2010/main" val="202348261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Content Placeholder 2"/>
          <p:cNvSpPr txBox="1">
            <a:spLocks/>
          </p:cNvSpPr>
          <p:nvPr/>
        </p:nvSpPr>
        <p:spPr bwMode="auto">
          <a:xfrm>
            <a:off x="3581400" y="1752600"/>
            <a:ext cx="5029200" cy="4341813"/>
          </a:xfrm>
          <a:prstGeom prst="rect">
            <a:avLst/>
          </a:prstGeom>
          <a:noFill/>
          <a:ln w="9525">
            <a:noFill/>
            <a:miter lim="800000"/>
            <a:headEnd/>
            <a:tailEnd/>
          </a:ln>
        </p:spPr>
        <p:txBody>
          <a:bodyPr/>
          <a:lstStyle/>
          <a:p>
            <a:pPr marL="274320" indent="-274320">
              <a:spcBef>
                <a:spcPts val="1400"/>
              </a:spcBef>
              <a:buFont typeface="Arial" charset="0"/>
              <a:buChar char="•"/>
            </a:pPr>
            <a:r>
              <a:rPr lang="en-US" sz="2000" dirty="0">
                <a:solidFill>
                  <a:srgbClr val="373737"/>
                </a:solidFill>
                <a:latin typeface="Arial" pitchFamily="34" charset="0"/>
                <a:cs typeface="Arial" pitchFamily="34" charset="0"/>
              </a:rPr>
              <a:t>EBSCO was founded by </a:t>
            </a:r>
            <a:r>
              <a:rPr lang="en-US" sz="2000" dirty="0" smtClean="0">
                <a:solidFill>
                  <a:srgbClr val="373737"/>
                </a:solidFill>
                <a:latin typeface="Arial" pitchFamily="34" charset="0"/>
                <a:cs typeface="Arial" pitchFamily="34" charset="0"/>
              </a:rPr>
              <a:t>Elton </a:t>
            </a:r>
            <a:r>
              <a:rPr lang="en-US" sz="2000" dirty="0">
                <a:solidFill>
                  <a:srgbClr val="373737"/>
                </a:solidFill>
                <a:latin typeface="Arial" pitchFamily="34" charset="0"/>
                <a:cs typeface="Arial" pitchFamily="34" charset="0"/>
              </a:rPr>
              <a:t>B. Stephens in 1944</a:t>
            </a:r>
          </a:p>
          <a:p>
            <a:pPr marL="274320" indent="-274320">
              <a:spcBef>
                <a:spcPts val="1400"/>
              </a:spcBef>
              <a:buFont typeface="Arial" charset="0"/>
              <a:buChar char="•"/>
            </a:pPr>
            <a:r>
              <a:rPr lang="en-US" sz="2000" dirty="0">
                <a:solidFill>
                  <a:srgbClr val="373737"/>
                </a:solidFill>
                <a:latin typeface="Arial" pitchFamily="34" charset="0"/>
                <a:cs typeface="Arial" pitchFamily="34" charset="0"/>
              </a:rPr>
              <a:t>EBSCO Industries is among </a:t>
            </a:r>
            <a:r>
              <a:rPr lang="en-US" sz="2000" i="1" dirty="0">
                <a:solidFill>
                  <a:srgbClr val="373737"/>
                </a:solidFill>
                <a:latin typeface="Arial" pitchFamily="34" charset="0"/>
                <a:cs typeface="Arial" pitchFamily="34" charset="0"/>
              </a:rPr>
              <a:t>Forbes </a:t>
            </a:r>
            <a:r>
              <a:rPr lang="en-US" sz="2000" dirty="0">
                <a:solidFill>
                  <a:srgbClr val="373737"/>
                </a:solidFill>
                <a:latin typeface="Arial" pitchFamily="34" charset="0"/>
                <a:cs typeface="Arial" pitchFamily="34" charset="0"/>
              </a:rPr>
              <a:t>Top 200 Privately Held Companies</a:t>
            </a:r>
          </a:p>
          <a:p>
            <a:pPr marL="274320" indent="-274320">
              <a:spcBef>
                <a:spcPts val="1400"/>
              </a:spcBef>
              <a:buFont typeface="Arial" charset="0"/>
              <a:buChar char="•"/>
            </a:pPr>
            <a:r>
              <a:rPr lang="en-US" sz="2000" dirty="0">
                <a:solidFill>
                  <a:srgbClr val="373737"/>
                </a:solidFill>
                <a:latin typeface="Arial" pitchFamily="34" charset="0"/>
                <a:cs typeface="Arial" pitchFamily="34" charset="0"/>
              </a:rPr>
              <a:t>EBSCO generates over $2 billion in </a:t>
            </a:r>
            <a:br>
              <a:rPr lang="en-US" sz="2000" dirty="0">
                <a:solidFill>
                  <a:srgbClr val="373737"/>
                </a:solidFill>
                <a:latin typeface="Arial" pitchFamily="34" charset="0"/>
                <a:cs typeface="Arial" pitchFamily="34" charset="0"/>
              </a:rPr>
            </a:br>
            <a:r>
              <a:rPr lang="en-US" sz="2000" dirty="0">
                <a:solidFill>
                  <a:srgbClr val="373737"/>
                </a:solidFill>
                <a:latin typeface="Arial" pitchFamily="34" charset="0"/>
                <a:cs typeface="Arial" pitchFamily="34" charset="0"/>
              </a:rPr>
              <a:t>annual sales </a:t>
            </a:r>
          </a:p>
          <a:p>
            <a:pPr marL="274320" indent="-274320">
              <a:spcBef>
                <a:spcPts val="1400"/>
              </a:spcBef>
              <a:buFont typeface="Arial" charset="0"/>
              <a:buChar char="•"/>
            </a:pPr>
            <a:r>
              <a:rPr lang="en-US" sz="2000" dirty="0">
                <a:solidFill>
                  <a:srgbClr val="373737"/>
                </a:solidFill>
                <a:latin typeface="Arial" pitchFamily="34" charset="0"/>
                <a:cs typeface="Arial" pitchFamily="34" charset="0"/>
              </a:rPr>
              <a:t>Tim Collins became the president &amp; CEO of EBSCO Industries in July, 2014</a:t>
            </a:r>
          </a:p>
          <a:p>
            <a:pPr marL="233363" indent="-233363">
              <a:spcBef>
                <a:spcPts val="1400"/>
              </a:spcBef>
            </a:pPr>
            <a:endParaRPr lang="en-US" dirty="0">
              <a:solidFill>
                <a:srgbClr val="373737"/>
              </a:solidFill>
              <a:latin typeface="Arial" pitchFamily="34" charset="0"/>
              <a:cs typeface="Arial" pitchFamily="34" charset="0"/>
            </a:endParaRPr>
          </a:p>
        </p:txBody>
      </p:sp>
      <p:sp>
        <p:nvSpPr>
          <p:cNvPr id="9" name="Title 8"/>
          <p:cNvSpPr>
            <a:spLocks noGrp="1"/>
          </p:cNvSpPr>
          <p:nvPr>
            <p:ph type="title"/>
          </p:nvPr>
        </p:nvSpPr>
        <p:spPr/>
        <p:txBody>
          <a:bodyPr/>
          <a:lstStyle/>
          <a:p>
            <a:r>
              <a:rPr lang="en-US" dirty="0" smtClean="0">
                <a:solidFill>
                  <a:srgbClr val="336699"/>
                </a:solidFill>
                <a:latin typeface="Georgia" panose="02040502050405020303" pitchFamily="18" charset="0"/>
              </a:rPr>
              <a:t>EBSCO Industries</a:t>
            </a:r>
            <a:endParaRPr lang="en-US" dirty="0">
              <a:solidFill>
                <a:srgbClr val="336699"/>
              </a:solidFill>
              <a:latin typeface="Georgia" panose="02040502050405020303" pitchFamily="18" charset="0"/>
            </a:endParaRPr>
          </a:p>
        </p:txBody>
      </p:sp>
      <p:sp>
        <p:nvSpPr>
          <p:cNvPr id="12" name="Rectangle 11"/>
          <p:cNvSpPr/>
          <p:nvPr/>
        </p:nvSpPr>
        <p:spPr>
          <a:xfrm>
            <a:off x="6096000" y="6422570"/>
            <a:ext cx="17308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solidFill>
                  <a:srgbClr val="183053"/>
                </a:solidFill>
                <a:latin typeface="Arial" pitchFamily="34" charset="0"/>
                <a:cs typeface="Arial" pitchFamily="34" charset="0"/>
              </a:rPr>
              <a:t>EBSCO Overview</a:t>
            </a:r>
          </a:p>
        </p:txBody>
      </p:sp>
      <p:cxnSp>
        <p:nvCxnSpPr>
          <p:cNvPr id="16" name="Straight Connector 15"/>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268" name="Picture 4" descr="Tim Collins, President, EBSCO Information Services"/>
          <p:cNvPicPr>
            <a:picLocks noChangeAspect="1" noChangeArrowheads="1"/>
          </p:cNvPicPr>
          <p:nvPr/>
        </p:nvPicPr>
        <p:blipFill>
          <a:blip r:embed="rId3" cstate="print"/>
          <a:srcRect/>
          <a:stretch>
            <a:fillRect/>
          </a:stretch>
        </p:blipFill>
        <p:spPr bwMode="auto">
          <a:xfrm>
            <a:off x="546681" y="1588598"/>
            <a:ext cx="2662376" cy="3327969"/>
          </a:xfrm>
          <a:prstGeom prst="rect">
            <a:avLst/>
          </a:prstGeom>
          <a:noFill/>
        </p:spPr>
      </p:pic>
      <p:sp>
        <p:nvSpPr>
          <p:cNvPr id="10" name="Rectangle 9"/>
          <p:cNvSpPr/>
          <p:nvPr/>
        </p:nvSpPr>
        <p:spPr>
          <a:xfrm>
            <a:off x="546680" y="4289234"/>
            <a:ext cx="2664737" cy="631634"/>
          </a:xfrm>
          <a:prstGeom prst="rect">
            <a:avLst/>
          </a:prstGeom>
          <a:solidFill>
            <a:schemeClr val="accent2">
              <a:alpha val="70000"/>
            </a:schemeClr>
          </a:solidFill>
        </p:spPr>
        <p:txBody>
          <a:bodyPr wrap="square" lIns="182880" anchor="ctr" anchorCtr="0">
            <a:noAutofit/>
          </a:bodyPr>
          <a:lstStyle/>
          <a:p>
            <a:r>
              <a:rPr lang="en-US" sz="1600" dirty="0">
                <a:solidFill>
                  <a:prstClr val="white"/>
                </a:solidFill>
                <a:latin typeface="Arial" pitchFamily="34" charset="0"/>
                <a:cs typeface="Arial" pitchFamily="34" charset="0"/>
              </a:rPr>
              <a:t>Tim Collins</a:t>
            </a:r>
          </a:p>
        </p:txBody>
      </p:sp>
    </p:spTree>
    <p:extLst>
      <p:ext uri="{BB962C8B-B14F-4D97-AF65-F5344CB8AC3E}">
        <p14:creationId xmlns:p14="http://schemas.microsoft.com/office/powerpoint/2010/main" val="18869859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457200" y="1219200"/>
            <a:ext cx="4343400" cy="4525963"/>
          </a:xfrm>
        </p:spPr>
        <p:txBody>
          <a:bodyPr/>
          <a:lstStyle/>
          <a:p>
            <a:r>
              <a:rPr lang="en-US" sz="1900" i="1" dirty="0" smtClean="0"/>
              <a:t>Engineering Letters</a:t>
            </a:r>
          </a:p>
          <a:p>
            <a:r>
              <a:rPr lang="en-US" sz="1900" i="1" dirty="0" smtClean="0"/>
              <a:t>Eurasian Journal of Analytical Chemistry</a:t>
            </a:r>
          </a:p>
          <a:p>
            <a:r>
              <a:rPr lang="en-US" sz="1900" i="1" dirty="0" smtClean="0"/>
              <a:t>European Journal of</a:t>
            </a:r>
            <a:br>
              <a:rPr lang="en-US" sz="1900" i="1" dirty="0" smtClean="0"/>
            </a:br>
            <a:r>
              <a:rPr lang="en-US" sz="1900" i="1" dirty="0" smtClean="0"/>
              <a:t>Developmental Psychology</a:t>
            </a:r>
          </a:p>
          <a:p>
            <a:r>
              <a:rPr lang="en-US" sz="1900" i="1" dirty="0" smtClean="0"/>
              <a:t>European Journal of Jewish Studies</a:t>
            </a:r>
          </a:p>
          <a:p>
            <a:r>
              <a:rPr lang="en-US" sz="1900" i="1" dirty="0" smtClean="0"/>
              <a:t>Global Journal of</a:t>
            </a:r>
            <a:br>
              <a:rPr lang="en-US" sz="1900" i="1" dirty="0" smtClean="0"/>
            </a:br>
            <a:r>
              <a:rPr lang="en-US" sz="1900" i="1" dirty="0" smtClean="0"/>
              <a:t>Pure &amp; Applied Mathematics</a:t>
            </a:r>
          </a:p>
          <a:p>
            <a:r>
              <a:rPr lang="en-US" sz="1900" i="1" dirty="0" smtClean="0"/>
              <a:t>Harvard Asia Quarterly</a:t>
            </a:r>
          </a:p>
          <a:p>
            <a:r>
              <a:rPr lang="en-US" sz="1900" i="1" dirty="0" smtClean="0"/>
              <a:t>Harvard Human Rights Journal</a:t>
            </a:r>
          </a:p>
          <a:p>
            <a:r>
              <a:rPr lang="en-US" sz="1900" i="1" dirty="0" smtClean="0"/>
              <a:t>Harvard Journal</a:t>
            </a:r>
            <a:br>
              <a:rPr lang="en-US" sz="1900" i="1" dirty="0" smtClean="0"/>
            </a:br>
            <a:r>
              <a:rPr lang="en-US" sz="1900" i="1" dirty="0" smtClean="0"/>
              <a:t>of Law &amp; Technology</a:t>
            </a:r>
          </a:p>
          <a:p>
            <a:r>
              <a:rPr lang="en-US" sz="1900" i="1" dirty="0" smtClean="0"/>
              <a:t>Harvard Latino Law Review</a:t>
            </a:r>
          </a:p>
          <a:p>
            <a:endParaRPr lang="en-US" sz="1900" i="1" dirty="0" smtClean="0"/>
          </a:p>
        </p:txBody>
      </p:sp>
      <p:sp>
        <p:nvSpPr>
          <p:cNvPr id="10" name="Content Placeholder 9"/>
          <p:cNvSpPr>
            <a:spLocks noGrp="1"/>
          </p:cNvSpPr>
          <p:nvPr>
            <p:ph sz="half" idx="2"/>
          </p:nvPr>
        </p:nvSpPr>
        <p:spPr>
          <a:xfrm>
            <a:off x="4648200" y="1219200"/>
            <a:ext cx="4267200" cy="4525963"/>
          </a:xfrm>
        </p:spPr>
        <p:txBody>
          <a:bodyPr/>
          <a:lstStyle/>
          <a:p>
            <a:r>
              <a:rPr lang="en-US" sz="1900" i="1" dirty="0" smtClean="0"/>
              <a:t>Harvard Negotiation Law Review</a:t>
            </a:r>
          </a:p>
          <a:p>
            <a:r>
              <a:rPr lang="en-US" sz="1900" i="1" dirty="0" smtClean="0"/>
              <a:t>Insect Science</a:t>
            </a:r>
          </a:p>
          <a:p>
            <a:r>
              <a:rPr lang="en-US" sz="1900" i="1" dirty="0" smtClean="0"/>
              <a:t>Integrative Zoology</a:t>
            </a:r>
          </a:p>
          <a:p>
            <a:r>
              <a:rPr lang="en-US" sz="1900" i="1" dirty="0" smtClean="0"/>
              <a:t>Interdisciplinary Journal</a:t>
            </a:r>
            <a:br>
              <a:rPr lang="en-US" sz="1900" i="1" dirty="0" smtClean="0"/>
            </a:br>
            <a:r>
              <a:rPr lang="en-US" sz="1900" i="1" dirty="0" smtClean="0"/>
              <a:t>of Research on Religion</a:t>
            </a:r>
          </a:p>
          <a:p>
            <a:r>
              <a:rPr lang="en-US" sz="1900" i="1" dirty="0" smtClean="0"/>
              <a:t>International Journal </a:t>
            </a:r>
            <a:br>
              <a:rPr lang="en-US" sz="1900" i="1" dirty="0" smtClean="0"/>
            </a:br>
            <a:r>
              <a:rPr lang="en-US" sz="1900" i="1" dirty="0" smtClean="0"/>
              <a:t>of Applied Chemistry</a:t>
            </a:r>
          </a:p>
          <a:p>
            <a:r>
              <a:rPr lang="en-US" sz="1900" i="1" dirty="0" smtClean="0"/>
              <a:t>International Journal of</a:t>
            </a:r>
            <a:br>
              <a:rPr lang="en-US" sz="1900" i="1" dirty="0" smtClean="0"/>
            </a:br>
            <a:r>
              <a:rPr lang="en-US" sz="1900" i="1" dirty="0" smtClean="0"/>
              <a:t>Applied Engineering Research</a:t>
            </a:r>
          </a:p>
          <a:p>
            <a:r>
              <a:rPr lang="en-US" sz="1900" i="1" dirty="0" smtClean="0"/>
              <a:t>International Journal of</a:t>
            </a:r>
            <a:br>
              <a:rPr lang="en-US" sz="1900" i="1" dirty="0" smtClean="0"/>
            </a:br>
            <a:r>
              <a:rPr lang="en-US" sz="1900" i="1" dirty="0" smtClean="0"/>
              <a:t>Applied Psychoanalytic Studies</a:t>
            </a:r>
          </a:p>
          <a:p>
            <a:r>
              <a:rPr lang="en-US" sz="1900" i="1" dirty="0" smtClean="0"/>
              <a:t>International Journal</a:t>
            </a:r>
            <a:br>
              <a:rPr lang="en-US" sz="1900" i="1" dirty="0" smtClean="0"/>
            </a:br>
            <a:r>
              <a:rPr lang="en-US" sz="1900" i="1" dirty="0" smtClean="0"/>
              <a:t>of Chemical Kinetics</a:t>
            </a:r>
          </a:p>
          <a:p>
            <a:endParaRPr lang="en-US" sz="1900" i="1" dirty="0" smtClean="0"/>
          </a:p>
          <a:p>
            <a:endParaRPr lang="en-US" sz="1900" i="1" dirty="0" smtClean="0"/>
          </a:p>
        </p:txBody>
      </p:sp>
      <p:sp>
        <p:nvSpPr>
          <p:cNvPr id="5" name="Rectangle 4"/>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latin typeface="Arial" pitchFamily="34" charset="0"/>
                <a:cs typeface="Arial" pitchFamily="34" charset="0"/>
              </a:rPr>
              <a:t>Academic Search Complete</a:t>
            </a:r>
            <a:endParaRPr lang="en-US" sz="1400" dirty="0">
              <a:solidFill>
                <a:srgbClr val="183053"/>
              </a:solidFill>
              <a:latin typeface="Arial" pitchFamily="34" charset="0"/>
              <a:cs typeface="Arial" pitchFamily="34" charset="0"/>
            </a:endParaRPr>
          </a:p>
        </p:txBody>
      </p:sp>
      <p:cxnSp>
        <p:nvCxnSpPr>
          <p:cNvPr id="6" name="Straight Connector 5"/>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2" descr="M:\Creative Services_MAC\_Academic Search\_US\Academic Search Logo\AS_CMYK\logo_ascompleteStack.png"/>
          <p:cNvPicPr>
            <a:picLocks noChangeAspect="1" noChangeArrowheads="1"/>
          </p:cNvPicPr>
          <p:nvPr/>
        </p:nvPicPr>
        <p:blipFill>
          <a:blip r:embed="rId2" cstate="print"/>
          <a:srcRect/>
          <a:stretch>
            <a:fillRect/>
          </a:stretch>
        </p:blipFill>
        <p:spPr bwMode="auto">
          <a:xfrm>
            <a:off x="152400" y="479019"/>
            <a:ext cx="2362200" cy="511581"/>
          </a:xfrm>
          <a:prstGeom prst="rect">
            <a:avLst/>
          </a:prstGeom>
          <a:noFill/>
        </p:spPr>
      </p:pic>
      <p:sp>
        <p:nvSpPr>
          <p:cNvPr id="12" name="Title 7"/>
          <p:cNvSpPr>
            <a:spLocks noGrp="1"/>
          </p:cNvSpPr>
          <p:nvPr>
            <p:ph type="title"/>
          </p:nvPr>
        </p:nvSpPr>
        <p:spPr>
          <a:xfrm>
            <a:off x="2895600" y="91966"/>
            <a:ext cx="6096000" cy="1143000"/>
          </a:xfrm>
        </p:spPr>
        <p:txBody>
          <a:bodyPr/>
          <a:lstStyle/>
          <a:p>
            <a:r>
              <a:rPr lang="en-US" sz="2000" dirty="0" smtClean="0"/>
              <a:t>Examples of full-text journals in Academic Search Complete</a:t>
            </a:r>
            <a:endParaRPr lang="en-US" sz="2000" dirty="0"/>
          </a:p>
        </p:txBody>
      </p:sp>
    </p:spTree>
    <p:extLst>
      <p:ext uri="{BB962C8B-B14F-4D97-AF65-F5344CB8AC3E}">
        <p14:creationId xmlns:p14="http://schemas.microsoft.com/office/powerpoint/2010/main" val="107786371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457200" y="1219200"/>
            <a:ext cx="4038600" cy="4525963"/>
          </a:xfrm>
        </p:spPr>
        <p:txBody>
          <a:bodyPr/>
          <a:lstStyle/>
          <a:p>
            <a:r>
              <a:rPr lang="en-US" sz="1900" i="1" dirty="0" smtClean="0"/>
              <a:t>International Journal</a:t>
            </a:r>
            <a:br>
              <a:rPr lang="en-US" sz="1900" i="1" dirty="0" smtClean="0"/>
            </a:br>
            <a:r>
              <a:rPr lang="en-US" sz="1900" i="1" dirty="0" smtClean="0"/>
              <a:t>of Communication Systems</a:t>
            </a:r>
          </a:p>
          <a:p>
            <a:r>
              <a:rPr lang="en-US" sz="1900" i="1" dirty="0" smtClean="0"/>
              <a:t>International Journal</a:t>
            </a:r>
            <a:br>
              <a:rPr lang="en-US" sz="1900" i="1" dirty="0" smtClean="0"/>
            </a:br>
            <a:r>
              <a:rPr lang="en-US" sz="1900" i="1" dirty="0" smtClean="0"/>
              <a:t>of Dynamics of Fluids</a:t>
            </a:r>
          </a:p>
          <a:p>
            <a:r>
              <a:rPr lang="en-US" sz="1900" i="1" dirty="0" smtClean="0"/>
              <a:t>International Journal</a:t>
            </a:r>
            <a:br>
              <a:rPr lang="en-US" sz="1900" i="1" dirty="0" smtClean="0"/>
            </a:br>
            <a:r>
              <a:rPr lang="en-US" sz="1900" i="1" dirty="0" smtClean="0"/>
              <a:t>of Food Engineering</a:t>
            </a:r>
          </a:p>
          <a:p>
            <a:r>
              <a:rPr lang="en-US" sz="1900" i="1" dirty="0" smtClean="0"/>
              <a:t>International Journal</a:t>
            </a:r>
            <a:br>
              <a:rPr lang="en-US" sz="1900" i="1" dirty="0" smtClean="0"/>
            </a:br>
            <a:r>
              <a:rPr lang="en-US" sz="1900" i="1" dirty="0" smtClean="0"/>
              <a:t>of Mechanics &amp; Solids</a:t>
            </a:r>
          </a:p>
          <a:p>
            <a:r>
              <a:rPr lang="en-US" sz="1900" i="1" dirty="0" smtClean="0"/>
              <a:t>International Journal of Molecular Sciences</a:t>
            </a:r>
          </a:p>
          <a:p>
            <a:r>
              <a:rPr lang="en-US" sz="1900" i="1" dirty="0" smtClean="0"/>
              <a:t>International Journal of </a:t>
            </a:r>
            <a:r>
              <a:rPr lang="en-US" sz="1900" i="1" dirty="0" err="1" smtClean="0"/>
              <a:t>Multiphysics</a:t>
            </a:r>
            <a:endParaRPr lang="en-US" sz="1900" i="1" dirty="0" smtClean="0"/>
          </a:p>
          <a:p>
            <a:r>
              <a:rPr lang="en-US" sz="1900" i="1" dirty="0" smtClean="0"/>
              <a:t>International Journal</a:t>
            </a:r>
            <a:br>
              <a:rPr lang="en-US" sz="1900" i="1" dirty="0" smtClean="0"/>
            </a:br>
            <a:r>
              <a:rPr lang="en-US" sz="1900" i="1" dirty="0" smtClean="0"/>
              <a:t>of Number Theory</a:t>
            </a:r>
          </a:p>
          <a:p>
            <a:endParaRPr lang="en-US" sz="1900" i="1" dirty="0" smtClean="0"/>
          </a:p>
          <a:p>
            <a:endParaRPr lang="en-US" sz="1900" i="1" dirty="0" smtClean="0"/>
          </a:p>
        </p:txBody>
      </p:sp>
      <p:sp>
        <p:nvSpPr>
          <p:cNvPr id="10" name="Content Placeholder 9"/>
          <p:cNvSpPr>
            <a:spLocks noGrp="1"/>
          </p:cNvSpPr>
          <p:nvPr>
            <p:ph sz="half" idx="2"/>
          </p:nvPr>
        </p:nvSpPr>
        <p:spPr>
          <a:xfrm>
            <a:off x="4648200" y="1219200"/>
            <a:ext cx="4038600" cy="4525963"/>
          </a:xfrm>
        </p:spPr>
        <p:txBody>
          <a:bodyPr/>
          <a:lstStyle/>
          <a:p>
            <a:r>
              <a:rPr lang="en-US" sz="1900" i="1" dirty="0" smtClean="0"/>
              <a:t>International Journal of</a:t>
            </a:r>
            <a:br>
              <a:rPr lang="en-US" sz="1900" i="1" dirty="0" smtClean="0"/>
            </a:br>
            <a:r>
              <a:rPr lang="en-US" sz="1900" i="1" dirty="0" smtClean="0"/>
              <a:t>Oceans &amp; Oceanography</a:t>
            </a:r>
          </a:p>
          <a:p>
            <a:r>
              <a:rPr lang="en-US" sz="1900" i="1" dirty="0" smtClean="0"/>
              <a:t>International Journal of Petroleum Science &amp; Technology</a:t>
            </a:r>
          </a:p>
          <a:p>
            <a:r>
              <a:rPr lang="en-US" sz="1900" i="1" dirty="0" smtClean="0"/>
              <a:t>International Journal of</a:t>
            </a:r>
            <a:br>
              <a:rPr lang="en-US" sz="1900" i="1" dirty="0" smtClean="0"/>
            </a:br>
            <a:r>
              <a:rPr lang="en-US" sz="1900" i="1" dirty="0" smtClean="0"/>
              <a:t>Psychology &amp; Psychological Therapy</a:t>
            </a:r>
          </a:p>
          <a:p>
            <a:r>
              <a:rPr lang="en-US" sz="1900" i="1" dirty="0" smtClean="0"/>
              <a:t>International Journal</a:t>
            </a:r>
            <a:br>
              <a:rPr lang="en-US" sz="1900" i="1" dirty="0" smtClean="0"/>
            </a:br>
            <a:r>
              <a:rPr lang="en-US" sz="1900" i="1" dirty="0" smtClean="0"/>
              <a:t>of Quantum Chemistry</a:t>
            </a:r>
          </a:p>
          <a:p>
            <a:r>
              <a:rPr lang="en-US" sz="1900" i="1" dirty="0" smtClean="0"/>
              <a:t>International Journal of Stroke</a:t>
            </a:r>
          </a:p>
          <a:p>
            <a:r>
              <a:rPr lang="en-US" sz="1900" i="1" dirty="0" smtClean="0"/>
              <a:t>International Journal</a:t>
            </a:r>
            <a:br>
              <a:rPr lang="en-US" sz="1900" i="1" dirty="0" smtClean="0"/>
            </a:br>
            <a:r>
              <a:rPr lang="en-US" sz="1900" i="1" dirty="0" smtClean="0"/>
              <a:t>of Theoretical &amp; Applied Mechanics</a:t>
            </a:r>
          </a:p>
          <a:p>
            <a:endParaRPr lang="en-US" sz="1900" i="1" dirty="0" smtClean="0"/>
          </a:p>
          <a:p>
            <a:endParaRPr lang="en-US" sz="1900" i="1" dirty="0" smtClean="0"/>
          </a:p>
        </p:txBody>
      </p:sp>
      <p:sp>
        <p:nvSpPr>
          <p:cNvPr id="5" name="Rectangle 4"/>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latin typeface="Arial" pitchFamily="34" charset="0"/>
                <a:cs typeface="Arial" pitchFamily="34" charset="0"/>
              </a:rPr>
              <a:t>Academic Search Complete</a:t>
            </a:r>
            <a:endParaRPr lang="en-US" sz="1400" dirty="0">
              <a:solidFill>
                <a:srgbClr val="183053"/>
              </a:solidFill>
              <a:latin typeface="Arial" pitchFamily="34" charset="0"/>
              <a:cs typeface="Arial" pitchFamily="34" charset="0"/>
            </a:endParaRPr>
          </a:p>
        </p:txBody>
      </p:sp>
      <p:cxnSp>
        <p:nvCxnSpPr>
          <p:cNvPr id="6" name="Straight Connector 5"/>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2" descr="M:\Creative Services_MAC\_Academic Search\_US\Academic Search Logo\AS_CMYK\logo_ascompleteStack.png"/>
          <p:cNvPicPr>
            <a:picLocks noChangeAspect="1" noChangeArrowheads="1"/>
          </p:cNvPicPr>
          <p:nvPr/>
        </p:nvPicPr>
        <p:blipFill>
          <a:blip r:embed="rId2" cstate="print"/>
          <a:srcRect/>
          <a:stretch>
            <a:fillRect/>
          </a:stretch>
        </p:blipFill>
        <p:spPr bwMode="auto">
          <a:xfrm>
            <a:off x="152400" y="479019"/>
            <a:ext cx="2362200" cy="511581"/>
          </a:xfrm>
          <a:prstGeom prst="rect">
            <a:avLst/>
          </a:prstGeom>
          <a:noFill/>
        </p:spPr>
      </p:pic>
      <p:sp>
        <p:nvSpPr>
          <p:cNvPr id="12" name="Title 7"/>
          <p:cNvSpPr>
            <a:spLocks noGrp="1"/>
          </p:cNvSpPr>
          <p:nvPr>
            <p:ph type="title"/>
          </p:nvPr>
        </p:nvSpPr>
        <p:spPr>
          <a:xfrm>
            <a:off x="2895600" y="91966"/>
            <a:ext cx="6096000" cy="1143000"/>
          </a:xfrm>
        </p:spPr>
        <p:txBody>
          <a:bodyPr/>
          <a:lstStyle/>
          <a:p>
            <a:r>
              <a:rPr lang="en-US" sz="2000" dirty="0" smtClean="0"/>
              <a:t>Examples of full-text journals in Academic Search Complete</a:t>
            </a:r>
            <a:endParaRPr lang="en-US" sz="2000" dirty="0"/>
          </a:p>
        </p:txBody>
      </p:sp>
    </p:spTree>
    <p:extLst>
      <p:ext uri="{BB962C8B-B14F-4D97-AF65-F5344CB8AC3E}">
        <p14:creationId xmlns:p14="http://schemas.microsoft.com/office/powerpoint/2010/main" val="425622051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457200" y="1219200"/>
            <a:ext cx="4038600" cy="4525963"/>
          </a:xfrm>
        </p:spPr>
        <p:txBody>
          <a:bodyPr/>
          <a:lstStyle/>
          <a:p>
            <a:r>
              <a:rPr lang="en-US" sz="1900" i="1" dirty="0" smtClean="0"/>
              <a:t>International Journal of Zoology</a:t>
            </a:r>
          </a:p>
          <a:p>
            <a:r>
              <a:rPr lang="en-US" sz="1900" i="1" dirty="0" smtClean="0"/>
              <a:t>Interpretation Journal</a:t>
            </a:r>
          </a:p>
          <a:p>
            <a:r>
              <a:rPr lang="en-US" sz="1900" i="1" dirty="0" smtClean="0"/>
              <a:t>Iowa Law Review</a:t>
            </a:r>
          </a:p>
          <a:p>
            <a:r>
              <a:rPr lang="en-US" sz="1900" i="1" dirty="0" smtClean="0"/>
              <a:t>Journal of Agricultural Sciences</a:t>
            </a:r>
          </a:p>
          <a:p>
            <a:r>
              <a:rPr lang="en-US" sz="1900" i="1" dirty="0" smtClean="0"/>
              <a:t>Journal of Applied</a:t>
            </a:r>
            <a:br>
              <a:rPr lang="en-US" sz="1900" i="1" dirty="0" smtClean="0"/>
            </a:br>
            <a:r>
              <a:rPr lang="en-US" sz="1900" i="1" dirty="0" smtClean="0"/>
              <a:t>Biological Sciences</a:t>
            </a:r>
          </a:p>
          <a:p>
            <a:r>
              <a:rPr lang="en-US" sz="1900" i="1" dirty="0" smtClean="0"/>
              <a:t>Journal of Cancer Research &amp; Therapeutics</a:t>
            </a:r>
          </a:p>
          <a:p>
            <a:r>
              <a:rPr lang="en-US" sz="1900" i="1" dirty="0" smtClean="0"/>
              <a:t>Journal of Chemical Sciences</a:t>
            </a:r>
          </a:p>
          <a:p>
            <a:r>
              <a:rPr lang="en-US" sz="1900" i="1" dirty="0" smtClean="0"/>
              <a:t>Journal of</a:t>
            </a:r>
            <a:br>
              <a:rPr lang="en-US" sz="1900" i="1" dirty="0" smtClean="0"/>
            </a:br>
            <a:r>
              <a:rPr lang="en-US" sz="1900" i="1" dirty="0" smtClean="0"/>
              <a:t>Computational Chemistry</a:t>
            </a:r>
          </a:p>
          <a:p>
            <a:r>
              <a:rPr lang="en-US" sz="1900" i="1" dirty="0" smtClean="0"/>
              <a:t>Journal of Diabetes Research</a:t>
            </a:r>
          </a:p>
          <a:p>
            <a:r>
              <a:rPr lang="en-US" sz="1900" i="1" dirty="0" smtClean="0"/>
              <a:t>Journal of Engineering Education</a:t>
            </a:r>
          </a:p>
          <a:p>
            <a:endParaRPr lang="en-US" sz="1900" i="1" dirty="0" smtClean="0"/>
          </a:p>
        </p:txBody>
      </p:sp>
      <p:sp>
        <p:nvSpPr>
          <p:cNvPr id="10" name="Content Placeholder 9"/>
          <p:cNvSpPr>
            <a:spLocks noGrp="1"/>
          </p:cNvSpPr>
          <p:nvPr>
            <p:ph sz="half" idx="2"/>
          </p:nvPr>
        </p:nvSpPr>
        <p:spPr>
          <a:xfrm>
            <a:off x="4648200" y="1219200"/>
            <a:ext cx="4038600" cy="4525963"/>
          </a:xfrm>
        </p:spPr>
        <p:txBody>
          <a:bodyPr/>
          <a:lstStyle/>
          <a:p>
            <a:r>
              <a:rPr lang="en-US" sz="1900" i="1" dirty="0" smtClean="0"/>
              <a:t>Journal of</a:t>
            </a:r>
            <a:br>
              <a:rPr lang="en-US" sz="1900" i="1" dirty="0" smtClean="0"/>
            </a:br>
            <a:r>
              <a:rPr lang="en-US" sz="1900" i="1" dirty="0" smtClean="0"/>
              <a:t>Experimental </a:t>
            </a:r>
            <a:r>
              <a:rPr lang="en-US" sz="1900" i="1" dirty="0" err="1" smtClean="0"/>
              <a:t>Nanoscience</a:t>
            </a:r>
            <a:endParaRPr lang="en-US" sz="1900" i="1" dirty="0" smtClean="0"/>
          </a:p>
          <a:p>
            <a:r>
              <a:rPr lang="en-US" sz="1900" i="1" dirty="0" smtClean="0"/>
              <a:t>Journal of Food Science</a:t>
            </a:r>
          </a:p>
          <a:p>
            <a:r>
              <a:rPr lang="en-US" sz="1900" i="1" dirty="0" smtClean="0"/>
              <a:t>Journal of Integrative Plant Biology</a:t>
            </a:r>
          </a:p>
          <a:p>
            <a:r>
              <a:rPr lang="en-US" sz="1900" i="1" dirty="0" smtClean="0"/>
              <a:t>Journal of Islamic Studies</a:t>
            </a:r>
          </a:p>
          <a:p>
            <a:r>
              <a:rPr lang="en-US" sz="1900" i="1" dirty="0" smtClean="0"/>
              <a:t>Journal of Mathematical Chemistry</a:t>
            </a:r>
          </a:p>
          <a:p>
            <a:r>
              <a:rPr lang="en-US" sz="1900" i="1" dirty="0" smtClean="0"/>
              <a:t>Journal of </a:t>
            </a:r>
            <a:r>
              <a:rPr lang="en-US" sz="1900" i="1" dirty="0" err="1" smtClean="0"/>
              <a:t>Nanomaterials</a:t>
            </a:r>
            <a:endParaRPr lang="en-US" sz="1900" i="1" dirty="0" smtClean="0"/>
          </a:p>
          <a:p>
            <a:r>
              <a:rPr lang="en-US" sz="1900" i="1" dirty="0" smtClean="0"/>
              <a:t>Journal of Neurological Sciences</a:t>
            </a:r>
          </a:p>
          <a:p>
            <a:r>
              <a:rPr lang="en-US" sz="1900" i="1" dirty="0" smtClean="0"/>
              <a:t>Journal of Neuropsychology</a:t>
            </a:r>
          </a:p>
          <a:p>
            <a:r>
              <a:rPr lang="en-US" sz="1900" i="1" dirty="0" smtClean="0"/>
              <a:t>Journal of Petroleum Geology</a:t>
            </a:r>
          </a:p>
          <a:p>
            <a:endParaRPr lang="en-US" sz="1900" i="1" dirty="0" smtClean="0"/>
          </a:p>
        </p:txBody>
      </p:sp>
      <p:sp>
        <p:nvSpPr>
          <p:cNvPr id="5" name="Rectangle 4"/>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latin typeface="Arial" pitchFamily="34" charset="0"/>
                <a:cs typeface="Arial" pitchFamily="34" charset="0"/>
              </a:rPr>
              <a:t>Academic Search Complete</a:t>
            </a:r>
            <a:endParaRPr lang="en-US" sz="1400" dirty="0">
              <a:solidFill>
                <a:srgbClr val="183053"/>
              </a:solidFill>
              <a:latin typeface="Arial" pitchFamily="34" charset="0"/>
              <a:cs typeface="Arial" pitchFamily="34" charset="0"/>
            </a:endParaRPr>
          </a:p>
        </p:txBody>
      </p:sp>
      <p:cxnSp>
        <p:nvCxnSpPr>
          <p:cNvPr id="6" name="Straight Connector 5"/>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2" descr="M:\Creative Services_MAC\_Academic Search\_US\Academic Search Logo\AS_CMYK\logo_ascompleteStack.png"/>
          <p:cNvPicPr>
            <a:picLocks noChangeAspect="1" noChangeArrowheads="1"/>
          </p:cNvPicPr>
          <p:nvPr/>
        </p:nvPicPr>
        <p:blipFill>
          <a:blip r:embed="rId2" cstate="print"/>
          <a:srcRect/>
          <a:stretch>
            <a:fillRect/>
          </a:stretch>
        </p:blipFill>
        <p:spPr bwMode="auto">
          <a:xfrm>
            <a:off x="152400" y="479019"/>
            <a:ext cx="2362200" cy="511581"/>
          </a:xfrm>
          <a:prstGeom prst="rect">
            <a:avLst/>
          </a:prstGeom>
          <a:noFill/>
        </p:spPr>
      </p:pic>
      <p:sp>
        <p:nvSpPr>
          <p:cNvPr id="12" name="Title 7"/>
          <p:cNvSpPr>
            <a:spLocks noGrp="1"/>
          </p:cNvSpPr>
          <p:nvPr>
            <p:ph type="title"/>
          </p:nvPr>
        </p:nvSpPr>
        <p:spPr>
          <a:xfrm>
            <a:off x="2895600" y="91966"/>
            <a:ext cx="6096000" cy="1143000"/>
          </a:xfrm>
        </p:spPr>
        <p:txBody>
          <a:bodyPr/>
          <a:lstStyle/>
          <a:p>
            <a:r>
              <a:rPr lang="en-US" sz="2000" dirty="0" smtClean="0"/>
              <a:t>Examples of full-text journals in Academic Search Complete</a:t>
            </a:r>
            <a:endParaRPr lang="en-US" sz="2000" dirty="0"/>
          </a:p>
        </p:txBody>
      </p:sp>
    </p:spTree>
    <p:extLst>
      <p:ext uri="{BB962C8B-B14F-4D97-AF65-F5344CB8AC3E}">
        <p14:creationId xmlns:p14="http://schemas.microsoft.com/office/powerpoint/2010/main" val="398902149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457200" y="1295400"/>
            <a:ext cx="4038600" cy="4525963"/>
          </a:xfrm>
        </p:spPr>
        <p:txBody>
          <a:bodyPr/>
          <a:lstStyle/>
          <a:p>
            <a:r>
              <a:rPr lang="en-US" sz="1900" i="1" dirty="0" smtClean="0"/>
              <a:t>Journal of Physical</a:t>
            </a:r>
            <a:br>
              <a:rPr lang="en-US" sz="1900" i="1" dirty="0" smtClean="0"/>
            </a:br>
            <a:r>
              <a:rPr lang="en-US" sz="1900" i="1" dirty="0" smtClean="0"/>
              <a:t>Organic Chemistry</a:t>
            </a:r>
          </a:p>
          <a:p>
            <a:r>
              <a:rPr lang="en-US" sz="1900" i="1" dirty="0" smtClean="0"/>
              <a:t>Journal of Popular Music Studies</a:t>
            </a:r>
          </a:p>
          <a:p>
            <a:r>
              <a:rPr lang="en-US" sz="1900" i="1" dirty="0" smtClean="0"/>
              <a:t>Journal of Renewable &amp; Sustainable Energy</a:t>
            </a:r>
          </a:p>
          <a:p>
            <a:r>
              <a:rPr lang="en-US" sz="1900" i="1" dirty="0" smtClean="0"/>
              <a:t>Journal of the Acoustical</a:t>
            </a:r>
            <a:br>
              <a:rPr lang="en-US" sz="1900" i="1" dirty="0" smtClean="0"/>
            </a:br>
            <a:r>
              <a:rPr lang="en-US" sz="1900" i="1" dirty="0" smtClean="0"/>
              <a:t>Society of America</a:t>
            </a:r>
          </a:p>
          <a:p>
            <a:r>
              <a:rPr lang="en-US" sz="1900" i="1" dirty="0" smtClean="0"/>
              <a:t>Journal of Youth Studies</a:t>
            </a:r>
          </a:p>
          <a:p>
            <a:r>
              <a:rPr lang="en-US" sz="1900" i="1" dirty="0" smtClean="0"/>
              <a:t>Legal Studies</a:t>
            </a:r>
          </a:p>
          <a:p>
            <a:r>
              <a:rPr lang="en-US" sz="1900" i="1" dirty="0" smtClean="0"/>
              <a:t>Mathematical </a:t>
            </a:r>
            <a:r>
              <a:rPr lang="en-US" sz="1900" i="1" dirty="0" err="1" smtClean="0"/>
              <a:t>Modelling</a:t>
            </a:r>
            <a:r>
              <a:rPr lang="en-US" sz="1900" i="1" dirty="0" smtClean="0"/>
              <a:t/>
            </a:r>
            <a:br>
              <a:rPr lang="en-US" sz="1900" i="1" dirty="0" smtClean="0"/>
            </a:br>
            <a:r>
              <a:rPr lang="en-US" sz="1900" i="1" dirty="0" smtClean="0"/>
              <a:t>of Natural Phenomena</a:t>
            </a:r>
          </a:p>
          <a:p>
            <a:endParaRPr lang="en-US" sz="1900" i="1" dirty="0" smtClean="0"/>
          </a:p>
        </p:txBody>
      </p:sp>
      <p:sp>
        <p:nvSpPr>
          <p:cNvPr id="10" name="Content Placeholder 9"/>
          <p:cNvSpPr>
            <a:spLocks noGrp="1"/>
          </p:cNvSpPr>
          <p:nvPr>
            <p:ph sz="half" idx="2"/>
          </p:nvPr>
        </p:nvSpPr>
        <p:spPr>
          <a:xfrm>
            <a:off x="4648200" y="1295400"/>
            <a:ext cx="4038600" cy="4525963"/>
          </a:xfrm>
        </p:spPr>
        <p:txBody>
          <a:bodyPr/>
          <a:lstStyle/>
          <a:p>
            <a:r>
              <a:rPr lang="en-US" sz="1900" i="1" dirty="0" smtClean="0"/>
              <a:t>Molecular Systems Biology</a:t>
            </a:r>
          </a:p>
          <a:p>
            <a:r>
              <a:rPr lang="en-US" sz="1900" i="1" dirty="0" smtClean="0"/>
              <a:t>New Oxford Review</a:t>
            </a:r>
          </a:p>
          <a:p>
            <a:r>
              <a:rPr lang="en-US" sz="1900" i="1" dirty="0" smtClean="0"/>
              <a:t>Progress in Physics</a:t>
            </a:r>
          </a:p>
          <a:p>
            <a:r>
              <a:rPr lang="en-US" sz="1900" i="1" dirty="0" smtClean="0"/>
              <a:t>Remote Sensing</a:t>
            </a:r>
          </a:p>
          <a:p>
            <a:r>
              <a:rPr lang="en-US" sz="1900" i="1" dirty="0" smtClean="0"/>
              <a:t>Stanford Law Review</a:t>
            </a:r>
          </a:p>
          <a:p>
            <a:r>
              <a:rPr lang="en-US" sz="1900" i="1" dirty="0" smtClean="0"/>
              <a:t>UCLA Law Review</a:t>
            </a:r>
          </a:p>
          <a:p>
            <a:endParaRPr lang="en-US" sz="1900" i="1" dirty="0" smtClean="0"/>
          </a:p>
        </p:txBody>
      </p:sp>
      <p:sp>
        <p:nvSpPr>
          <p:cNvPr id="5" name="Rectangle 4"/>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latin typeface="Arial" pitchFamily="34" charset="0"/>
                <a:cs typeface="Arial" pitchFamily="34" charset="0"/>
              </a:rPr>
              <a:t>Academic Search Complete</a:t>
            </a:r>
            <a:endParaRPr lang="en-US" sz="1400" dirty="0">
              <a:solidFill>
                <a:srgbClr val="183053"/>
              </a:solidFill>
              <a:latin typeface="Arial" pitchFamily="34" charset="0"/>
              <a:cs typeface="Arial" pitchFamily="34" charset="0"/>
            </a:endParaRPr>
          </a:p>
        </p:txBody>
      </p:sp>
      <p:cxnSp>
        <p:nvCxnSpPr>
          <p:cNvPr id="6" name="Straight Connector 5"/>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2" descr="M:\Creative Services_MAC\_Academic Search\_US\Academic Search Logo\AS_CMYK\logo_ascompleteStack.png"/>
          <p:cNvPicPr>
            <a:picLocks noChangeAspect="1" noChangeArrowheads="1"/>
          </p:cNvPicPr>
          <p:nvPr/>
        </p:nvPicPr>
        <p:blipFill>
          <a:blip r:embed="rId2" cstate="print"/>
          <a:srcRect/>
          <a:stretch>
            <a:fillRect/>
          </a:stretch>
        </p:blipFill>
        <p:spPr bwMode="auto">
          <a:xfrm>
            <a:off x="152400" y="479019"/>
            <a:ext cx="2362200" cy="511581"/>
          </a:xfrm>
          <a:prstGeom prst="rect">
            <a:avLst/>
          </a:prstGeom>
          <a:noFill/>
        </p:spPr>
      </p:pic>
      <p:sp>
        <p:nvSpPr>
          <p:cNvPr id="12" name="Title 7"/>
          <p:cNvSpPr>
            <a:spLocks noGrp="1"/>
          </p:cNvSpPr>
          <p:nvPr>
            <p:ph type="title"/>
          </p:nvPr>
        </p:nvSpPr>
        <p:spPr>
          <a:xfrm>
            <a:off x="2895600" y="91966"/>
            <a:ext cx="6096000" cy="1143000"/>
          </a:xfrm>
        </p:spPr>
        <p:txBody>
          <a:bodyPr/>
          <a:lstStyle/>
          <a:p>
            <a:r>
              <a:rPr lang="en-US" sz="2000" dirty="0" smtClean="0"/>
              <a:t>Examples of full-text journals in Academic Search Complete</a:t>
            </a:r>
            <a:endParaRPr lang="en-US" sz="2000" dirty="0"/>
          </a:p>
        </p:txBody>
      </p:sp>
    </p:spTree>
    <p:extLst>
      <p:ext uri="{BB962C8B-B14F-4D97-AF65-F5344CB8AC3E}">
        <p14:creationId xmlns:p14="http://schemas.microsoft.com/office/powerpoint/2010/main" val="421940921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1600200"/>
            <a:ext cx="9144000" cy="4648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7" name="Picture 3" descr="M:\PowerPoints\PPT_Support Files\Photoshop &amp; JPG files\PPT journals\ChildDevelopment.png"/>
          <p:cNvPicPr>
            <a:picLocks noChangeAspect="1" noChangeArrowheads="1"/>
          </p:cNvPicPr>
          <p:nvPr/>
        </p:nvPicPr>
        <p:blipFill>
          <a:blip r:embed="rId2" cstate="print"/>
          <a:srcRect/>
          <a:stretch>
            <a:fillRect/>
          </a:stretch>
        </p:blipFill>
        <p:spPr bwMode="auto">
          <a:xfrm>
            <a:off x="2069980" y="3935412"/>
            <a:ext cx="1600880" cy="2194560"/>
          </a:xfrm>
          <a:prstGeom prst="rect">
            <a:avLst/>
          </a:prstGeom>
          <a:noFill/>
          <a:ln>
            <a:solidFill>
              <a:schemeClr val="accent4">
                <a:lumMod val="75000"/>
              </a:schemeClr>
            </a:solidFill>
          </a:ln>
        </p:spPr>
      </p:pic>
      <p:pic>
        <p:nvPicPr>
          <p:cNvPr id="1028" name="Picture 4" descr="M:\PowerPoints\PPT_Support Files\Photoshop &amp; JPG files\PPT journals\ActaZoologica.png"/>
          <p:cNvPicPr>
            <a:picLocks noChangeAspect="1" noChangeArrowheads="1"/>
          </p:cNvPicPr>
          <p:nvPr/>
        </p:nvPicPr>
        <p:blipFill>
          <a:blip r:embed="rId3" cstate="print"/>
          <a:srcRect/>
          <a:stretch>
            <a:fillRect/>
          </a:stretch>
        </p:blipFill>
        <p:spPr bwMode="auto">
          <a:xfrm>
            <a:off x="228600" y="3934328"/>
            <a:ext cx="1660934" cy="2194560"/>
          </a:xfrm>
          <a:prstGeom prst="rect">
            <a:avLst/>
          </a:prstGeom>
          <a:noFill/>
          <a:ln>
            <a:solidFill>
              <a:schemeClr val="accent4">
                <a:lumMod val="75000"/>
              </a:schemeClr>
            </a:solidFill>
          </a:ln>
        </p:spPr>
      </p:pic>
      <p:pic>
        <p:nvPicPr>
          <p:cNvPr id="1029" name="Picture 5" descr="M:\PowerPoints\PPT_Support Files\Photoshop &amp; JPG files\PPT journals\ALiterature.png"/>
          <p:cNvPicPr>
            <a:picLocks noChangeAspect="1" noChangeArrowheads="1"/>
          </p:cNvPicPr>
          <p:nvPr/>
        </p:nvPicPr>
        <p:blipFill>
          <a:blip r:embed="rId4" cstate="print"/>
          <a:srcRect/>
          <a:stretch>
            <a:fillRect/>
          </a:stretch>
        </p:blipFill>
        <p:spPr bwMode="auto">
          <a:xfrm>
            <a:off x="1066800" y="1638300"/>
            <a:ext cx="1422432" cy="2194560"/>
          </a:xfrm>
          <a:prstGeom prst="rect">
            <a:avLst/>
          </a:prstGeom>
          <a:noFill/>
          <a:ln>
            <a:solidFill>
              <a:schemeClr val="accent4">
                <a:lumMod val="75000"/>
              </a:schemeClr>
            </a:solidFill>
          </a:ln>
        </p:spPr>
      </p:pic>
      <p:pic>
        <p:nvPicPr>
          <p:cNvPr id="1030" name="Picture 6" descr="M:\PowerPoints\PPT_Support Files\Photoshop &amp; JPG files\PPT journals\AnnalsAssociationAmGeographers.png"/>
          <p:cNvPicPr>
            <a:picLocks noChangeAspect="1" noChangeArrowheads="1"/>
          </p:cNvPicPr>
          <p:nvPr/>
        </p:nvPicPr>
        <p:blipFill>
          <a:blip r:embed="rId5" cstate="print"/>
          <a:srcRect/>
          <a:stretch>
            <a:fillRect/>
          </a:stretch>
        </p:blipFill>
        <p:spPr bwMode="auto">
          <a:xfrm>
            <a:off x="4526220" y="1638300"/>
            <a:ext cx="1700399" cy="2194560"/>
          </a:xfrm>
          <a:prstGeom prst="rect">
            <a:avLst/>
          </a:prstGeom>
          <a:noFill/>
          <a:ln>
            <a:solidFill>
              <a:schemeClr val="accent4">
                <a:lumMod val="75000"/>
              </a:schemeClr>
            </a:solidFill>
          </a:ln>
        </p:spPr>
      </p:pic>
      <p:pic>
        <p:nvPicPr>
          <p:cNvPr id="1031" name="Picture 7" descr="M:\PowerPoints\PPT_Support Files\Photoshop &amp; JPG files\PPT journals\AnnalsScience.png"/>
          <p:cNvPicPr>
            <a:picLocks noChangeAspect="1" noChangeArrowheads="1"/>
          </p:cNvPicPr>
          <p:nvPr/>
        </p:nvPicPr>
        <p:blipFill>
          <a:blip r:embed="rId6" cstate="print"/>
          <a:srcRect/>
          <a:stretch>
            <a:fillRect/>
          </a:stretch>
        </p:blipFill>
        <p:spPr bwMode="auto">
          <a:xfrm>
            <a:off x="2743200" y="1638300"/>
            <a:ext cx="1542540" cy="2194560"/>
          </a:xfrm>
          <a:prstGeom prst="rect">
            <a:avLst/>
          </a:prstGeom>
          <a:noFill/>
          <a:ln>
            <a:solidFill>
              <a:schemeClr val="accent4">
                <a:lumMod val="75000"/>
              </a:schemeClr>
            </a:solidFill>
          </a:ln>
        </p:spPr>
      </p:pic>
      <p:pic>
        <p:nvPicPr>
          <p:cNvPr id="1032" name="Picture 8" descr="M:\PowerPoints\PPT_Support Files\Photoshop &amp; JPG files\PPT journals\BulletinAtomicScientists.png"/>
          <p:cNvPicPr>
            <a:picLocks noChangeAspect="1" noChangeArrowheads="1"/>
          </p:cNvPicPr>
          <p:nvPr/>
        </p:nvPicPr>
        <p:blipFill>
          <a:blip r:embed="rId7" cstate="print"/>
          <a:srcRect/>
          <a:stretch>
            <a:fillRect/>
          </a:stretch>
        </p:blipFill>
        <p:spPr bwMode="auto">
          <a:xfrm>
            <a:off x="6437980" y="1638300"/>
            <a:ext cx="1650639" cy="2194560"/>
          </a:xfrm>
          <a:prstGeom prst="rect">
            <a:avLst/>
          </a:prstGeom>
          <a:noFill/>
          <a:ln>
            <a:solidFill>
              <a:schemeClr val="accent4">
                <a:lumMod val="75000"/>
              </a:schemeClr>
            </a:solidFill>
          </a:ln>
        </p:spPr>
      </p:pic>
      <p:pic>
        <p:nvPicPr>
          <p:cNvPr id="1033" name="Picture 9" descr="M:\PowerPoints\PPT_Support Files\Photoshop &amp; JPG files\PPT journals\Ecumenical Review.png"/>
          <p:cNvPicPr>
            <a:picLocks noChangeAspect="1" noChangeArrowheads="1"/>
          </p:cNvPicPr>
          <p:nvPr/>
        </p:nvPicPr>
        <p:blipFill>
          <a:blip r:embed="rId8" cstate="print"/>
          <a:srcRect/>
          <a:stretch>
            <a:fillRect/>
          </a:stretch>
        </p:blipFill>
        <p:spPr bwMode="auto">
          <a:xfrm>
            <a:off x="3895483" y="3935412"/>
            <a:ext cx="1382968" cy="2194560"/>
          </a:xfrm>
          <a:prstGeom prst="rect">
            <a:avLst/>
          </a:prstGeom>
          <a:noFill/>
          <a:ln>
            <a:solidFill>
              <a:schemeClr val="accent4">
                <a:lumMod val="75000"/>
              </a:schemeClr>
            </a:solidFill>
          </a:ln>
        </p:spPr>
      </p:pic>
      <p:pic>
        <p:nvPicPr>
          <p:cNvPr id="1034" name="Picture 10" descr="M:\PowerPoints\PPT_Support Files\Photoshop &amp; JPG files\PPT journals\Ethnohistory.png"/>
          <p:cNvPicPr>
            <a:picLocks noChangeAspect="1" noChangeArrowheads="1"/>
          </p:cNvPicPr>
          <p:nvPr/>
        </p:nvPicPr>
        <p:blipFill>
          <a:blip r:embed="rId9" cstate="print"/>
          <a:srcRect/>
          <a:stretch>
            <a:fillRect/>
          </a:stretch>
        </p:blipFill>
        <p:spPr bwMode="auto">
          <a:xfrm>
            <a:off x="5503074" y="3935412"/>
            <a:ext cx="1382967" cy="2194560"/>
          </a:xfrm>
          <a:prstGeom prst="rect">
            <a:avLst/>
          </a:prstGeom>
          <a:noFill/>
          <a:ln>
            <a:solidFill>
              <a:schemeClr val="accent4">
                <a:lumMod val="75000"/>
              </a:schemeClr>
            </a:solidFill>
          </a:ln>
        </p:spPr>
      </p:pic>
      <p:pic>
        <p:nvPicPr>
          <p:cNvPr id="1035" name="Picture 11" descr="M:\PowerPoints\PPT_Support Files\Photoshop &amp; JPG files\PPT journals\EJSocialPsychology.png"/>
          <p:cNvPicPr>
            <a:picLocks noChangeAspect="1" noChangeArrowheads="1"/>
          </p:cNvPicPr>
          <p:nvPr/>
        </p:nvPicPr>
        <p:blipFill>
          <a:blip r:embed="rId10" cstate="print"/>
          <a:srcRect/>
          <a:stretch>
            <a:fillRect/>
          </a:stretch>
        </p:blipFill>
        <p:spPr bwMode="auto">
          <a:xfrm>
            <a:off x="7110664" y="3935412"/>
            <a:ext cx="1700397" cy="2194560"/>
          </a:xfrm>
          <a:prstGeom prst="rect">
            <a:avLst/>
          </a:prstGeom>
          <a:noFill/>
          <a:ln>
            <a:solidFill>
              <a:schemeClr val="accent4">
                <a:lumMod val="75000"/>
              </a:schemeClr>
            </a:solidFill>
          </a:ln>
        </p:spPr>
      </p:pic>
      <p:sp>
        <p:nvSpPr>
          <p:cNvPr id="4" name="Rectangle 3"/>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latin typeface="Arial" pitchFamily="34" charset="0"/>
                <a:cs typeface="Arial" pitchFamily="34" charset="0"/>
              </a:rPr>
              <a:t>Academic Search Complete</a:t>
            </a:r>
            <a:endParaRPr lang="en-US" sz="1400" dirty="0">
              <a:solidFill>
                <a:srgbClr val="183053"/>
              </a:solidFill>
              <a:latin typeface="Arial" pitchFamily="34" charset="0"/>
              <a:cs typeface="Arial" pitchFamily="34" charset="0"/>
            </a:endParaRPr>
          </a:p>
        </p:txBody>
      </p:sp>
      <p:cxnSp>
        <p:nvCxnSpPr>
          <p:cNvPr id="5" name="Straight Connector 4"/>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4"/>
          <p:cNvSpPr>
            <a:spLocks noChangeArrowheads="1"/>
          </p:cNvSpPr>
          <p:nvPr/>
        </p:nvSpPr>
        <p:spPr bwMode="auto">
          <a:xfrm>
            <a:off x="812973" y="5562600"/>
            <a:ext cx="1139825" cy="304800"/>
          </a:xfrm>
          <a:prstGeom prst="rect">
            <a:avLst/>
          </a:prstGeom>
          <a:solidFill>
            <a:schemeClr val="accent1">
              <a:alpha val="90000"/>
            </a:schemeClr>
          </a:solidFill>
          <a:ln w="19050">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1920</a:t>
            </a:r>
            <a:endParaRPr lang="en-US" dirty="0" smtClean="0">
              <a:solidFill>
                <a:prstClr val="white"/>
              </a:solidFill>
              <a:latin typeface="Arial" pitchFamily="34" charset="0"/>
              <a:cs typeface="Arial" pitchFamily="34" charset="0"/>
            </a:endParaRPr>
          </a:p>
        </p:txBody>
      </p:sp>
      <p:sp>
        <p:nvSpPr>
          <p:cNvPr id="11" name="Rectangle 5"/>
          <p:cNvSpPr>
            <a:spLocks noChangeArrowheads="1"/>
          </p:cNvSpPr>
          <p:nvPr/>
        </p:nvSpPr>
        <p:spPr bwMode="auto">
          <a:xfrm>
            <a:off x="7089775" y="3450516"/>
            <a:ext cx="1139825" cy="304800"/>
          </a:xfrm>
          <a:prstGeom prst="rect">
            <a:avLst/>
          </a:prstGeom>
          <a:solidFill>
            <a:schemeClr val="accent1">
              <a:alpha val="90000"/>
            </a:schemeClr>
          </a:solidFill>
          <a:ln w="19050">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1945</a:t>
            </a:r>
            <a:endParaRPr lang="en-US" dirty="0" smtClean="0">
              <a:solidFill>
                <a:prstClr val="white"/>
              </a:solidFill>
              <a:latin typeface="Arial" pitchFamily="34" charset="0"/>
              <a:cs typeface="Arial" pitchFamily="34" charset="0"/>
            </a:endParaRPr>
          </a:p>
        </p:txBody>
      </p:sp>
      <p:sp>
        <p:nvSpPr>
          <p:cNvPr id="12" name="Rectangle 6"/>
          <p:cNvSpPr>
            <a:spLocks noChangeArrowheads="1"/>
          </p:cNvSpPr>
          <p:nvPr/>
        </p:nvSpPr>
        <p:spPr bwMode="auto">
          <a:xfrm>
            <a:off x="1323324" y="3450516"/>
            <a:ext cx="1139825" cy="304800"/>
          </a:xfrm>
          <a:prstGeom prst="rect">
            <a:avLst/>
          </a:prstGeom>
          <a:solidFill>
            <a:schemeClr val="accent1">
              <a:alpha val="90000"/>
            </a:schemeClr>
          </a:solidFill>
          <a:ln w="19050">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1929</a:t>
            </a:r>
            <a:endParaRPr lang="en-US" dirty="0" smtClean="0">
              <a:solidFill>
                <a:prstClr val="white"/>
              </a:solidFill>
              <a:latin typeface="Arial" pitchFamily="34" charset="0"/>
              <a:cs typeface="Arial" pitchFamily="34" charset="0"/>
            </a:endParaRPr>
          </a:p>
        </p:txBody>
      </p:sp>
      <p:sp>
        <p:nvSpPr>
          <p:cNvPr id="13" name="Rectangle 7"/>
          <p:cNvSpPr>
            <a:spLocks noChangeArrowheads="1"/>
          </p:cNvSpPr>
          <p:nvPr/>
        </p:nvSpPr>
        <p:spPr bwMode="auto">
          <a:xfrm>
            <a:off x="3158868" y="3450516"/>
            <a:ext cx="1139825" cy="304800"/>
          </a:xfrm>
          <a:prstGeom prst="rect">
            <a:avLst/>
          </a:prstGeom>
          <a:solidFill>
            <a:schemeClr val="accent1">
              <a:alpha val="90000"/>
            </a:schemeClr>
          </a:solidFill>
          <a:ln w="19050">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1975</a:t>
            </a:r>
            <a:endParaRPr lang="en-US" dirty="0" smtClean="0">
              <a:solidFill>
                <a:prstClr val="white"/>
              </a:solidFill>
              <a:latin typeface="Arial" pitchFamily="34" charset="0"/>
              <a:cs typeface="Arial" pitchFamily="34" charset="0"/>
            </a:endParaRPr>
          </a:p>
        </p:txBody>
      </p:sp>
      <p:sp>
        <p:nvSpPr>
          <p:cNvPr id="14" name="Rectangle 8"/>
          <p:cNvSpPr>
            <a:spLocks noChangeArrowheads="1"/>
          </p:cNvSpPr>
          <p:nvPr/>
        </p:nvSpPr>
        <p:spPr bwMode="auto">
          <a:xfrm>
            <a:off x="5133324" y="3450516"/>
            <a:ext cx="1139825" cy="304800"/>
          </a:xfrm>
          <a:prstGeom prst="rect">
            <a:avLst/>
          </a:prstGeom>
          <a:solidFill>
            <a:schemeClr val="accent1">
              <a:alpha val="90000"/>
            </a:schemeClr>
          </a:solidFill>
          <a:ln w="19050">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1911</a:t>
            </a:r>
            <a:endParaRPr lang="en-US" dirty="0" smtClean="0">
              <a:solidFill>
                <a:prstClr val="white"/>
              </a:solidFill>
              <a:latin typeface="Arial" pitchFamily="34" charset="0"/>
              <a:cs typeface="Arial" pitchFamily="34" charset="0"/>
            </a:endParaRPr>
          </a:p>
        </p:txBody>
      </p:sp>
      <p:sp>
        <p:nvSpPr>
          <p:cNvPr id="16" name="Rectangle 10"/>
          <p:cNvSpPr>
            <a:spLocks noChangeArrowheads="1"/>
          </p:cNvSpPr>
          <p:nvPr/>
        </p:nvSpPr>
        <p:spPr bwMode="auto">
          <a:xfrm>
            <a:off x="2438400" y="5584116"/>
            <a:ext cx="1139825" cy="304800"/>
          </a:xfrm>
          <a:prstGeom prst="rect">
            <a:avLst/>
          </a:prstGeom>
          <a:solidFill>
            <a:schemeClr val="accent1">
              <a:alpha val="90000"/>
            </a:schemeClr>
          </a:solidFill>
          <a:ln w="19050">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1930</a:t>
            </a:r>
            <a:endParaRPr lang="en-US" dirty="0" smtClean="0">
              <a:solidFill>
                <a:prstClr val="white"/>
              </a:solidFill>
              <a:latin typeface="Arial" pitchFamily="34" charset="0"/>
              <a:cs typeface="Arial" pitchFamily="34" charset="0"/>
            </a:endParaRPr>
          </a:p>
        </p:txBody>
      </p:sp>
      <p:sp>
        <p:nvSpPr>
          <p:cNvPr id="17" name="Rectangle 11"/>
          <p:cNvSpPr>
            <a:spLocks noChangeArrowheads="1"/>
          </p:cNvSpPr>
          <p:nvPr/>
        </p:nvSpPr>
        <p:spPr bwMode="auto">
          <a:xfrm>
            <a:off x="4127500" y="5584116"/>
            <a:ext cx="1139825" cy="304800"/>
          </a:xfrm>
          <a:prstGeom prst="rect">
            <a:avLst/>
          </a:prstGeom>
          <a:solidFill>
            <a:schemeClr val="accent1">
              <a:alpha val="90000"/>
            </a:schemeClr>
          </a:solidFill>
          <a:ln w="19050">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1975</a:t>
            </a:r>
            <a:endParaRPr lang="en-US" dirty="0" smtClean="0">
              <a:solidFill>
                <a:prstClr val="white"/>
              </a:solidFill>
              <a:latin typeface="Arial" pitchFamily="34" charset="0"/>
              <a:cs typeface="Arial" pitchFamily="34" charset="0"/>
            </a:endParaRPr>
          </a:p>
        </p:txBody>
      </p:sp>
      <p:sp>
        <p:nvSpPr>
          <p:cNvPr id="18" name="Rectangle 12"/>
          <p:cNvSpPr>
            <a:spLocks noChangeArrowheads="1"/>
          </p:cNvSpPr>
          <p:nvPr/>
        </p:nvSpPr>
        <p:spPr bwMode="auto">
          <a:xfrm>
            <a:off x="5832475" y="5593641"/>
            <a:ext cx="1139825" cy="304800"/>
          </a:xfrm>
          <a:prstGeom prst="rect">
            <a:avLst/>
          </a:prstGeom>
          <a:solidFill>
            <a:schemeClr val="accent1">
              <a:alpha val="90000"/>
            </a:schemeClr>
          </a:solidFill>
          <a:ln w="19050">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1954</a:t>
            </a:r>
            <a:endParaRPr lang="en-US" dirty="0" smtClean="0">
              <a:solidFill>
                <a:prstClr val="white"/>
              </a:solidFill>
              <a:latin typeface="Arial" pitchFamily="34" charset="0"/>
              <a:cs typeface="Arial" pitchFamily="34" charset="0"/>
            </a:endParaRPr>
          </a:p>
        </p:txBody>
      </p:sp>
      <p:sp>
        <p:nvSpPr>
          <p:cNvPr id="19" name="Rectangle 13"/>
          <p:cNvSpPr>
            <a:spLocks noChangeArrowheads="1"/>
          </p:cNvSpPr>
          <p:nvPr/>
        </p:nvSpPr>
        <p:spPr bwMode="auto">
          <a:xfrm>
            <a:off x="7747000" y="5584116"/>
            <a:ext cx="1139825" cy="304800"/>
          </a:xfrm>
          <a:prstGeom prst="rect">
            <a:avLst/>
          </a:prstGeom>
          <a:solidFill>
            <a:schemeClr val="accent1">
              <a:alpha val="90000"/>
            </a:schemeClr>
          </a:solidFill>
          <a:ln w="19050">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1971</a:t>
            </a:r>
            <a:endParaRPr lang="en-US" dirty="0" smtClean="0">
              <a:solidFill>
                <a:prstClr val="white"/>
              </a:solidFill>
              <a:latin typeface="Arial" pitchFamily="34" charset="0"/>
              <a:cs typeface="Arial" pitchFamily="34" charset="0"/>
            </a:endParaRPr>
          </a:p>
        </p:txBody>
      </p:sp>
      <p:sp>
        <p:nvSpPr>
          <p:cNvPr id="20" name="Title 19"/>
          <p:cNvSpPr>
            <a:spLocks noGrp="1"/>
          </p:cNvSpPr>
          <p:nvPr>
            <p:ph type="title"/>
          </p:nvPr>
        </p:nvSpPr>
        <p:spPr>
          <a:xfrm>
            <a:off x="2895600" y="91966"/>
            <a:ext cx="6248400" cy="1143000"/>
          </a:xfrm>
        </p:spPr>
        <p:txBody>
          <a:bodyPr/>
          <a:lstStyle/>
          <a:p>
            <a:r>
              <a:rPr lang="en-US" sz="2800" dirty="0" smtClean="0"/>
              <a:t>Nearly 150 Journals with </a:t>
            </a:r>
            <a:br>
              <a:rPr lang="en-US" sz="2800" dirty="0" smtClean="0"/>
            </a:br>
            <a:r>
              <a:rPr lang="en-US" sz="2800" dirty="0" smtClean="0"/>
              <a:t>Full Text Back to 1975 or Further</a:t>
            </a:r>
            <a:endParaRPr lang="en-US" sz="2800" dirty="0"/>
          </a:p>
        </p:txBody>
      </p:sp>
      <p:pic>
        <p:nvPicPr>
          <p:cNvPr id="22" name="Picture 2" descr="M:\Creative Services_MAC\_Academic Search\_US\Academic Search Logo\AS_CMYK\logo_ascompleteStack.png"/>
          <p:cNvPicPr>
            <a:picLocks noChangeAspect="1" noChangeArrowheads="1"/>
          </p:cNvPicPr>
          <p:nvPr/>
        </p:nvPicPr>
        <p:blipFill>
          <a:blip r:embed="rId11" cstate="print"/>
          <a:srcRect/>
          <a:stretch>
            <a:fillRect/>
          </a:stretch>
        </p:blipFill>
        <p:spPr bwMode="auto">
          <a:xfrm>
            <a:off x="152400" y="479019"/>
            <a:ext cx="2362200" cy="511581"/>
          </a:xfrm>
          <a:prstGeom prst="rect">
            <a:avLst/>
          </a:prstGeom>
          <a:noFill/>
        </p:spPr>
      </p:pic>
    </p:spTree>
    <p:extLst>
      <p:ext uri="{BB962C8B-B14F-4D97-AF65-F5344CB8AC3E}">
        <p14:creationId xmlns:p14="http://schemas.microsoft.com/office/powerpoint/2010/main" val="323143729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600200"/>
            <a:ext cx="9144000" cy="4648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3" name="Picture 5" descr="M:\PowerPoints\PPT_Support Files\Photoshop &amp; JPG files\PPT journals\JAppliedEcology.png"/>
          <p:cNvPicPr>
            <a:picLocks noChangeAspect="1" noChangeArrowheads="1"/>
          </p:cNvPicPr>
          <p:nvPr/>
        </p:nvPicPr>
        <p:blipFill>
          <a:blip r:embed="rId2" cstate="print"/>
          <a:srcRect/>
          <a:stretch>
            <a:fillRect/>
          </a:stretch>
        </p:blipFill>
        <p:spPr bwMode="auto">
          <a:xfrm>
            <a:off x="7346151" y="3977640"/>
            <a:ext cx="1669513" cy="2194560"/>
          </a:xfrm>
          <a:prstGeom prst="rect">
            <a:avLst/>
          </a:prstGeom>
          <a:noFill/>
          <a:ln>
            <a:solidFill>
              <a:schemeClr val="accent4">
                <a:lumMod val="75000"/>
              </a:schemeClr>
            </a:solidFill>
          </a:ln>
        </p:spPr>
      </p:pic>
      <p:pic>
        <p:nvPicPr>
          <p:cNvPr id="2054" name="Picture 6" descr="M:\PowerPoints\PPT_Support Files\Photoshop &amp; JPG files\PPT journals\JClinicalPsychology.png"/>
          <p:cNvPicPr>
            <a:picLocks noChangeAspect="1" noChangeArrowheads="1"/>
          </p:cNvPicPr>
          <p:nvPr/>
        </p:nvPicPr>
        <p:blipFill>
          <a:blip r:embed="rId3" cstate="print"/>
          <a:srcRect/>
          <a:stretch>
            <a:fillRect/>
          </a:stretch>
        </p:blipFill>
        <p:spPr bwMode="auto">
          <a:xfrm>
            <a:off x="1903122" y="3977640"/>
            <a:ext cx="1482487" cy="2194560"/>
          </a:xfrm>
          <a:prstGeom prst="rect">
            <a:avLst/>
          </a:prstGeom>
          <a:noFill/>
          <a:ln>
            <a:solidFill>
              <a:schemeClr val="accent4">
                <a:lumMod val="75000"/>
              </a:schemeClr>
            </a:solidFill>
          </a:ln>
        </p:spPr>
      </p:pic>
      <p:pic>
        <p:nvPicPr>
          <p:cNvPr id="2055" name="Picture 7" descr="M:\PowerPoints\PPT_Support Files\Photoshop &amp; JPG files\PPT journals\JBiblicalLiterature.png"/>
          <p:cNvPicPr>
            <a:picLocks noChangeAspect="1" noChangeArrowheads="1"/>
          </p:cNvPicPr>
          <p:nvPr/>
        </p:nvPicPr>
        <p:blipFill>
          <a:blip r:embed="rId4" cstate="print"/>
          <a:srcRect/>
          <a:stretch>
            <a:fillRect/>
          </a:stretch>
        </p:blipFill>
        <p:spPr bwMode="auto">
          <a:xfrm>
            <a:off x="115089" y="3977640"/>
            <a:ext cx="1432727" cy="2194560"/>
          </a:xfrm>
          <a:prstGeom prst="rect">
            <a:avLst/>
          </a:prstGeom>
          <a:noFill/>
          <a:ln>
            <a:solidFill>
              <a:schemeClr val="accent4">
                <a:lumMod val="75000"/>
              </a:schemeClr>
            </a:solidFill>
          </a:ln>
        </p:spPr>
      </p:pic>
      <p:pic>
        <p:nvPicPr>
          <p:cNvPr id="2056" name="Picture 8" descr="M:\PowerPoints\PPT_Support Files\Photoshop &amp; JPG files\PPT journals\JConsumerAffairs.png"/>
          <p:cNvPicPr>
            <a:picLocks noChangeAspect="1" noChangeArrowheads="1"/>
          </p:cNvPicPr>
          <p:nvPr/>
        </p:nvPicPr>
        <p:blipFill>
          <a:blip r:embed="rId5" cstate="print"/>
          <a:srcRect/>
          <a:stretch>
            <a:fillRect/>
          </a:stretch>
        </p:blipFill>
        <p:spPr bwMode="auto">
          <a:xfrm>
            <a:off x="3740915" y="3977640"/>
            <a:ext cx="1422433" cy="2194560"/>
          </a:xfrm>
          <a:prstGeom prst="rect">
            <a:avLst/>
          </a:prstGeom>
          <a:noFill/>
          <a:ln>
            <a:solidFill>
              <a:schemeClr val="accent4">
                <a:lumMod val="75000"/>
              </a:schemeClr>
            </a:solidFill>
          </a:ln>
        </p:spPr>
      </p:pic>
      <p:pic>
        <p:nvPicPr>
          <p:cNvPr id="2057" name="Picture 9" descr="M:\PowerPoints\PPT_Support Files\Photoshop &amp; JPG files\PPT journals\JDevelopmentStudies.png"/>
          <p:cNvPicPr>
            <a:picLocks noChangeAspect="1" noChangeArrowheads="1"/>
          </p:cNvPicPr>
          <p:nvPr/>
        </p:nvPicPr>
        <p:blipFill>
          <a:blip r:embed="rId6" cstate="print"/>
          <a:srcRect/>
          <a:stretch>
            <a:fillRect/>
          </a:stretch>
        </p:blipFill>
        <p:spPr bwMode="auto">
          <a:xfrm>
            <a:off x="5518654" y="3977640"/>
            <a:ext cx="1472191" cy="2194560"/>
          </a:xfrm>
          <a:prstGeom prst="rect">
            <a:avLst/>
          </a:prstGeom>
          <a:noFill/>
          <a:ln>
            <a:solidFill>
              <a:schemeClr val="accent4">
                <a:lumMod val="75000"/>
              </a:schemeClr>
            </a:solidFill>
          </a:ln>
        </p:spPr>
      </p:pic>
      <p:sp>
        <p:nvSpPr>
          <p:cNvPr id="14" name="Title 19"/>
          <p:cNvSpPr>
            <a:spLocks noGrp="1"/>
          </p:cNvSpPr>
          <p:nvPr>
            <p:ph type="title"/>
          </p:nvPr>
        </p:nvSpPr>
        <p:spPr>
          <a:xfrm>
            <a:off x="2895600" y="91966"/>
            <a:ext cx="6248400" cy="1143000"/>
          </a:xfrm>
        </p:spPr>
        <p:txBody>
          <a:bodyPr/>
          <a:lstStyle/>
          <a:p>
            <a:r>
              <a:rPr lang="en-US" sz="2800" dirty="0" smtClean="0"/>
              <a:t>Nearly 150 Journals with </a:t>
            </a:r>
            <a:br>
              <a:rPr lang="en-US" sz="2800" dirty="0" smtClean="0"/>
            </a:br>
            <a:r>
              <a:rPr lang="en-US" sz="2800" dirty="0" smtClean="0"/>
              <a:t>Full Text Back to 1975 or Further</a:t>
            </a:r>
            <a:endParaRPr lang="en-US" sz="2800" dirty="0"/>
          </a:p>
        </p:txBody>
      </p:sp>
      <p:sp>
        <p:nvSpPr>
          <p:cNvPr id="8" name="Rectangle 8"/>
          <p:cNvSpPr>
            <a:spLocks noChangeArrowheads="1"/>
          </p:cNvSpPr>
          <p:nvPr/>
        </p:nvSpPr>
        <p:spPr bwMode="auto">
          <a:xfrm>
            <a:off x="7948864" y="5594604"/>
            <a:ext cx="1139825" cy="304800"/>
          </a:xfrm>
          <a:prstGeom prst="rect">
            <a:avLst/>
          </a:prstGeom>
          <a:solidFill>
            <a:schemeClr val="accent1">
              <a:alpha val="90000"/>
            </a:schemeClr>
          </a:solidFill>
          <a:ln w="9525">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1964</a:t>
            </a:r>
            <a:endParaRPr lang="en-US" dirty="0" smtClean="0">
              <a:solidFill>
                <a:prstClr val="white"/>
              </a:solidFill>
              <a:latin typeface="Arial" pitchFamily="34" charset="0"/>
              <a:cs typeface="Arial" pitchFamily="34" charset="0"/>
            </a:endParaRPr>
          </a:p>
        </p:txBody>
      </p:sp>
      <p:sp>
        <p:nvSpPr>
          <p:cNvPr id="9" name="Rectangle 9"/>
          <p:cNvSpPr>
            <a:spLocks noChangeArrowheads="1"/>
          </p:cNvSpPr>
          <p:nvPr/>
        </p:nvSpPr>
        <p:spPr bwMode="auto">
          <a:xfrm>
            <a:off x="609600" y="5594604"/>
            <a:ext cx="1139825" cy="304800"/>
          </a:xfrm>
          <a:prstGeom prst="rect">
            <a:avLst/>
          </a:prstGeom>
          <a:solidFill>
            <a:schemeClr val="accent1">
              <a:alpha val="90000"/>
            </a:schemeClr>
          </a:solidFill>
          <a:ln w="9525">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1973</a:t>
            </a:r>
            <a:endParaRPr lang="en-US" dirty="0" smtClean="0">
              <a:solidFill>
                <a:prstClr val="white"/>
              </a:solidFill>
              <a:latin typeface="Arial" pitchFamily="34" charset="0"/>
              <a:cs typeface="Arial" pitchFamily="34" charset="0"/>
            </a:endParaRPr>
          </a:p>
        </p:txBody>
      </p:sp>
      <p:sp>
        <p:nvSpPr>
          <p:cNvPr id="10" name="Rectangle 10"/>
          <p:cNvSpPr>
            <a:spLocks noChangeArrowheads="1"/>
          </p:cNvSpPr>
          <p:nvPr/>
        </p:nvSpPr>
        <p:spPr bwMode="auto">
          <a:xfrm>
            <a:off x="2365375" y="5594604"/>
            <a:ext cx="1139825" cy="304800"/>
          </a:xfrm>
          <a:prstGeom prst="rect">
            <a:avLst/>
          </a:prstGeom>
          <a:solidFill>
            <a:schemeClr val="accent1">
              <a:alpha val="90000"/>
            </a:schemeClr>
          </a:solidFill>
          <a:ln w="9525">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1945</a:t>
            </a:r>
            <a:endParaRPr lang="en-US" dirty="0" smtClean="0">
              <a:solidFill>
                <a:prstClr val="white"/>
              </a:solidFill>
              <a:latin typeface="Arial" pitchFamily="34" charset="0"/>
              <a:cs typeface="Arial" pitchFamily="34" charset="0"/>
            </a:endParaRPr>
          </a:p>
        </p:txBody>
      </p:sp>
      <p:sp>
        <p:nvSpPr>
          <p:cNvPr id="11" name="Rectangle 11"/>
          <p:cNvSpPr>
            <a:spLocks noChangeArrowheads="1"/>
          </p:cNvSpPr>
          <p:nvPr/>
        </p:nvSpPr>
        <p:spPr bwMode="auto">
          <a:xfrm>
            <a:off x="4117975" y="5594604"/>
            <a:ext cx="1139825" cy="304800"/>
          </a:xfrm>
          <a:prstGeom prst="rect">
            <a:avLst/>
          </a:prstGeom>
          <a:solidFill>
            <a:schemeClr val="accent1">
              <a:alpha val="90000"/>
            </a:schemeClr>
          </a:solidFill>
          <a:ln w="9525">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1967</a:t>
            </a:r>
            <a:endParaRPr lang="en-US" dirty="0" smtClean="0">
              <a:solidFill>
                <a:prstClr val="white"/>
              </a:solidFill>
              <a:latin typeface="Arial" pitchFamily="34" charset="0"/>
              <a:cs typeface="Arial" pitchFamily="34" charset="0"/>
            </a:endParaRPr>
          </a:p>
        </p:txBody>
      </p:sp>
      <p:sp>
        <p:nvSpPr>
          <p:cNvPr id="12" name="Rectangle 12"/>
          <p:cNvSpPr>
            <a:spLocks noChangeArrowheads="1"/>
          </p:cNvSpPr>
          <p:nvPr/>
        </p:nvSpPr>
        <p:spPr bwMode="auto">
          <a:xfrm>
            <a:off x="5946775" y="5594604"/>
            <a:ext cx="1139825" cy="304800"/>
          </a:xfrm>
          <a:prstGeom prst="rect">
            <a:avLst/>
          </a:prstGeom>
          <a:solidFill>
            <a:schemeClr val="accent1">
              <a:alpha val="90000"/>
            </a:schemeClr>
          </a:solidFill>
          <a:ln w="9525">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1964</a:t>
            </a:r>
            <a:endParaRPr lang="en-US" dirty="0" smtClean="0">
              <a:solidFill>
                <a:prstClr val="white"/>
              </a:solidFill>
              <a:latin typeface="Arial" pitchFamily="34" charset="0"/>
              <a:cs typeface="Arial" pitchFamily="34" charset="0"/>
            </a:endParaRPr>
          </a:p>
        </p:txBody>
      </p:sp>
      <p:sp>
        <p:nvSpPr>
          <p:cNvPr id="15" name="Rectangle 14"/>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latin typeface="Arial" pitchFamily="34" charset="0"/>
                <a:cs typeface="Arial" pitchFamily="34" charset="0"/>
              </a:rPr>
              <a:t>Academic Search Complete</a:t>
            </a:r>
            <a:endParaRPr lang="en-US" sz="1400" dirty="0">
              <a:solidFill>
                <a:srgbClr val="183053"/>
              </a:solidFill>
              <a:latin typeface="Arial" pitchFamily="34" charset="0"/>
              <a:cs typeface="Arial" pitchFamily="34" charset="0"/>
            </a:endParaRPr>
          </a:p>
        </p:txBody>
      </p:sp>
      <p:cxnSp>
        <p:nvCxnSpPr>
          <p:cNvPr id="16" name="Straight Connector 15"/>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7" name="Picture 2" descr="M:\Creative Services_MAC\_Academic Search\_US\Academic Search Logo\AS_CMYK\logo_ascompleteStack.png"/>
          <p:cNvPicPr>
            <a:picLocks noChangeAspect="1" noChangeArrowheads="1"/>
          </p:cNvPicPr>
          <p:nvPr/>
        </p:nvPicPr>
        <p:blipFill>
          <a:blip r:embed="rId7" cstate="print"/>
          <a:srcRect/>
          <a:stretch>
            <a:fillRect/>
          </a:stretch>
        </p:blipFill>
        <p:spPr bwMode="auto">
          <a:xfrm>
            <a:off x="152400" y="479019"/>
            <a:ext cx="2362200" cy="511581"/>
          </a:xfrm>
          <a:prstGeom prst="rect">
            <a:avLst/>
          </a:prstGeom>
          <a:noFill/>
        </p:spPr>
      </p:pic>
      <p:pic>
        <p:nvPicPr>
          <p:cNvPr id="2050" name="Picture 2" descr="M:\PowerPoints\PPT_Support Files\Photoshop &amp; JPG files\PPT journals\FoliaLinguistica.png"/>
          <p:cNvPicPr>
            <a:picLocks noChangeAspect="1" noChangeArrowheads="1"/>
          </p:cNvPicPr>
          <p:nvPr/>
        </p:nvPicPr>
        <p:blipFill>
          <a:blip r:embed="rId8" cstate="print"/>
          <a:srcRect/>
          <a:stretch>
            <a:fillRect/>
          </a:stretch>
        </p:blipFill>
        <p:spPr bwMode="auto">
          <a:xfrm>
            <a:off x="1175584" y="1710531"/>
            <a:ext cx="1532246" cy="2194560"/>
          </a:xfrm>
          <a:prstGeom prst="rect">
            <a:avLst/>
          </a:prstGeom>
          <a:noFill/>
          <a:ln>
            <a:solidFill>
              <a:schemeClr val="accent4">
                <a:lumMod val="75000"/>
              </a:schemeClr>
            </a:solidFill>
          </a:ln>
        </p:spPr>
      </p:pic>
      <p:pic>
        <p:nvPicPr>
          <p:cNvPr id="2051" name="Picture 3" descr="M:\PowerPoints\PPT_Support Files\Photoshop &amp; JPG files\PPT journals\GermanicReview.png"/>
          <p:cNvPicPr>
            <a:picLocks noChangeAspect="1" noChangeArrowheads="1"/>
          </p:cNvPicPr>
          <p:nvPr/>
        </p:nvPicPr>
        <p:blipFill>
          <a:blip r:embed="rId9" cstate="print"/>
          <a:srcRect/>
          <a:stretch>
            <a:fillRect/>
          </a:stretch>
        </p:blipFill>
        <p:spPr bwMode="auto">
          <a:xfrm>
            <a:off x="3024857" y="1710531"/>
            <a:ext cx="1461896" cy="2194560"/>
          </a:xfrm>
          <a:prstGeom prst="rect">
            <a:avLst/>
          </a:prstGeom>
          <a:noFill/>
          <a:ln>
            <a:solidFill>
              <a:schemeClr val="accent4">
                <a:lumMod val="75000"/>
              </a:schemeClr>
            </a:solidFill>
          </a:ln>
        </p:spPr>
      </p:pic>
      <p:pic>
        <p:nvPicPr>
          <p:cNvPr id="2052" name="Picture 4" descr="M:\PowerPoints\PPT_Support Files\Photoshop &amp; JPG files\PPT journals\JScientificStudyReligion.png"/>
          <p:cNvPicPr>
            <a:picLocks noChangeAspect="1" noChangeArrowheads="1"/>
          </p:cNvPicPr>
          <p:nvPr/>
        </p:nvPicPr>
        <p:blipFill>
          <a:blip r:embed="rId10" cstate="print"/>
          <a:srcRect/>
          <a:stretch>
            <a:fillRect/>
          </a:stretch>
        </p:blipFill>
        <p:spPr bwMode="auto">
          <a:xfrm>
            <a:off x="4803780" y="1710531"/>
            <a:ext cx="1503077" cy="2194560"/>
          </a:xfrm>
          <a:prstGeom prst="rect">
            <a:avLst/>
          </a:prstGeom>
          <a:noFill/>
          <a:ln>
            <a:solidFill>
              <a:schemeClr val="accent4">
                <a:lumMod val="75000"/>
              </a:schemeClr>
            </a:solidFill>
          </a:ln>
        </p:spPr>
      </p:pic>
      <p:pic>
        <p:nvPicPr>
          <p:cNvPr id="2058" name="Picture 10" descr="M:\PowerPoints\PPT_Support Files\Photoshop &amp; JPG files\PPT journals\JAnalyticalPsychology.png"/>
          <p:cNvPicPr>
            <a:picLocks noChangeAspect="1" noChangeArrowheads="1"/>
          </p:cNvPicPr>
          <p:nvPr/>
        </p:nvPicPr>
        <p:blipFill>
          <a:blip r:embed="rId11" cstate="print"/>
          <a:srcRect/>
          <a:stretch>
            <a:fillRect/>
          </a:stretch>
        </p:blipFill>
        <p:spPr bwMode="auto">
          <a:xfrm>
            <a:off x="6623884" y="1710531"/>
            <a:ext cx="1453316" cy="2194560"/>
          </a:xfrm>
          <a:prstGeom prst="rect">
            <a:avLst/>
          </a:prstGeom>
          <a:noFill/>
          <a:ln>
            <a:solidFill>
              <a:schemeClr val="accent4">
                <a:lumMod val="75000"/>
              </a:schemeClr>
            </a:solidFill>
          </a:ln>
        </p:spPr>
      </p:pic>
      <p:sp>
        <p:nvSpPr>
          <p:cNvPr id="4" name="Rectangle 4"/>
          <p:cNvSpPr>
            <a:spLocks noChangeArrowheads="1"/>
          </p:cNvSpPr>
          <p:nvPr/>
        </p:nvSpPr>
        <p:spPr bwMode="auto">
          <a:xfrm>
            <a:off x="1746250" y="3422904"/>
            <a:ext cx="1139825" cy="304800"/>
          </a:xfrm>
          <a:prstGeom prst="rect">
            <a:avLst/>
          </a:prstGeom>
          <a:solidFill>
            <a:schemeClr val="accent1">
              <a:alpha val="90000"/>
            </a:schemeClr>
          </a:solidFill>
          <a:ln w="9525">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1967</a:t>
            </a:r>
            <a:endParaRPr lang="en-US" dirty="0" smtClean="0">
              <a:solidFill>
                <a:prstClr val="white"/>
              </a:solidFill>
              <a:latin typeface="Arial" pitchFamily="34" charset="0"/>
              <a:cs typeface="Arial" pitchFamily="34" charset="0"/>
            </a:endParaRPr>
          </a:p>
        </p:txBody>
      </p:sp>
      <p:sp>
        <p:nvSpPr>
          <p:cNvPr id="5" name="Rectangle 5"/>
          <p:cNvSpPr>
            <a:spLocks noChangeArrowheads="1"/>
          </p:cNvSpPr>
          <p:nvPr/>
        </p:nvSpPr>
        <p:spPr bwMode="auto">
          <a:xfrm>
            <a:off x="3590925" y="3422904"/>
            <a:ext cx="1139825" cy="304800"/>
          </a:xfrm>
          <a:prstGeom prst="rect">
            <a:avLst/>
          </a:prstGeom>
          <a:solidFill>
            <a:schemeClr val="accent1">
              <a:alpha val="90000"/>
            </a:schemeClr>
          </a:solidFill>
          <a:ln w="9525">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1975</a:t>
            </a:r>
            <a:endParaRPr lang="en-US" dirty="0" smtClean="0">
              <a:solidFill>
                <a:prstClr val="white"/>
              </a:solidFill>
              <a:latin typeface="Arial" pitchFamily="34" charset="0"/>
              <a:cs typeface="Arial" pitchFamily="34" charset="0"/>
            </a:endParaRPr>
          </a:p>
        </p:txBody>
      </p:sp>
      <p:sp>
        <p:nvSpPr>
          <p:cNvPr id="6" name="Rectangle 6"/>
          <p:cNvSpPr>
            <a:spLocks noChangeArrowheads="1"/>
          </p:cNvSpPr>
          <p:nvPr/>
        </p:nvSpPr>
        <p:spPr bwMode="auto">
          <a:xfrm>
            <a:off x="5337175" y="3422904"/>
            <a:ext cx="1139825" cy="304800"/>
          </a:xfrm>
          <a:prstGeom prst="rect">
            <a:avLst/>
          </a:prstGeom>
          <a:solidFill>
            <a:schemeClr val="accent1">
              <a:alpha val="90000"/>
            </a:schemeClr>
          </a:solidFill>
          <a:ln w="9525">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1975</a:t>
            </a:r>
            <a:endParaRPr lang="en-US" dirty="0" smtClean="0">
              <a:solidFill>
                <a:prstClr val="white"/>
              </a:solidFill>
              <a:latin typeface="Arial" pitchFamily="34" charset="0"/>
              <a:cs typeface="Arial" pitchFamily="34" charset="0"/>
            </a:endParaRPr>
          </a:p>
        </p:txBody>
      </p:sp>
      <p:sp>
        <p:nvSpPr>
          <p:cNvPr id="7" name="Rectangle 7"/>
          <p:cNvSpPr>
            <a:spLocks noChangeArrowheads="1"/>
          </p:cNvSpPr>
          <p:nvPr/>
        </p:nvSpPr>
        <p:spPr bwMode="auto">
          <a:xfrm>
            <a:off x="7165975" y="3422904"/>
            <a:ext cx="1139825" cy="304800"/>
          </a:xfrm>
          <a:prstGeom prst="rect">
            <a:avLst/>
          </a:prstGeom>
          <a:solidFill>
            <a:schemeClr val="accent1">
              <a:alpha val="90000"/>
            </a:schemeClr>
          </a:solidFill>
          <a:ln w="9525">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1955</a:t>
            </a:r>
            <a:endParaRPr lang="en-US" dirty="0" smtClean="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218117588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600200"/>
            <a:ext cx="9144000" cy="4648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descr="ASC_backfiles3.png"/>
          <p:cNvPicPr>
            <a:picLocks noChangeAspect="1"/>
          </p:cNvPicPr>
          <p:nvPr/>
        </p:nvPicPr>
        <p:blipFill>
          <a:blip r:embed="rId2" cstate="print"/>
          <a:srcRect l="21259" t="51315" r="63435" b="2283"/>
          <a:stretch>
            <a:fillRect/>
          </a:stretch>
        </p:blipFill>
        <p:spPr>
          <a:xfrm>
            <a:off x="1962028" y="3988468"/>
            <a:ext cx="1463040" cy="2194560"/>
          </a:xfrm>
          <a:prstGeom prst="rect">
            <a:avLst/>
          </a:prstGeom>
          <a:ln>
            <a:solidFill>
              <a:schemeClr val="accent4">
                <a:lumMod val="75000"/>
              </a:schemeClr>
            </a:solidFill>
          </a:ln>
        </p:spPr>
      </p:pic>
      <p:pic>
        <p:nvPicPr>
          <p:cNvPr id="7170" name="Picture 2" descr="http://www.jetspeedmedia.com/image/cache/data/Journal_of_General_Psychology-500x500.jpg"/>
          <p:cNvPicPr>
            <a:picLocks noChangeAspect="1" noChangeArrowheads="1"/>
          </p:cNvPicPr>
          <p:nvPr/>
        </p:nvPicPr>
        <p:blipFill>
          <a:blip r:embed="rId3" cstate="print"/>
          <a:srcRect l="17867" t="2867" r="18133" b="1133"/>
          <a:stretch>
            <a:fillRect/>
          </a:stretch>
        </p:blipFill>
        <p:spPr bwMode="auto">
          <a:xfrm>
            <a:off x="1066800" y="1664368"/>
            <a:ext cx="1463040" cy="2194560"/>
          </a:xfrm>
          <a:prstGeom prst="rect">
            <a:avLst/>
          </a:prstGeom>
          <a:noFill/>
          <a:ln>
            <a:solidFill>
              <a:schemeClr val="accent4">
                <a:lumMod val="75000"/>
              </a:schemeClr>
            </a:solidFill>
          </a:ln>
        </p:spPr>
      </p:pic>
      <p:pic>
        <p:nvPicPr>
          <p:cNvPr id="7172" name="Picture 4" descr="http://upload.wikimedia.org/wikipedia/en/3/33/Journal_of_Social_Psychology.jpg"/>
          <p:cNvPicPr>
            <a:picLocks noChangeAspect="1" noChangeArrowheads="1"/>
          </p:cNvPicPr>
          <p:nvPr/>
        </p:nvPicPr>
        <p:blipFill>
          <a:blip r:embed="rId4" cstate="print"/>
          <a:srcRect/>
          <a:stretch>
            <a:fillRect/>
          </a:stretch>
        </p:blipFill>
        <p:spPr bwMode="auto">
          <a:xfrm>
            <a:off x="6439545" y="1664368"/>
            <a:ext cx="1454227" cy="2194560"/>
          </a:xfrm>
          <a:prstGeom prst="rect">
            <a:avLst/>
          </a:prstGeom>
          <a:noFill/>
          <a:ln>
            <a:solidFill>
              <a:schemeClr val="accent4">
                <a:lumMod val="75000"/>
              </a:schemeClr>
            </a:solidFill>
          </a:ln>
        </p:spPr>
      </p:pic>
      <p:pic>
        <p:nvPicPr>
          <p:cNvPr id="7174" name="Picture 6" descr="http://www.tandfonline.com/na101/home/literatum/publisher/tandf/journals/content/vjrl20/2012/vjrl20.v146.i05/vjrl20.v146.i05/production/vjrl20.v146.i05.cover.jpg"/>
          <p:cNvPicPr>
            <a:picLocks noChangeAspect="1" noChangeArrowheads="1"/>
          </p:cNvPicPr>
          <p:nvPr/>
        </p:nvPicPr>
        <p:blipFill>
          <a:blip r:embed="rId5" cstate="print"/>
          <a:srcRect/>
          <a:stretch>
            <a:fillRect/>
          </a:stretch>
        </p:blipFill>
        <p:spPr bwMode="auto">
          <a:xfrm>
            <a:off x="4666804" y="1664368"/>
            <a:ext cx="1436914" cy="2194560"/>
          </a:xfrm>
          <a:prstGeom prst="rect">
            <a:avLst/>
          </a:prstGeom>
          <a:noFill/>
          <a:ln>
            <a:solidFill>
              <a:schemeClr val="accent4">
                <a:lumMod val="75000"/>
              </a:schemeClr>
            </a:solidFill>
          </a:ln>
        </p:spPr>
      </p:pic>
      <p:pic>
        <p:nvPicPr>
          <p:cNvPr id="7177" name="Picture 9" descr="M:\PowerPoints\PPT_Support Files\Photoshop &amp; JPG files\Journals_Books\JPersonality.tif"/>
          <p:cNvPicPr>
            <a:picLocks noChangeAspect="1" noChangeArrowheads="1"/>
          </p:cNvPicPr>
          <p:nvPr/>
        </p:nvPicPr>
        <p:blipFill>
          <a:blip r:embed="rId6" cstate="print"/>
          <a:srcRect/>
          <a:stretch>
            <a:fillRect/>
          </a:stretch>
        </p:blipFill>
        <p:spPr bwMode="auto">
          <a:xfrm>
            <a:off x="2865667" y="1664368"/>
            <a:ext cx="1465310" cy="2194560"/>
          </a:xfrm>
          <a:prstGeom prst="rect">
            <a:avLst/>
          </a:prstGeom>
          <a:noFill/>
          <a:ln>
            <a:solidFill>
              <a:schemeClr val="accent4">
                <a:lumMod val="75000"/>
              </a:schemeClr>
            </a:solidFill>
          </a:ln>
        </p:spPr>
      </p:pic>
      <p:pic>
        <p:nvPicPr>
          <p:cNvPr id="7179" name="Picture 11" descr="http://mlq.dukejournals.org/content/vol74/issue4/home_cover.gif"/>
          <p:cNvPicPr>
            <a:picLocks noChangeAspect="1" noChangeArrowheads="1"/>
          </p:cNvPicPr>
          <p:nvPr/>
        </p:nvPicPr>
        <p:blipFill>
          <a:blip r:embed="rId7" cstate="print"/>
          <a:srcRect/>
          <a:stretch>
            <a:fillRect/>
          </a:stretch>
        </p:blipFill>
        <p:spPr bwMode="auto">
          <a:xfrm>
            <a:off x="228600" y="3988468"/>
            <a:ext cx="1426736" cy="2194560"/>
          </a:xfrm>
          <a:prstGeom prst="rect">
            <a:avLst/>
          </a:prstGeom>
          <a:noFill/>
          <a:ln>
            <a:solidFill>
              <a:schemeClr val="accent4">
                <a:lumMod val="75000"/>
              </a:schemeClr>
            </a:solidFill>
          </a:ln>
        </p:spPr>
      </p:pic>
      <p:pic>
        <p:nvPicPr>
          <p:cNvPr id="7181" name="Picture 13" descr="http://images.springer.com/sgw/journals/medium/13644.jpg"/>
          <p:cNvPicPr>
            <a:picLocks noChangeAspect="1" noChangeArrowheads="1"/>
          </p:cNvPicPr>
          <p:nvPr/>
        </p:nvPicPr>
        <p:blipFill>
          <a:blip r:embed="rId8" cstate="print"/>
          <a:srcRect/>
          <a:stretch>
            <a:fillRect/>
          </a:stretch>
        </p:blipFill>
        <p:spPr bwMode="auto">
          <a:xfrm>
            <a:off x="3731760" y="3988468"/>
            <a:ext cx="1447274" cy="2194560"/>
          </a:xfrm>
          <a:prstGeom prst="rect">
            <a:avLst/>
          </a:prstGeom>
          <a:noFill/>
          <a:ln>
            <a:solidFill>
              <a:schemeClr val="accent4">
                <a:lumMod val="75000"/>
              </a:schemeClr>
            </a:solidFill>
          </a:ln>
        </p:spPr>
      </p:pic>
      <p:pic>
        <p:nvPicPr>
          <p:cNvPr id="7183" name="Picture 15" descr="http://pixhost.me/avaxhome/59/0d/00100d59_medium.jpeg"/>
          <p:cNvPicPr>
            <a:picLocks noChangeAspect="1" noChangeArrowheads="1"/>
          </p:cNvPicPr>
          <p:nvPr/>
        </p:nvPicPr>
        <p:blipFill>
          <a:blip r:embed="rId9" cstate="print"/>
          <a:srcRect/>
          <a:stretch>
            <a:fillRect/>
          </a:stretch>
        </p:blipFill>
        <p:spPr bwMode="auto">
          <a:xfrm>
            <a:off x="5485726" y="3988468"/>
            <a:ext cx="1675181" cy="2194560"/>
          </a:xfrm>
          <a:prstGeom prst="rect">
            <a:avLst/>
          </a:prstGeom>
          <a:noFill/>
          <a:ln>
            <a:solidFill>
              <a:schemeClr val="accent4">
                <a:lumMod val="75000"/>
              </a:schemeClr>
            </a:solidFill>
          </a:ln>
        </p:spPr>
      </p:pic>
      <p:pic>
        <p:nvPicPr>
          <p:cNvPr id="7185" name="Picture 17" descr="http://buyersguide.allenpress.com/companies/web/381.jpg"/>
          <p:cNvPicPr>
            <a:picLocks noChangeAspect="1" noChangeArrowheads="1"/>
          </p:cNvPicPr>
          <p:nvPr/>
        </p:nvPicPr>
        <p:blipFill>
          <a:blip r:embed="rId10" cstate="print"/>
          <a:srcRect/>
          <a:stretch>
            <a:fillRect/>
          </a:stretch>
        </p:blipFill>
        <p:spPr bwMode="auto">
          <a:xfrm>
            <a:off x="7467600" y="3988468"/>
            <a:ext cx="1531088" cy="2194560"/>
          </a:xfrm>
          <a:prstGeom prst="rect">
            <a:avLst/>
          </a:prstGeom>
          <a:noFill/>
          <a:ln>
            <a:solidFill>
              <a:schemeClr val="accent4">
                <a:lumMod val="75000"/>
              </a:schemeClr>
            </a:solidFill>
          </a:ln>
        </p:spPr>
      </p:pic>
      <p:sp>
        <p:nvSpPr>
          <p:cNvPr id="14" name="Title 19"/>
          <p:cNvSpPr>
            <a:spLocks noGrp="1"/>
          </p:cNvSpPr>
          <p:nvPr>
            <p:ph type="title"/>
          </p:nvPr>
        </p:nvSpPr>
        <p:spPr/>
        <p:txBody>
          <a:bodyPr/>
          <a:lstStyle/>
          <a:p>
            <a:r>
              <a:rPr lang="en-US" sz="2800" dirty="0" smtClean="0"/>
              <a:t>Nearly 150 Journals with </a:t>
            </a:r>
            <a:br>
              <a:rPr lang="en-US" sz="2800" dirty="0" smtClean="0"/>
            </a:br>
            <a:r>
              <a:rPr lang="en-US" sz="2800" dirty="0" smtClean="0"/>
              <a:t>Full Text Back to 1975 or Further</a:t>
            </a:r>
            <a:endParaRPr lang="en-US" sz="2800" dirty="0"/>
          </a:p>
        </p:txBody>
      </p:sp>
      <p:sp>
        <p:nvSpPr>
          <p:cNvPr id="16" name="Rectangle 4"/>
          <p:cNvSpPr>
            <a:spLocks noChangeArrowheads="1"/>
          </p:cNvSpPr>
          <p:nvPr/>
        </p:nvSpPr>
        <p:spPr bwMode="auto">
          <a:xfrm>
            <a:off x="1524000" y="3433662"/>
            <a:ext cx="1139825" cy="304800"/>
          </a:xfrm>
          <a:prstGeom prst="rect">
            <a:avLst/>
          </a:prstGeom>
          <a:solidFill>
            <a:schemeClr val="accent1">
              <a:alpha val="90000"/>
            </a:schemeClr>
          </a:solidFill>
          <a:ln w="9525">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1975</a:t>
            </a:r>
            <a:endParaRPr lang="en-US" dirty="0" smtClean="0">
              <a:solidFill>
                <a:prstClr val="white"/>
              </a:solidFill>
              <a:latin typeface="Arial" pitchFamily="34" charset="0"/>
              <a:cs typeface="Arial" pitchFamily="34" charset="0"/>
            </a:endParaRPr>
          </a:p>
        </p:txBody>
      </p:sp>
      <p:sp>
        <p:nvSpPr>
          <p:cNvPr id="17" name="Rectangle 5"/>
          <p:cNvSpPr>
            <a:spLocks noChangeArrowheads="1"/>
          </p:cNvSpPr>
          <p:nvPr/>
        </p:nvSpPr>
        <p:spPr bwMode="auto">
          <a:xfrm>
            <a:off x="3352800" y="3433662"/>
            <a:ext cx="1139825" cy="304800"/>
          </a:xfrm>
          <a:prstGeom prst="rect">
            <a:avLst/>
          </a:prstGeom>
          <a:solidFill>
            <a:schemeClr val="accent1">
              <a:alpha val="90000"/>
            </a:schemeClr>
          </a:solidFill>
          <a:ln w="9525">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1945</a:t>
            </a:r>
            <a:endParaRPr lang="en-US" dirty="0" smtClean="0">
              <a:solidFill>
                <a:prstClr val="white"/>
              </a:solidFill>
              <a:latin typeface="Arial" pitchFamily="34" charset="0"/>
              <a:cs typeface="Arial" pitchFamily="34" charset="0"/>
            </a:endParaRPr>
          </a:p>
        </p:txBody>
      </p:sp>
      <p:sp>
        <p:nvSpPr>
          <p:cNvPr id="18" name="Rectangle 6"/>
          <p:cNvSpPr>
            <a:spLocks noChangeArrowheads="1"/>
          </p:cNvSpPr>
          <p:nvPr/>
        </p:nvSpPr>
        <p:spPr bwMode="auto">
          <a:xfrm>
            <a:off x="5108575" y="3433662"/>
            <a:ext cx="1139825" cy="304800"/>
          </a:xfrm>
          <a:prstGeom prst="rect">
            <a:avLst/>
          </a:prstGeom>
          <a:solidFill>
            <a:schemeClr val="accent1">
              <a:alpha val="90000"/>
            </a:schemeClr>
          </a:solidFill>
          <a:ln w="9525">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1975</a:t>
            </a:r>
            <a:endParaRPr lang="en-US" dirty="0" smtClean="0">
              <a:solidFill>
                <a:prstClr val="white"/>
              </a:solidFill>
              <a:latin typeface="Arial" pitchFamily="34" charset="0"/>
              <a:cs typeface="Arial" pitchFamily="34" charset="0"/>
            </a:endParaRPr>
          </a:p>
        </p:txBody>
      </p:sp>
      <p:sp>
        <p:nvSpPr>
          <p:cNvPr id="19" name="Rectangle 7"/>
          <p:cNvSpPr>
            <a:spLocks noChangeArrowheads="1"/>
          </p:cNvSpPr>
          <p:nvPr/>
        </p:nvSpPr>
        <p:spPr bwMode="auto">
          <a:xfrm>
            <a:off x="6861175" y="3433662"/>
            <a:ext cx="1139825" cy="304800"/>
          </a:xfrm>
          <a:prstGeom prst="rect">
            <a:avLst/>
          </a:prstGeom>
          <a:solidFill>
            <a:schemeClr val="accent1">
              <a:alpha val="90000"/>
            </a:schemeClr>
          </a:solidFill>
          <a:ln w="9525">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1975</a:t>
            </a:r>
            <a:endParaRPr lang="en-US" dirty="0" smtClean="0">
              <a:solidFill>
                <a:prstClr val="white"/>
              </a:solidFill>
              <a:latin typeface="Arial" pitchFamily="34" charset="0"/>
              <a:cs typeface="Arial" pitchFamily="34" charset="0"/>
            </a:endParaRPr>
          </a:p>
        </p:txBody>
      </p:sp>
      <p:sp>
        <p:nvSpPr>
          <p:cNvPr id="21" name="Rectangle 9"/>
          <p:cNvSpPr>
            <a:spLocks noChangeArrowheads="1"/>
          </p:cNvSpPr>
          <p:nvPr/>
        </p:nvSpPr>
        <p:spPr bwMode="auto">
          <a:xfrm>
            <a:off x="685800" y="5715000"/>
            <a:ext cx="1139825" cy="304800"/>
          </a:xfrm>
          <a:prstGeom prst="rect">
            <a:avLst/>
          </a:prstGeom>
          <a:solidFill>
            <a:schemeClr val="accent1">
              <a:alpha val="90000"/>
            </a:schemeClr>
          </a:solidFill>
          <a:ln w="9525">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1940</a:t>
            </a:r>
            <a:endParaRPr lang="en-US" dirty="0" smtClean="0">
              <a:solidFill>
                <a:prstClr val="white"/>
              </a:solidFill>
              <a:latin typeface="Arial" pitchFamily="34" charset="0"/>
              <a:cs typeface="Arial" pitchFamily="34" charset="0"/>
            </a:endParaRPr>
          </a:p>
        </p:txBody>
      </p:sp>
      <p:sp>
        <p:nvSpPr>
          <p:cNvPr id="22" name="Rectangle 10"/>
          <p:cNvSpPr>
            <a:spLocks noChangeArrowheads="1"/>
          </p:cNvSpPr>
          <p:nvPr/>
        </p:nvSpPr>
        <p:spPr bwMode="auto">
          <a:xfrm>
            <a:off x="2365375" y="5715000"/>
            <a:ext cx="1139825" cy="304800"/>
          </a:xfrm>
          <a:prstGeom prst="rect">
            <a:avLst/>
          </a:prstGeom>
          <a:solidFill>
            <a:schemeClr val="accent1">
              <a:alpha val="90000"/>
            </a:schemeClr>
          </a:solidFill>
          <a:ln w="9525">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1975</a:t>
            </a:r>
            <a:endParaRPr lang="en-US" dirty="0" smtClean="0">
              <a:solidFill>
                <a:prstClr val="white"/>
              </a:solidFill>
              <a:latin typeface="Arial" pitchFamily="34" charset="0"/>
              <a:cs typeface="Arial" pitchFamily="34" charset="0"/>
            </a:endParaRPr>
          </a:p>
        </p:txBody>
      </p:sp>
      <p:sp>
        <p:nvSpPr>
          <p:cNvPr id="23" name="Rectangle 11"/>
          <p:cNvSpPr>
            <a:spLocks noChangeArrowheads="1"/>
          </p:cNvSpPr>
          <p:nvPr/>
        </p:nvSpPr>
        <p:spPr bwMode="auto">
          <a:xfrm>
            <a:off x="4117975" y="5715000"/>
            <a:ext cx="1139825" cy="304800"/>
          </a:xfrm>
          <a:prstGeom prst="rect">
            <a:avLst/>
          </a:prstGeom>
          <a:solidFill>
            <a:schemeClr val="accent1">
              <a:alpha val="90000"/>
            </a:schemeClr>
          </a:solidFill>
          <a:ln w="9525">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1967</a:t>
            </a:r>
            <a:endParaRPr lang="en-US" dirty="0" smtClean="0">
              <a:solidFill>
                <a:prstClr val="white"/>
              </a:solidFill>
              <a:latin typeface="Arial" pitchFamily="34" charset="0"/>
              <a:cs typeface="Arial" pitchFamily="34" charset="0"/>
            </a:endParaRPr>
          </a:p>
        </p:txBody>
      </p:sp>
      <p:sp>
        <p:nvSpPr>
          <p:cNvPr id="24" name="Rectangle 12"/>
          <p:cNvSpPr>
            <a:spLocks noChangeArrowheads="1"/>
          </p:cNvSpPr>
          <p:nvPr/>
        </p:nvSpPr>
        <p:spPr bwMode="auto">
          <a:xfrm>
            <a:off x="6096000" y="5715000"/>
            <a:ext cx="1139825" cy="304800"/>
          </a:xfrm>
          <a:prstGeom prst="rect">
            <a:avLst/>
          </a:prstGeom>
          <a:solidFill>
            <a:schemeClr val="accent1">
              <a:alpha val="90000"/>
            </a:schemeClr>
          </a:solidFill>
          <a:ln w="9525">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1962</a:t>
            </a:r>
            <a:endParaRPr lang="en-US" dirty="0" smtClean="0">
              <a:solidFill>
                <a:prstClr val="white"/>
              </a:solidFill>
              <a:latin typeface="Arial" pitchFamily="34" charset="0"/>
              <a:cs typeface="Arial" pitchFamily="34" charset="0"/>
            </a:endParaRPr>
          </a:p>
        </p:txBody>
      </p:sp>
      <p:sp>
        <p:nvSpPr>
          <p:cNvPr id="25" name="Rectangle 13"/>
          <p:cNvSpPr>
            <a:spLocks noChangeArrowheads="1"/>
          </p:cNvSpPr>
          <p:nvPr/>
        </p:nvSpPr>
        <p:spPr bwMode="auto">
          <a:xfrm>
            <a:off x="7927975" y="5715000"/>
            <a:ext cx="1139825" cy="304800"/>
          </a:xfrm>
          <a:prstGeom prst="rect">
            <a:avLst/>
          </a:prstGeom>
          <a:solidFill>
            <a:schemeClr val="accent1">
              <a:alpha val="90000"/>
            </a:schemeClr>
          </a:solidFill>
          <a:ln w="9525">
            <a:noFill/>
            <a:miter lim="800000"/>
            <a:headEnd/>
            <a:tailEnd/>
          </a:ln>
        </p:spPr>
        <p:txBody>
          <a:bodyPr vert="horz" wrap="none" lIns="91440" tIns="45720" rIns="91440" bIns="45720" numCol="1" anchor="ctr" anchorCtr="0" compatLnSpc="1">
            <a:prstTxWarp prst="textNoShape">
              <a:avLst/>
            </a:prstTxWarp>
          </a:bodyPr>
          <a:lstStyle/>
          <a:p>
            <a:pPr algn="ctr" fontAlgn="base">
              <a:spcBef>
                <a:spcPct val="0"/>
              </a:spcBef>
              <a:spcAft>
                <a:spcPct val="0"/>
              </a:spcAft>
            </a:pPr>
            <a:r>
              <a:rPr lang="en-US" sz="1400" dirty="0" smtClean="0">
                <a:solidFill>
                  <a:prstClr val="white"/>
                </a:solidFill>
                <a:latin typeface="Arial" pitchFamily="34" charset="0"/>
                <a:cs typeface="Arial" pitchFamily="34" charset="0"/>
              </a:rPr>
              <a:t>Back to 1973</a:t>
            </a:r>
            <a:endParaRPr lang="en-US" dirty="0" smtClean="0">
              <a:solidFill>
                <a:prstClr val="white"/>
              </a:solidFill>
              <a:latin typeface="Arial" pitchFamily="34" charset="0"/>
              <a:cs typeface="Arial" pitchFamily="34" charset="0"/>
            </a:endParaRPr>
          </a:p>
        </p:txBody>
      </p:sp>
      <p:sp>
        <p:nvSpPr>
          <p:cNvPr id="26" name="Rectangle 25"/>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latin typeface="Arial" pitchFamily="34" charset="0"/>
                <a:cs typeface="Arial" pitchFamily="34" charset="0"/>
              </a:rPr>
              <a:t>Academic Search Complete</a:t>
            </a:r>
            <a:endParaRPr lang="en-US" sz="1400" dirty="0">
              <a:solidFill>
                <a:srgbClr val="183053"/>
              </a:solidFill>
              <a:latin typeface="Arial" pitchFamily="34" charset="0"/>
              <a:cs typeface="Arial" pitchFamily="34" charset="0"/>
            </a:endParaRPr>
          </a:p>
        </p:txBody>
      </p:sp>
      <p:cxnSp>
        <p:nvCxnSpPr>
          <p:cNvPr id="27" name="Straight Connector 26"/>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8" name="Picture 2" descr="M:\Creative Services_MAC\_Academic Search\_US\Academic Search Logo\AS_CMYK\logo_ascompleteStack.png"/>
          <p:cNvPicPr>
            <a:picLocks noChangeAspect="1" noChangeArrowheads="1"/>
          </p:cNvPicPr>
          <p:nvPr/>
        </p:nvPicPr>
        <p:blipFill>
          <a:blip r:embed="rId11" cstate="print"/>
          <a:srcRect/>
          <a:stretch>
            <a:fillRect/>
          </a:stretch>
        </p:blipFill>
        <p:spPr bwMode="auto">
          <a:xfrm>
            <a:off x="152400" y="479019"/>
            <a:ext cx="2362200" cy="511581"/>
          </a:xfrm>
          <a:prstGeom prst="rect">
            <a:avLst/>
          </a:prstGeom>
          <a:noFill/>
        </p:spPr>
      </p:pic>
    </p:spTree>
    <p:extLst>
      <p:ext uri="{BB962C8B-B14F-4D97-AF65-F5344CB8AC3E}">
        <p14:creationId xmlns:p14="http://schemas.microsoft.com/office/powerpoint/2010/main" val="146894854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lstStyle/>
          <a:p>
            <a:r>
              <a:rPr lang="en-US" dirty="0" smtClean="0"/>
              <a:t>Academic Search Provides </a:t>
            </a:r>
            <a:br>
              <a:rPr lang="en-US" dirty="0" smtClean="0"/>
            </a:br>
            <a:r>
              <a:rPr lang="en-US" dirty="0" smtClean="0"/>
              <a:t>Full Text for Journals Indexed Within Leading Social Sciences &amp; Humanities Databases</a:t>
            </a:r>
            <a:r>
              <a:rPr lang="en-US" sz="2400" b="0" dirty="0" smtClean="0"/>
              <a:t/>
            </a:r>
            <a:br>
              <a:rPr lang="en-US" sz="2400" b="0" dirty="0" smtClean="0"/>
            </a:br>
            <a:r>
              <a:rPr lang="en-US" sz="2400" b="0" dirty="0" smtClean="0">
                <a:solidFill>
                  <a:schemeClr val="accent2"/>
                </a:solidFill>
              </a:rPr>
              <a:t>(These statistics illustrate the extent of</a:t>
            </a:r>
            <a:br>
              <a:rPr lang="en-US" sz="2400" b="0" dirty="0" smtClean="0">
                <a:solidFill>
                  <a:schemeClr val="accent2"/>
                </a:solidFill>
              </a:rPr>
            </a:br>
            <a:r>
              <a:rPr lang="en-US" sz="2400" b="0" dirty="0" smtClean="0">
                <a:solidFill>
                  <a:schemeClr val="accent2"/>
                </a:solidFill>
              </a:rPr>
              <a:t>Humanities coverage in each full-text database)</a:t>
            </a:r>
          </a:p>
        </p:txBody>
      </p:sp>
      <p:sp>
        <p:nvSpPr>
          <p:cNvPr id="5" name="Rectangle 4"/>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solidFill>
                  <a:srgbClr val="183053"/>
                </a:solidFill>
                <a:latin typeface="Arial" pitchFamily="34" charset="0"/>
                <a:cs typeface="Arial" pitchFamily="34" charset="0"/>
              </a:rPr>
              <a:t>Academic Search Complete</a:t>
            </a:r>
          </a:p>
        </p:txBody>
      </p:sp>
      <p:cxnSp>
        <p:nvCxnSpPr>
          <p:cNvPr id="6" name="Straight Connector 5"/>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10"/>
          <p:cNvGraphicFramePr>
            <a:graphicFrameLocks/>
          </p:cNvGraphicFramePr>
          <p:nvPr>
            <p:extLst>
              <p:ext uri="{D42A27DB-BD31-4B8C-83A1-F6EECF244321}">
                <p14:modId xmlns:p14="http://schemas.microsoft.com/office/powerpoint/2010/main" val="3432231380"/>
              </p:ext>
            </p:extLst>
          </p:nvPr>
        </p:nvGraphicFramePr>
        <p:xfrm>
          <a:off x="228600" y="3733800"/>
          <a:ext cx="8534398" cy="1508760"/>
        </p:xfrm>
        <a:graphic>
          <a:graphicData uri="http://schemas.openxmlformats.org/drawingml/2006/table">
            <a:tbl>
              <a:tblPr bandRow="1">
                <a:tableStyleId>{37CE84F3-28C3-443E-9E96-99CF82512B78}</a:tableStyleId>
              </a:tblPr>
              <a:tblGrid>
                <a:gridCol w="2017222"/>
                <a:gridCol w="931025"/>
                <a:gridCol w="931025"/>
                <a:gridCol w="1008611"/>
                <a:gridCol w="1241367"/>
                <a:gridCol w="1008611"/>
                <a:gridCol w="1396537"/>
              </a:tblGrid>
              <a:tr h="228600">
                <a:tc>
                  <a:txBody>
                    <a:bodyPr/>
                    <a:lstStyle/>
                    <a:p>
                      <a:pPr algn="l"/>
                      <a:endParaRPr lang="en-US" sz="2000" b="1" dirty="0">
                        <a:latin typeface="Arial" pitchFamily="34" charset="0"/>
                        <a:cs typeface="Arial" pitchFamily="34" charset="0"/>
                      </a:endParaRPr>
                    </a:p>
                  </a:txBody>
                  <a:tcPr marT="91440" marB="9144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i="1" dirty="0" smtClean="0">
                          <a:latin typeface="Arial" pitchFamily="34" charset="0"/>
                          <a:cs typeface="Arial" pitchFamily="34" charset="0"/>
                        </a:rPr>
                        <a:t>ATLA</a:t>
                      </a:r>
                      <a:br>
                        <a:rPr lang="en-US" sz="1300" i="1" dirty="0" smtClean="0">
                          <a:latin typeface="Arial" pitchFamily="34" charset="0"/>
                          <a:cs typeface="Arial" pitchFamily="34" charset="0"/>
                        </a:rPr>
                      </a:br>
                      <a:r>
                        <a:rPr lang="en-US" sz="1300" i="1" dirty="0" smtClean="0">
                          <a:latin typeface="Arial" pitchFamily="34" charset="0"/>
                          <a:cs typeface="Arial" pitchFamily="34" charset="0"/>
                        </a:rPr>
                        <a:t>Religion</a:t>
                      </a:r>
                      <a:endParaRPr lang="en-US" sz="1300" b="0" i="1" dirty="0" smtClean="0">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algn="ctr"/>
                      <a:r>
                        <a:rPr lang="en-US" sz="1300" i="1" dirty="0" smtClean="0">
                          <a:latin typeface="Arial" pitchFamily="34" charset="0"/>
                          <a:cs typeface="Arial" pitchFamily="34" charset="0"/>
                        </a:rPr>
                        <a:t>ERIC</a:t>
                      </a:r>
                      <a:endParaRPr lang="en-US" sz="1300" b="0" i="1" dirty="0" smtClean="0">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algn="ctr"/>
                      <a:r>
                        <a:rPr lang="en-US" sz="1300" i="1" dirty="0" smtClean="0">
                          <a:latin typeface="Arial" pitchFamily="34" charset="0"/>
                          <a:cs typeface="Arial" pitchFamily="34" charset="0"/>
                        </a:rPr>
                        <a:t>Historical</a:t>
                      </a:r>
                      <a:br>
                        <a:rPr lang="en-US" sz="1300" i="1" dirty="0" smtClean="0">
                          <a:latin typeface="Arial" pitchFamily="34" charset="0"/>
                          <a:cs typeface="Arial" pitchFamily="34" charset="0"/>
                        </a:rPr>
                      </a:br>
                      <a:r>
                        <a:rPr lang="en-US" sz="1300" i="1" dirty="0" smtClean="0">
                          <a:latin typeface="Arial" pitchFamily="34" charset="0"/>
                          <a:cs typeface="Arial" pitchFamily="34" charset="0"/>
                        </a:rPr>
                        <a:t>Abstracts</a:t>
                      </a:r>
                      <a:endParaRPr lang="en-US" sz="1300" b="0" i="1" dirty="0" smtClean="0">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algn="ctr"/>
                      <a:r>
                        <a:rPr lang="en-US" sz="1300" i="1" dirty="0" smtClean="0">
                          <a:latin typeface="Arial" pitchFamily="34" charset="0"/>
                          <a:cs typeface="Arial" pitchFamily="34" charset="0"/>
                        </a:rPr>
                        <a:t>MLA</a:t>
                      </a:r>
                      <a:br>
                        <a:rPr lang="en-US" sz="1300" i="1" dirty="0" smtClean="0">
                          <a:latin typeface="Arial" pitchFamily="34" charset="0"/>
                          <a:cs typeface="Arial" pitchFamily="34" charset="0"/>
                        </a:rPr>
                      </a:br>
                      <a:r>
                        <a:rPr lang="en-US" sz="1300" i="1" dirty="0" smtClean="0">
                          <a:latin typeface="Arial" pitchFamily="34" charset="0"/>
                          <a:cs typeface="Arial" pitchFamily="34" charset="0"/>
                        </a:rPr>
                        <a:t>International</a:t>
                      </a:r>
                      <a:br>
                        <a:rPr lang="en-US" sz="1300" i="1" dirty="0" smtClean="0">
                          <a:latin typeface="Arial" pitchFamily="34" charset="0"/>
                          <a:cs typeface="Arial" pitchFamily="34" charset="0"/>
                        </a:rPr>
                      </a:br>
                      <a:r>
                        <a:rPr lang="en-US" sz="1300" i="1" dirty="0" smtClean="0">
                          <a:latin typeface="Arial" pitchFamily="34" charset="0"/>
                          <a:cs typeface="Arial" pitchFamily="34" charset="0"/>
                        </a:rPr>
                        <a:t>Bibliography</a:t>
                      </a:r>
                      <a:endParaRPr lang="en-US" sz="1300" b="0" i="1" dirty="0" smtClean="0">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algn="ctr"/>
                      <a:r>
                        <a:rPr lang="en-US" sz="1300" i="1" dirty="0" smtClean="0">
                          <a:latin typeface="Arial" pitchFamily="34" charset="0"/>
                          <a:cs typeface="Arial" pitchFamily="34" charset="0"/>
                        </a:rPr>
                        <a:t>PsycINFO</a:t>
                      </a:r>
                      <a:endParaRPr lang="en-US" sz="1300" b="0" i="1" dirty="0" smtClean="0">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algn="ctr"/>
                      <a:r>
                        <a:rPr lang="en-US" sz="1300" i="1" baseline="0" dirty="0" smtClean="0">
                          <a:latin typeface="Arial" pitchFamily="34" charset="0"/>
                          <a:cs typeface="Arial" pitchFamily="34" charset="0"/>
                        </a:rPr>
                        <a:t>Science Citation Index</a:t>
                      </a:r>
                      <a:br>
                        <a:rPr lang="en-US" sz="1300" i="1" baseline="0" dirty="0" smtClean="0">
                          <a:latin typeface="Arial" pitchFamily="34" charset="0"/>
                          <a:cs typeface="Arial" pitchFamily="34" charset="0"/>
                        </a:rPr>
                      </a:br>
                      <a:r>
                        <a:rPr lang="en-US" sz="1300" i="1" baseline="0" dirty="0" smtClean="0">
                          <a:latin typeface="Arial" pitchFamily="34" charset="0"/>
                          <a:cs typeface="Arial" pitchFamily="34" charset="0"/>
                        </a:rPr>
                        <a:t>(ISI)</a:t>
                      </a:r>
                      <a:endParaRPr lang="en-US" sz="1300" b="0" i="1" dirty="0" smtClean="0">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r>
              <a:tr h="426720">
                <a:tc>
                  <a:txBody>
                    <a:bodyPr/>
                    <a:lstStyle/>
                    <a:p>
                      <a:r>
                        <a:rPr lang="en-US" sz="1800" i="1" dirty="0" smtClean="0">
                          <a:latin typeface="Arial" pitchFamily="34" charset="0"/>
                          <a:cs typeface="Arial" pitchFamily="34" charset="0"/>
                        </a:rPr>
                        <a:t>Academic</a:t>
                      </a:r>
                      <a:r>
                        <a:rPr lang="en-US" sz="1800" i="1" baseline="0" dirty="0" smtClean="0">
                          <a:latin typeface="Arial" pitchFamily="34" charset="0"/>
                          <a:cs typeface="Arial" pitchFamily="34" charset="0"/>
                        </a:rPr>
                        <a:t> Search</a:t>
                      </a:r>
                      <a:br>
                        <a:rPr lang="en-US" sz="1800" i="1" baseline="0" dirty="0" smtClean="0">
                          <a:latin typeface="Arial" pitchFamily="34" charset="0"/>
                          <a:cs typeface="Arial" pitchFamily="34" charset="0"/>
                        </a:rPr>
                      </a:br>
                      <a:r>
                        <a:rPr lang="en-US" sz="1800" i="1" baseline="0" dirty="0" smtClean="0">
                          <a:latin typeface="Arial" pitchFamily="34" charset="0"/>
                          <a:cs typeface="Arial" pitchFamily="34" charset="0"/>
                        </a:rPr>
                        <a:t>Complete</a:t>
                      </a:r>
                      <a:endParaRPr lang="en-US" sz="1800" b="0" i="1" dirty="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dirty="0" smtClean="0">
                          <a:ln>
                            <a:noFill/>
                          </a:ln>
                          <a:effectLst/>
                          <a:uLnTx/>
                          <a:uFillTx/>
                          <a:latin typeface="Arial" pitchFamily="34" charset="0"/>
                          <a:cs typeface="Arial" pitchFamily="34" charset="0"/>
                        </a:rPr>
                        <a:t>346</a:t>
                      </a:r>
                      <a:endParaRPr lang="en-US" sz="2200" b="1" dirty="0">
                        <a:solidFill>
                          <a:schemeClr val="accent5">
                            <a:lumMod val="50000"/>
                          </a:schemeClr>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dirty="0" smtClean="0">
                          <a:ln>
                            <a:noFill/>
                          </a:ln>
                          <a:effectLst/>
                          <a:uLnTx/>
                          <a:uFillTx/>
                          <a:latin typeface="Arial" pitchFamily="34" charset="0"/>
                          <a:cs typeface="Arial" pitchFamily="34" charset="0"/>
                        </a:rPr>
                        <a:t>622</a:t>
                      </a:r>
                      <a:endParaRPr lang="en-US" sz="2200" b="1" dirty="0">
                        <a:solidFill>
                          <a:schemeClr val="accent5">
                            <a:lumMod val="50000"/>
                          </a:schemeClr>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dirty="0" smtClean="0">
                          <a:ln>
                            <a:noFill/>
                          </a:ln>
                          <a:effectLst/>
                          <a:uLnTx/>
                          <a:uFillTx/>
                          <a:latin typeface="Arial" pitchFamily="34" charset="0"/>
                          <a:cs typeface="Arial" pitchFamily="34" charset="0"/>
                        </a:rPr>
                        <a:t>372</a:t>
                      </a:r>
                      <a:endParaRPr kumimoji="0" lang="en-US" sz="2200" b="1" i="0" u="none" strike="noStrike" kern="1200" cap="none" spc="0" normalizeH="0" baseline="0" noProof="0" dirty="0">
                        <a:ln>
                          <a:noFill/>
                        </a:ln>
                        <a:solidFill>
                          <a:srgbClr val="4BACC6">
                            <a:lumMod val="50000"/>
                          </a:srgbClr>
                        </a:solidFill>
                        <a:effectLst/>
                        <a:uLnTx/>
                        <a:uFillTx/>
                        <a:latin typeface="Arial" pitchFamily="34" charset="0"/>
                        <a:ea typeface="+mn-ea"/>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dirty="0" smtClean="0">
                          <a:ln>
                            <a:noFill/>
                          </a:ln>
                          <a:effectLst/>
                          <a:uLnTx/>
                          <a:uFillTx/>
                          <a:latin typeface="Arial" pitchFamily="34" charset="0"/>
                          <a:cs typeface="Arial" pitchFamily="34" charset="0"/>
                        </a:rPr>
                        <a:t>451</a:t>
                      </a:r>
                      <a:endParaRPr kumimoji="0" lang="en-US" sz="2200" b="1" i="0" u="none" strike="noStrike" kern="1200" cap="none" spc="0" normalizeH="0" baseline="0" noProof="0" dirty="0">
                        <a:ln>
                          <a:noFill/>
                        </a:ln>
                        <a:solidFill>
                          <a:srgbClr val="4BACC6">
                            <a:lumMod val="50000"/>
                          </a:srgbClr>
                        </a:solidFill>
                        <a:effectLst/>
                        <a:uLnTx/>
                        <a:uFillTx/>
                        <a:latin typeface="Arial" pitchFamily="34" charset="0"/>
                        <a:ea typeface="+mn-ea"/>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dirty="0" smtClean="0">
                          <a:ln>
                            <a:noFill/>
                          </a:ln>
                          <a:effectLst/>
                          <a:uLnTx/>
                          <a:uFillTx/>
                          <a:latin typeface="Arial" pitchFamily="34" charset="0"/>
                          <a:cs typeface="Arial" pitchFamily="34" charset="0"/>
                        </a:rPr>
                        <a:t>709</a:t>
                      </a:r>
                      <a:endParaRPr kumimoji="0" lang="en-US" sz="2200" b="1" i="0" u="none" strike="noStrike" kern="1200" cap="none" spc="0" normalizeH="0" baseline="0" noProof="0" dirty="0">
                        <a:ln>
                          <a:noFill/>
                        </a:ln>
                        <a:solidFill>
                          <a:srgbClr val="4BACC6">
                            <a:lumMod val="50000"/>
                          </a:srgbClr>
                        </a:solidFill>
                        <a:effectLst/>
                        <a:uLnTx/>
                        <a:uFillTx/>
                        <a:latin typeface="Arial" pitchFamily="34" charset="0"/>
                        <a:ea typeface="+mn-ea"/>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dirty="0" smtClean="0">
                          <a:ln>
                            <a:noFill/>
                          </a:ln>
                          <a:effectLst/>
                          <a:uLnTx/>
                          <a:uFillTx/>
                          <a:latin typeface="Arial" pitchFamily="34" charset="0"/>
                          <a:cs typeface="Arial" pitchFamily="34" charset="0"/>
                        </a:rPr>
                        <a:t>825</a:t>
                      </a:r>
                      <a:endParaRPr kumimoji="0" lang="en-US" sz="2200" b="1" i="0" u="none" strike="noStrike" kern="1200" cap="none" spc="0" normalizeH="0" baseline="0" noProof="0" dirty="0">
                        <a:ln>
                          <a:noFill/>
                        </a:ln>
                        <a:solidFill>
                          <a:srgbClr val="4BACC6">
                            <a:lumMod val="50000"/>
                          </a:srgbClr>
                        </a:solidFill>
                        <a:effectLst/>
                        <a:uLnTx/>
                        <a:uFillTx/>
                        <a:latin typeface="Arial" pitchFamily="34" charset="0"/>
                        <a:ea typeface="+mn-ea"/>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67346019"/>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10"/>
          <p:cNvGraphicFramePr>
            <a:graphicFrameLocks/>
          </p:cNvGraphicFramePr>
          <p:nvPr>
            <p:extLst>
              <p:ext uri="{D42A27DB-BD31-4B8C-83A1-F6EECF244321}">
                <p14:modId xmlns:p14="http://schemas.microsoft.com/office/powerpoint/2010/main" val="4050391860"/>
              </p:ext>
            </p:extLst>
          </p:nvPr>
        </p:nvGraphicFramePr>
        <p:xfrm>
          <a:off x="152400" y="3429000"/>
          <a:ext cx="8686800" cy="2110154"/>
        </p:xfrm>
        <a:graphic>
          <a:graphicData uri="http://schemas.openxmlformats.org/drawingml/2006/table">
            <a:tbl>
              <a:tblPr firstRow="1" bandRow="1">
                <a:tableStyleId>{37CE84F3-28C3-443E-9E96-99CF82512B78}</a:tableStyleId>
              </a:tblPr>
              <a:tblGrid>
                <a:gridCol w="1143000"/>
                <a:gridCol w="914399"/>
                <a:gridCol w="838201"/>
                <a:gridCol w="838200"/>
                <a:gridCol w="838200"/>
                <a:gridCol w="990600"/>
                <a:gridCol w="762000"/>
                <a:gridCol w="685800"/>
                <a:gridCol w="838200"/>
                <a:gridCol w="838200"/>
              </a:tblGrid>
              <a:tr h="1172308">
                <a:tc>
                  <a:txBody>
                    <a:bodyPr/>
                    <a:lstStyle/>
                    <a:p>
                      <a:pPr algn="l"/>
                      <a:endParaRPr lang="en-US" sz="1600" b="1" dirty="0">
                        <a:solidFill>
                          <a:schemeClr val="accent6"/>
                        </a:solidFill>
                        <a:latin typeface="Arial" pitchFamily="34" charset="0"/>
                        <a:cs typeface="Arial" pitchFamily="34" charset="0"/>
                      </a:endParaRPr>
                    </a:p>
                  </a:txBody>
                  <a:tcPr marT="91440" marB="91440" anchor="b">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050" b="1" i="1" dirty="0" smtClean="0">
                          <a:solidFill>
                            <a:schemeClr val="bg1"/>
                          </a:solidFill>
                          <a:latin typeface="Arial" pitchFamily="34" charset="0"/>
                          <a:cs typeface="Arial" pitchFamily="34" charset="0"/>
                        </a:rPr>
                        <a:t>AGRICOLA</a:t>
                      </a: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algn="ctr"/>
                      <a:r>
                        <a:rPr lang="en-US" sz="1050" b="1" i="1" dirty="0" smtClean="0">
                          <a:solidFill>
                            <a:schemeClr val="bg1"/>
                          </a:solidFill>
                          <a:latin typeface="Arial" pitchFamily="34" charset="0"/>
                          <a:cs typeface="Arial" pitchFamily="34" charset="0"/>
                        </a:rPr>
                        <a:t>Biological</a:t>
                      </a:r>
                      <a:br>
                        <a:rPr lang="en-US" sz="1050" b="1" i="1" dirty="0" smtClean="0">
                          <a:solidFill>
                            <a:schemeClr val="bg1"/>
                          </a:solidFill>
                          <a:latin typeface="Arial" pitchFamily="34" charset="0"/>
                          <a:cs typeface="Arial" pitchFamily="34" charset="0"/>
                        </a:rPr>
                      </a:br>
                      <a:r>
                        <a:rPr lang="en-US" sz="1050" b="1" i="1" dirty="0" smtClean="0">
                          <a:solidFill>
                            <a:schemeClr val="bg1"/>
                          </a:solidFill>
                          <a:latin typeface="Arial" pitchFamily="34" charset="0"/>
                          <a:cs typeface="Arial" pitchFamily="34" charset="0"/>
                        </a:rPr>
                        <a:t>Abstracts</a:t>
                      </a: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algn="ctr"/>
                      <a:r>
                        <a:rPr lang="en-US" sz="1050" b="1" i="1" dirty="0" smtClean="0">
                          <a:solidFill>
                            <a:schemeClr val="bg1"/>
                          </a:solidFill>
                          <a:latin typeface="Arial" pitchFamily="34" charset="0"/>
                          <a:cs typeface="Arial" pitchFamily="34" charset="0"/>
                        </a:rPr>
                        <a:t>CAB</a:t>
                      </a:r>
                      <a:br>
                        <a:rPr lang="en-US" sz="1050" b="1" i="1" dirty="0" smtClean="0">
                          <a:solidFill>
                            <a:schemeClr val="bg1"/>
                          </a:solidFill>
                          <a:latin typeface="Arial" pitchFamily="34" charset="0"/>
                          <a:cs typeface="Arial" pitchFamily="34" charset="0"/>
                        </a:rPr>
                      </a:br>
                      <a:r>
                        <a:rPr lang="en-US" sz="1050" b="1" i="1" dirty="0" smtClean="0">
                          <a:solidFill>
                            <a:schemeClr val="bg1"/>
                          </a:solidFill>
                          <a:latin typeface="Arial" pitchFamily="34" charset="0"/>
                          <a:cs typeface="Arial" pitchFamily="34" charset="0"/>
                        </a:rPr>
                        <a:t>Abstracts</a:t>
                      </a: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algn="ctr"/>
                      <a:r>
                        <a:rPr lang="en-US" sz="1050" b="1" i="1" dirty="0" smtClean="0">
                          <a:solidFill>
                            <a:schemeClr val="bg1"/>
                          </a:solidFill>
                          <a:latin typeface="Arial" pitchFamily="34" charset="0"/>
                          <a:cs typeface="Arial" pitchFamily="34" charset="0"/>
                        </a:rPr>
                        <a:t>Chemical</a:t>
                      </a:r>
                      <a:r>
                        <a:rPr lang="en-US" sz="1050" b="1" i="1" baseline="0" dirty="0" smtClean="0">
                          <a:solidFill>
                            <a:schemeClr val="bg1"/>
                          </a:solidFill>
                          <a:latin typeface="Arial" pitchFamily="34" charset="0"/>
                          <a:cs typeface="Arial" pitchFamily="34" charset="0"/>
                        </a:rPr>
                        <a:t> Abstracts</a:t>
                      </a:r>
                      <a:endParaRPr lang="en-US" sz="1050" b="1" i="1" dirty="0" smtClean="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algn="ctr"/>
                      <a:r>
                        <a:rPr lang="en-US" sz="1050" b="1" i="1" dirty="0" smtClean="0">
                          <a:solidFill>
                            <a:schemeClr val="bg1"/>
                          </a:solidFill>
                          <a:latin typeface="Arial" pitchFamily="34" charset="0"/>
                          <a:cs typeface="Arial" pitchFamily="34" charset="0"/>
                        </a:rPr>
                        <a:t>E.I.</a:t>
                      </a:r>
                      <a:br>
                        <a:rPr lang="en-US" sz="1050" b="1" i="1" dirty="0" smtClean="0">
                          <a:solidFill>
                            <a:schemeClr val="bg1"/>
                          </a:solidFill>
                          <a:latin typeface="Arial" pitchFamily="34" charset="0"/>
                          <a:cs typeface="Arial" pitchFamily="34" charset="0"/>
                        </a:rPr>
                      </a:br>
                      <a:r>
                        <a:rPr lang="en-US" sz="1050" b="1" i="1" dirty="0" smtClean="0">
                          <a:solidFill>
                            <a:schemeClr val="bg1"/>
                          </a:solidFill>
                          <a:latin typeface="Arial" pitchFamily="34" charset="0"/>
                          <a:cs typeface="Arial" pitchFamily="34" charset="0"/>
                        </a:rPr>
                        <a:t>Compendex</a:t>
                      </a:r>
                      <a:endParaRPr lang="en-US" sz="1050" b="1" i="0" dirty="0" smtClean="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algn="ctr"/>
                      <a:r>
                        <a:rPr lang="en-US" sz="1050" b="1" i="1" dirty="0" smtClean="0">
                          <a:solidFill>
                            <a:schemeClr val="bg1"/>
                          </a:solidFill>
                          <a:latin typeface="Arial" pitchFamily="34" charset="0"/>
                          <a:cs typeface="Arial" pitchFamily="34" charset="0"/>
                        </a:rPr>
                        <a:t>GeoRef</a:t>
                      </a: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algn="ctr"/>
                      <a:r>
                        <a:rPr lang="en-US" sz="1050" b="1" i="1" dirty="0" smtClean="0">
                          <a:solidFill>
                            <a:schemeClr val="bg1"/>
                          </a:solidFill>
                          <a:latin typeface="Arial" pitchFamily="34" charset="0"/>
                          <a:cs typeface="Arial" pitchFamily="34" charset="0"/>
                        </a:rPr>
                        <a:t>Inspec</a:t>
                      </a: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algn="ctr"/>
                      <a:r>
                        <a:rPr lang="en-US" sz="1050" b="1" i="1" dirty="0" smtClean="0">
                          <a:solidFill>
                            <a:schemeClr val="bg1"/>
                          </a:solidFill>
                          <a:latin typeface="Arial" pitchFamily="34" charset="0"/>
                          <a:cs typeface="Arial" pitchFamily="34" charset="0"/>
                        </a:rPr>
                        <a:t>Science Citation Index (ISI)</a:t>
                      </a: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algn="ctr"/>
                      <a:r>
                        <a:rPr lang="en-US" sz="1050" b="1" i="1" dirty="0" smtClean="0">
                          <a:solidFill>
                            <a:schemeClr val="bg1"/>
                          </a:solidFill>
                          <a:latin typeface="Arial" pitchFamily="34" charset="0"/>
                          <a:cs typeface="Arial" pitchFamily="34" charset="0"/>
                        </a:rPr>
                        <a:t>SCOPUS</a:t>
                      </a: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r>
              <a:tr h="937846">
                <a:tc>
                  <a:txBody>
                    <a:bodyPr/>
                    <a:lstStyle/>
                    <a:p>
                      <a:r>
                        <a:rPr lang="en-US" sz="1600" b="0" i="1" dirty="0" smtClean="0">
                          <a:solidFill>
                            <a:schemeClr val="bg1"/>
                          </a:solidFill>
                          <a:latin typeface="Arial" pitchFamily="34" charset="0"/>
                          <a:cs typeface="Arial" pitchFamily="34" charset="0"/>
                        </a:rPr>
                        <a:t>Academic</a:t>
                      </a:r>
                      <a:r>
                        <a:rPr lang="en-US" sz="1600" b="0" i="1" baseline="0" dirty="0" smtClean="0">
                          <a:solidFill>
                            <a:schemeClr val="bg1"/>
                          </a:solidFill>
                          <a:latin typeface="Arial" pitchFamily="34" charset="0"/>
                          <a:cs typeface="Arial" pitchFamily="34" charset="0"/>
                        </a:rPr>
                        <a:t> Search</a:t>
                      </a:r>
                      <a:br>
                        <a:rPr lang="en-US" sz="1600" b="0" i="1" baseline="0" dirty="0" smtClean="0">
                          <a:solidFill>
                            <a:schemeClr val="bg1"/>
                          </a:solidFill>
                          <a:latin typeface="Arial" pitchFamily="34" charset="0"/>
                          <a:cs typeface="Arial" pitchFamily="34" charset="0"/>
                        </a:rPr>
                      </a:br>
                      <a:r>
                        <a:rPr lang="en-US" sz="1600" b="0" i="1" baseline="0" dirty="0" smtClean="0">
                          <a:solidFill>
                            <a:schemeClr val="bg1"/>
                          </a:solidFill>
                          <a:latin typeface="Arial" pitchFamily="34" charset="0"/>
                          <a:cs typeface="Arial" pitchFamily="34" charset="0"/>
                        </a:rPr>
                        <a:t>Complete</a:t>
                      </a:r>
                      <a:endParaRPr lang="en-US" sz="1600" b="0" i="0" dirty="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413</a:t>
                      </a:r>
                      <a:endParaRPr lang="en-US" sz="1800" b="1" dirty="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824</a:t>
                      </a:r>
                      <a:endParaRPr kumimoji="0" lang="en-US" sz="1800" b="1"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1,461</a:t>
                      </a:r>
                      <a:endParaRPr kumimoji="0" lang="en-US" sz="1800" b="1"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276</a:t>
                      </a:r>
                      <a:endParaRPr kumimoji="0" lang="en-US" sz="1800" b="1"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583</a:t>
                      </a:r>
                      <a:endParaRPr kumimoji="0" lang="en-US" sz="1800" b="1"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494</a:t>
                      </a:r>
                      <a:endParaRPr kumimoji="0" lang="en-US" sz="1800" b="1"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685</a:t>
                      </a:r>
                      <a:endParaRPr kumimoji="0" lang="en-US" sz="1800" b="1"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825</a:t>
                      </a:r>
                      <a:endParaRPr lang="en-US" sz="1800" b="1" dirty="0" smtClean="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5,068</a:t>
                      </a:r>
                      <a:endParaRPr kumimoji="0" lang="en-US" sz="1800" b="1"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bl>
          </a:graphicData>
        </a:graphic>
      </p:graphicFrame>
      <p:sp>
        <p:nvSpPr>
          <p:cNvPr id="5" name="Rectangle 4"/>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solidFill>
                  <a:srgbClr val="183053"/>
                </a:solidFill>
                <a:latin typeface="Arial" pitchFamily="34" charset="0"/>
                <a:cs typeface="Arial" pitchFamily="34" charset="0"/>
              </a:rPr>
              <a:t>Academic Search Complete</a:t>
            </a:r>
          </a:p>
        </p:txBody>
      </p:sp>
      <p:cxnSp>
        <p:nvCxnSpPr>
          <p:cNvPr id="6" name="Straight Connector 5"/>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457200" y="1143000"/>
            <a:ext cx="8229600" cy="1143000"/>
          </a:xfrm>
        </p:spPr>
        <p:txBody>
          <a:bodyPr/>
          <a:lstStyle/>
          <a:p>
            <a:r>
              <a:rPr lang="en-US" dirty="0" smtClean="0"/>
              <a:t>Academic Search Provides</a:t>
            </a:r>
            <a:br>
              <a:rPr lang="en-US" dirty="0" smtClean="0"/>
            </a:br>
            <a:r>
              <a:rPr lang="en-US" dirty="0" smtClean="0"/>
              <a:t>Full Text for Journals Indexed</a:t>
            </a:r>
            <a:br>
              <a:rPr lang="en-US" dirty="0" smtClean="0"/>
            </a:br>
            <a:r>
              <a:rPr lang="en-US" dirty="0" smtClean="0"/>
              <a:t>Within Leading Science Databases</a:t>
            </a:r>
            <a:r>
              <a:rPr lang="en-US" sz="2400" b="0" dirty="0" smtClean="0"/>
              <a:t/>
            </a:r>
            <a:br>
              <a:rPr lang="en-US" sz="2400" b="0" dirty="0" smtClean="0"/>
            </a:br>
            <a:r>
              <a:rPr lang="en-US" sz="2400" b="0" dirty="0" smtClean="0">
                <a:solidFill>
                  <a:schemeClr val="accent2"/>
                </a:solidFill>
              </a:rPr>
              <a:t> (These statistics illustrate the extent of</a:t>
            </a:r>
            <a:br>
              <a:rPr lang="en-US" sz="2400" b="0" dirty="0" smtClean="0">
                <a:solidFill>
                  <a:schemeClr val="accent2"/>
                </a:solidFill>
              </a:rPr>
            </a:br>
            <a:r>
              <a:rPr lang="en-US" sz="2400" b="0" dirty="0" smtClean="0">
                <a:solidFill>
                  <a:schemeClr val="accent2"/>
                </a:solidFill>
              </a:rPr>
              <a:t>STM coverage in each full-text database)</a:t>
            </a:r>
          </a:p>
        </p:txBody>
      </p:sp>
    </p:spTree>
    <p:extLst>
      <p:ext uri="{BB962C8B-B14F-4D97-AF65-F5344CB8AC3E}">
        <p14:creationId xmlns:p14="http://schemas.microsoft.com/office/powerpoint/2010/main" val="67206691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3598" y="1219200"/>
            <a:ext cx="7467600" cy="1964640"/>
          </a:xfrm>
          <a:prstGeom prst="rect">
            <a:avLst/>
          </a:prstGeom>
          <a:noFill/>
        </p:spPr>
        <p:txBody>
          <a:bodyPr wrap="square" rtlCol="0">
            <a:spAutoFit/>
          </a:bodyPr>
          <a:lstStyle/>
          <a:p>
            <a:pPr>
              <a:lnSpc>
                <a:spcPts val="7300"/>
              </a:lnSpc>
            </a:pPr>
            <a:r>
              <a:rPr lang="en-US" sz="6000" b="1" dirty="0" smtClean="0">
                <a:solidFill>
                  <a:prstClr val="white"/>
                </a:solidFill>
                <a:latin typeface="Arial" pitchFamily="34" charset="0"/>
                <a:cs typeface="Arial" pitchFamily="34" charset="0"/>
              </a:rPr>
              <a:t>Business Source</a:t>
            </a:r>
          </a:p>
          <a:p>
            <a:pPr>
              <a:lnSpc>
                <a:spcPts val="7300"/>
              </a:lnSpc>
            </a:pPr>
            <a:r>
              <a:rPr lang="en-US" sz="6000" b="1" dirty="0" smtClean="0">
                <a:solidFill>
                  <a:prstClr val="white"/>
                </a:solidFill>
                <a:latin typeface="Arial" pitchFamily="34" charset="0"/>
                <a:cs typeface="Arial" pitchFamily="34" charset="0"/>
              </a:rPr>
              <a:t>Complete</a:t>
            </a:r>
            <a:endParaRPr lang="en-US" sz="6000" b="1"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141883597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0" y="0"/>
            <a:ext cx="9145588" cy="6859588"/>
          </a:xfrm>
          <a:prstGeom prst="rect">
            <a:avLst/>
          </a:prstGeom>
          <a:noFill/>
          <a:ln w="9525">
            <a:noFill/>
            <a:miter lim="800000"/>
            <a:headEnd/>
            <a:tailEnd/>
          </a:ln>
        </p:spPr>
      </p:pic>
      <p:sp>
        <p:nvSpPr>
          <p:cNvPr id="8195" name="Rectangle 3"/>
          <p:cNvSpPr>
            <a:spLocks noGrp="1" noChangeArrowheads="1"/>
          </p:cNvSpPr>
          <p:nvPr>
            <p:ph type="title"/>
          </p:nvPr>
        </p:nvSpPr>
        <p:spPr>
          <a:xfrm>
            <a:off x="15359" y="5715000"/>
            <a:ext cx="9144000" cy="990600"/>
          </a:xfrm>
        </p:spPr>
        <p:txBody>
          <a:bodyPr/>
          <a:lstStyle/>
          <a:p>
            <a:pPr eaLnBrk="1" hangingPunct="1"/>
            <a:r>
              <a:rPr lang="en-US" sz="2800" dirty="0" smtClean="0">
                <a:solidFill>
                  <a:schemeClr val="bg1"/>
                </a:solidFill>
              </a:rPr>
              <a:t>EBSCO World Headquarters</a:t>
            </a:r>
            <a:br>
              <a:rPr lang="en-US" sz="2800" dirty="0" smtClean="0">
                <a:solidFill>
                  <a:schemeClr val="bg1"/>
                </a:solidFill>
              </a:rPr>
            </a:br>
            <a:r>
              <a:rPr lang="en-US" sz="2400" b="0" dirty="0" smtClean="0">
                <a:solidFill>
                  <a:schemeClr val="bg1"/>
                </a:solidFill>
              </a:rPr>
              <a:t>The Riverside Building</a:t>
            </a:r>
            <a:r>
              <a:rPr lang="en-US" sz="2800" dirty="0" smtClean="0">
                <a:solidFill>
                  <a:schemeClr val="bg1"/>
                </a:solidFill>
              </a:rPr>
              <a:t> – </a:t>
            </a:r>
            <a:r>
              <a:rPr lang="en-US" sz="2400" b="0" dirty="0" smtClean="0">
                <a:solidFill>
                  <a:schemeClr val="bg1"/>
                </a:solidFill>
              </a:rPr>
              <a:t>1 of 5 Buildings on the Campus</a:t>
            </a:r>
            <a:endParaRPr lang="en-US" b="0" dirty="0" smtClean="0">
              <a:solidFill>
                <a:schemeClr val="tx1"/>
              </a:solidFill>
            </a:endParaRPr>
          </a:p>
        </p:txBody>
      </p:sp>
      <p:pic>
        <p:nvPicPr>
          <p:cNvPr id="4" name="Picture 3" descr="Google_DB_Forbes.png"/>
          <p:cNvPicPr>
            <a:picLocks noChangeAspect="1"/>
          </p:cNvPicPr>
          <p:nvPr/>
        </p:nvPicPr>
        <p:blipFill>
          <a:blip r:embed="rId3" cstate="print"/>
          <a:stretch>
            <a:fillRect/>
          </a:stretch>
        </p:blipFill>
        <p:spPr>
          <a:xfrm>
            <a:off x="50246" y="3581400"/>
            <a:ext cx="9144000" cy="2286000"/>
          </a:xfrm>
          <a:prstGeom prst="rect">
            <a:avLst/>
          </a:prstGeom>
        </p:spPr>
      </p:pic>
    </p:spTree>
    <p:extLst>
      <p:ext uri="{BB962C8B-B14F-4D97-AF65-F5344CB8AC3E}">
        <p14:creationId xmlns:p14="http://schemas.microsoft.com/office/powerpoint/2010/main" val="416967308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p:cNvGraphicFramePr>
          <p:nvPr>
            <p:extLst>
              <p:ext uri="{D42A27DB-BD31-4B8C-83A1-F6EECF244321}">
                <p14:modId xmlns:p14="http://schemas.microsoft.com/office/powerpoint/2010/main" val="3112078198"/>
              </p:ext>
            </p:extLst>
          </p:nvPr>
        </p:nvGraphicFramePr>
        <p:xfrm>
          <a:off x="1143000" y="1219200"/>
          <a:ext cx="6553200" cy="4885650"/>
        </p:xfrm>
        <a:graphic>
          <a:graphicData uri="http://schemas.openxmlformats.org/drawingml/2006/table">
            <a:tbl>
              <a:tblPr firstRow="1" bandRow="1">
                <a:effectLst/>
                <a:tableStyleId>{5C22544A-7EE6-4342-B048-85BDC9FD1C3A}</a:tableStyleId>
              </a:tblPr>
              <a:tblGrid>
                <a:gridCol w="4495800"/>
                <a:gridCol w="2057400"/>
              </a:tblGrid>
              <a:tr h="326430">
                <a:tc>
                  <a:txBody>
                    <a:bodyPr/>
                    <a:lstStyle/>
                    <a:p>
                      <a:pPr algn="l"/>
                      <a:r>
                        <a:rPr lang="en-US" sz="1500" b="1" dirty="0" smtClean="0">
                          <a:solidFill>
                            <a:srgbClr val="373737"/>
                          </a:solidFill>
                          <a:latin typeface="Arial" pitchFamily="34" charset="0"/>
                          <a:cs typeface="Arial" pitchFamily="34" charset="0"/>
                        </a:rPr>
                        <a:t>CONTENT TYPE</a:t>
                      </a:r>
                      <a:endParaRPr lang="en-US" sz="1500" b="1" dirty="0">
                        <a:solidFill>
                          <a:srgbClr val="373737"/>
                        </a:solidFill>
                        <a:latin typeface="Arial" pitchFamily="34" charset="0"/>
                        <a:cs typeface="Arial" pitchFamily="34" charset="0"/>
                      </a:endParaRPr>
                    </a:p>
                  </a:txBody>
                  <a:tcPr marT="91440" marB="9144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300"/>
                        </a:lnSpc>
                      </a:pPr>
                      <a:r>
                        <a:rPr lang="en-US" sz="1200" b="0" i="1" dirty="0" smtClean="0">
                          <a:solidFill>
                            <a:schemeClr val="bg1"/>
                          </a:solidFill>
                          <a:latin typeface="Arial" pitchFamily="34" charset="0"/>
                          <a:cs typeface="Arial" pitchFamily="34" charset="0"/>
                        </a:rPr>
                        <a:t>Business</a:t>
                      </a:r>
                      <a:r>
                        <a:rPr lang="en-US" sz="1200" b="0" i="1" baseline="0" dirty="0" smtClean="0">
                          <a:solidFill>
                            <a:schemeClr val="bg1"/>
                          </a:solidFill>
                          <a:latin typeface="Arial" pitchFamily="34" charset="0"/>
                          <a:cs typeface="Arial" pitchFamily="34" charset="0"/>
                        </a:rPr>
                        <a:t> </a:t>
                      </a:r>
                      <a:r>
                        <a:rPr lang="en-US" sz="1200" b="0" i="1" dirty="0" smtClean="0">
                          <a:solidFill>
                            <a:schemeClr val="bg1"/>
                          </a:solidFill>
                          <a:latin typeface="Arial" pitchFamily="34" charset="0"/>
                          <a:cs typeface="Arial" pitchFamily="34" charset="0"/>
                        </a:rPr>
                        <a:t>Source</a:t>
                      </a:r>
                      <a:r>
                        <a:rPr lang="en-US" sz="1200" b="0" i="1" baseline="0" dirty="0" smtClean="0">
                          <a:solidFill>
                            <a:schemeClr val="bg1"/>
                          </a:solidFill>
                          <a:latin typeface="Arial" pitchFamily="34" charset="0"/>
                          <a:cs typeface="Arial" pitchFamily="34" charset="0"/>
                        </a:rPr>
                        <a:t> Complete</a:t>
                      </a:r>
                      <a:endParaRPr lang="en-US" sz="1200" b="0" i="1" dirty="0">
                        <a:solidFill>
                          <a:schemeClr val="bg1"/>
                        </a:solidFill>
                        <a:latin typeface="Arial" pitchFamily="34" charset="0"/>
                        <a:cs typeface="Arial" pitchFamily="34" charset="0"/>
                      </a:endParaRPr>
                    </a:p>
                  </a:txBody>
                  <a:tcPr marT="54864" marB="5486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75000"/>
                      </a:schemeClr>
                    </a:solidFill>
                  </a:tcPr>
                </a:tc>
              </a:tr>
              <a:tr h="285817">
                <a:tc>
                  <a:txBody>
                    <a:bodyPr/>
                    <a:lstStyle/>
                    <a:p>
                      <a:r>
                        <a:rPr lang="en-US" sz="1300" b="0" i="0" dirty="0" smtClean="0">
                          <a:solidFill>
                            <a:schemeClr val="bg1"/>
                          </a:solidFill>
                          <a:latin typeface="Arial" pitchFamily="34" charset="0"/>
                          <a:cs typeface="Arial" pitchFamily="34" charset="0"/>
                        </a:rPr>
                        <a:t>Author Profiles</a:t>
                      </a:r>
                      <a:endParaRPr lang="en-US" sz="1300" b="0" i="0" dirty="0">
                        <a:solidFill>
                          <a:schemeClr val="bg1"/>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0" dirty="0" smtClean="0">
                          <a:solidFill>
                            <a:schemeClr val="accent6"/>
                          </a:solidFill>
                          <a:latin typeface="Arial" pitchFamily="34" charset="0"/>
                          <a:cs typeface="Arial" pitchFamily="34" charset="0"/>
                        </a:rPr>
                        <a:t>40,654</a:t>
                      </a:r>
                      <a:endParaRPr lang="en-US" sz="1300" b="1" i="0" dirty="0">
                        <a:solidFill>
                          <a:schemeClr val="accent6"/>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22181">
                <a:tc>
                  <a:txBody>
                    <a:bodyPr/>
                    <a:lstStyle/>
                    <a:p>
                      <a:r>
                        <a:rPr lang="en-US" sz="1300" b="0" i="0" dirty="0" smtClean="0">
                          <a:solidFill>
                            <a:schemeClr val="bg1"/>
                          </a:solidFill>
                          <a:latin typeface="Arial" pitchFamily="34" charset="0"/>
                          <a:cs typeface="Arial" pitchFamily="34" charset="0"/>
                        </a:rPr>
                        <a:t>Books &amp; Monographs</a:t>
                      </a:r>
                      <a:endParaRPr lang="en-US" sz="1300" b="0" i="0" dirty="0">
                        <a:solidFill>
                          <a:schemeClr val="bg1"/>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0" dirty="0" smtClean="0">
                          <a:solidFill>
                            <a:schemeClr val="accent6"/>
                          </a:solidFill>
                          <a:latin typeface="Arial" pitchFamily="34" charset="0"/>
                          <a:cs typeface="Arial" pitchFamily="34" charset="0"/>
                        </a:rPr>
                        <a:t>853</a:t>
                      </a:r>
                      <a:endParaRPr lang="en-US" sz="1300" b="1" i="0" dirty="0">
                        <a:solidFill>
                          <a:schemeClr val="accent6"/>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22181">
                <a:tc>
                  <a:txBody>
                    <a:bodyPr/>
                    <a:lstStyle/>
                    <a:p>
                      <a:r>
                        <a:rPr lang="en-US" sz="1300" b="0" i="0" dirty="0" smtClean="0">
                          <a:solidFill>
                            <a:schemeClr val="bg1"/>
                          </a:solidFill>
                          <a:latin typeface="Arial" pitchFamily="34" charset="0"/>
                          <a:cs typeface="Arial" pitchFamily="34" charset="0"/>
                        </a:rPr>
                        <a:t>Case Studies</a:t>
                      </a:r>
                      <a:endParaRPr lang="en-US" sz="1300" b="0" i="0" dirty="0">
                        <a:solidFill>
                          <a:schemeClr val="bg1"/>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0" dirty="0" smtClean="0">
                          <a:solidFill>
                            <a:schemeClr val="accent6"/>
                          </a:solidFill>
                          <a:latin typeface="Arial" pitchFamily="34" charset="0"/>
                          <a:cs typeface="Arial" pitchFamily="34" charset="0"/>
                        </a:rPr>
                        <a:t>11,081</a:t>
                      </a:r>
                      <a:endParaRPr lang="en-US" sz="1300" b="1" i="0" dirty="0">
                        <a:solidFill>
                          <a:schemeClr val="accent6"/>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22181">
                <a:tc>
                  <a:txBody>
                    <a:bodyPr/>
                    <a:lstStyle/>
                    <a:p>
                      <a:r>
                        <a:rPr lang="en-US" sz="1300" b="0" i="0" dirty="0" smtClean="0">
                          <a:solidFill>
                            <a:schemeClr val="bg1"/>
                          </a:solidFill>
                          <a:latin typeface="Arial" pitchFamily="34" charset="0"/>
                          <a:cs typeface="Arial" pitchFamily="34" charset="0"/>
                        </a:rPr>
                        <a:t>Company</a:t>
                      </a:r>
                      <a:r>
                        <a:rPr lang="en-US" sz="1300" b="0" i="0" baseline="0" dirty="0" smtClean="0">
                          <a:solidFill>
                            <a:schemeClr val="bg1"/>
                          </a:solidFill>
                          <a:latin typeface="Arial" pitchFamily="34" charset="0"/>
                          <a:cs typeface="Arial" pitchFamily="34" charset="0"/>
                        </a:rPr>
                        <a:t> Information Records</a:t>
                      </a:r>
                      <a:endParaRPr lang="en-US" sz="1300" b="0" i="0" dirty="0">
                        <a:solidFill>
                          <a:schemeClr val="bg1"/>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0" dirty="0" smtClean="0">
                          <a:solidFill>
                            <a:schemeClr val="accent6"/>
                          </a:solidFill>
                          <a:latin typeface="Arial" pitchFamily="34" charset="0"/>
                          <a:cs typeface="Arial" pitchFamily="34" charset="0"/>
                        </a:rPr>
                        <a:t>1,160,151</a:t>
                      </a:r>
                      <a:endParaRPr lang="en-US" sz="1300" b="1" i="0" dirty="0">
                        <a:solidFill>
                          <a:schemeClr val="accent6"/>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22181">
                <a:tc>
                  <a:txBody>
                    <a:bodyPr/>
                    <a:lstStyle/>
                    <a:p>
                      <a:r>
                        <a:rPr lang="en-US" sz="1300" b="0" i="0" dirty="0" smtClean="0">
                          <a:solidFill>
                            <a:schemeClr val="bg1"/>
                          </a:solidFill>
                          <a:latin typeface="Arial" pitchFamily="34" charset="0"/>
                          <a:cs typeface="Arial" pitchFamily="34" charset="0"/>
                        </a:rPr>
                        <a:t>Conference</a:t>
                      </a:r>
                      <a:r>
                        <a:rPr lang="en-US" sz="1300" b="0" i="0" baseline="0" dirty="0" smtClean="0">
                          <a:solidFill>
                            <a:schemeClr val="bg1"/>
                          </a:solidFill>
                          <a:latin typeface="Arial" pitchFamily="34" charset="0"/>
                          <a:cs typeface="Arial" pitchFamily="34" charset="0"/>
                        </a:rPr>
                        <a:t> Papers / Proceedings Collections</a:t>
                      </a:r>
                      <a:endParaRPr lang="en-US" sz="1300" b="0" i="0" dirty="0">
                        <a:solidFill>
                          <a:schemeClr val="bg1"/>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0" dirty="0" smtClean="0">
                          <a:solidFill>
                            <a:schemeClr val="accent6"/>
                          </a:solidFill>
                          <a:latin typeface="Arial" pitchFamily="34" charset="0"/>
                          <a:cs typeface="Arial" pitchFamily="34" charset="0"/>
                        </a:rPr>
                        <a:t>69</a:t>
                      </a:r>
                      <a:endParaRPr lang="en-US" sz="1300" b="1" i="0" dirty="0">
                        <a:solidFill>
                          <a:schemeClr val="accent6"/>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22181">
                <a:tc>
                  <a:txBody>
                    <a:bodyPr/>
                    <a:lstStyle/>
                    <a:p>
                      <a:r>
                        <a:rPr lang="en-US" sz="1300" b="0" i="0" dirty="0" smtClean="0">
                          <a:solidFill>
                            <a:schemeClr val="bg1"/>
                          </a:solidFill>
                          <a:latin typeface="Arial" pitchFamily="34" charset="0"/>
                          <a:cs typeface="Arial" pitchFamily="34" charset="0"/>
                        </a:rPr>
                        <a:t>Country Economic Reports</a:t>
                      </a:r>
                      <a:endParaRPr lang="en-US" sz="1300" b="0" i="0" dirty="0">
                        <a:solidFill>
                          <a:schemeClr val="bg1"/>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0" dirty="0" smtClean="0">
                          <a:solidFill>
                            <a:schemeClr val="accent6"/>
                          </a:solidFill>
                          <a:latin typeface="Arial" pitchFamily="34" charset="0"/>
                          <a:cs typeface="Arial" pitchFamily="34" charset="0"/>
                        </a:rPr>
                        <a:t>1,247</a:t>
                      </a:r>
                      <a:endParaRPr lang="en-US" sz="1300" b="1" i="0" dirty="0">
                        <a:solidFill>
                          <a:schemeClr val="accent6"/>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22181">
                <a:tc>
                  <a:txBody>
                    <a:bodyPr/>
                    <a:lstStyle/>
                    <a:p>
                      <a:r>
                        <a:rPr lang="en-US" sz="1300" b="0" i="0" dirty="0" smtClean="0">
                          <a:solidFill>
                            <a:schemeClr val="bg1"/>
                          </a:solidFill>
                          <a:latin typeface="Arial" pitchFamily="34" charset="0"/>
                          <a:cs typeface="Arial" pitchFamily="34" charset="0"/>
                        </a:rPr>
                        <a:t>Faculty Seminars (Videos)</a:t>
                      </a:r>
                      <a:endParaRPr lang="en-US" sz="1300" b="0" i="0" dirty="0">
                        <a:solidFill>
                          <a:schemeClr val="bg1"/>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0" dirty="0" smtClean="0">
                          <a:solidFill>
                            <a:schemeClr val="accent6"/>
                          </a:solidFill>
                          <a:latin typeface="Arial" pitchFamily="34" charset="0"/>
                          <a:cs typeface="Arial" pitchFamily="34" charset="0"/>
                        </a:rPr>
                        <a:t>57</a:t>
                      </a:r>
                      <a:endParaRPr lang="en-US" sz="1300" b="1" i="0" dirty="0">
                        <a:solidFill>
                          <a:schemeClr val="accent6"/>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22181">
                <a:tc>
                  <a:txBody>
                    <a:bodyPr/>
                    <a:lstStyle/>
                    <a:p>
                      <a:r>
                        <a:rPr lang="en-US" sz="1300" b="0" i="0" dirty="0" smtClean="0">
                          <a:solidFill>
                            <a:schemeClr val="bg1"/>
                          </a:solidFill>
                          <a:latin typeface="Arial" pitchFamily="34" charset="0"/>
                          <a:cs typeface="Arial" pitchFamily="34" charset="0"/>
                        </a:rPr>
                        <a:t>Industry Reports</a:t>
                      </a:r>
                      <a:endParaRPr lang="en-US" sz="1300" b="0" i="0" dirty="0">
                        <a:solidFill>
                          <a:schemeClr val="bg1"/>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0" dirty="0" smtClean="0">
                          <a:solidFill>
                            <a:schemeClr val="accent6"/>
                          </a:solidFill>
                          <a:latin typeface="Arial" pitchFamily="34" charset="0"/>
                          <a:cs typeface="Arial" pitchFamily="34" charset="0"/>
                        </a:rPr>
                        <a:t>7,368</a:t>
                      </a:r>
                      <a:endParaRPr lang="en-US" sz="1300" b="1" i="0" dirty="0">
                        <a:solidFill>
                          <a:schemeClr val="accent6"/>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22181">
                <a:tc>
                  <a:txBody>
                    <a:bodyPr/>
                    <a:lstStyle/>
                    <a:p>
                      <a:r>
                        <a:rPr lang="en-US" sz="1300" b="0" i="0" dirty="0" smtClean="0">
                          <a:solidFill>
                            <a:schemeClr val="bg1"/>
                          </a:solidFill>
                          <a:latin typeface="Arial" pitchFamily="34" charset="0"/>
                          <a:cs typeface="Arial" pitchFamily="34" charset="0"/>
                        </a:rPr>
                        <a:t>Interviews (Executive &amp; Analyst)</a:t>
                      </a:r>
                      <a:endParaRPr lang="en-US" sz="1300" b="0" i="0" dirty="0">
                        <a:solidFill>
                          <a:schemeClr val="bg1"/>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0" dirty="0" smtClean="0">
                          <a:solidFill>
                            <a:schemeClr val="accent6"/>
                          </a:solidFill>
                          <a:latin typeface="Arial" pitchFamily="34" charset="0"/>
                          <a:cs typeface="Arial" pitchFamily="34" charset="0"/>
                        </a:rPr>
                        <a:t>9,399</a:t>
                      </a: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22181">
                <a:tc>
                  <a:txBody>
                    <a:bodyPr/>
                    <a:lstStyle/>
                    <a:p>
                      <a:r>
                        <a:rPr lang="en-US" sz="1300" b="0" i="0" dirty="0" smtClean="0">
                          <a:solidFill>
                            <a:schemeClr val="bg1"/>
                          </a:solidFill>
                          <a:latin typeface="Arial" pitchFamily="34" charset="0"/>
                          <a:cs typeface="Arial" pitchFamily="34" charset="0"/>
                        </a:rPr>
                        <a:t>Market</a:t>
                      </a:r>
                      <a:r>
                        <a:rPr lang="en-US" sz="1300" b="0" i="0" baseline="0" dirty="0" smtClean="0">
                          <a:solidFill>
                            <a:schemeClr val="bg1"/>
                          </a:solidFill>
                          <a:latin typeface="Arial" pitchFamily="34" charset="0"/>
                          <a:cs typeface="Arial" pitchFamily="34" charset="0"/>
                        </a:rPr>
                        <a:t> Research Reports</a:t>
                      </a:r>
                      <a:endParaRPr lang="en-US" sz="1300" b="0" i="0" dirty="0">
                        <a:solidFill>
                          <a:schemeClr val="bg1"/>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0" dirty="0" smtClean="0">
                          <a:solidFill>
                            <a:schemeClr val="accent6"/>
                          </a:solidFill>
                          <a:latin typeface="Arial" pitchFamily="34" charset="0"/>
                          <a:cs typeface="Arial" pitchFamily="34" charset="0"/>
                        </a:rPr>
                        <a:t>2,556</a:t>
                      </a: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22181">
                <a:tc>
                  <a:txBody>
                    <a:bodyPr/>
                    <a:lstStyle/>
                    <a:p>
                      <a:r>
                        <a:rPr lang="en-US" sz="1600" b="1" i="0" dirty="0" smtClean="0">
                          <a:solidFill>
                            <a:schemeClr val="bg1"/>
                          </a:solidFill>
                          <a:latin typeface="Arial" pitchFamily="34" charset="0"/>
                          <a:cs typeface="Arial" pitchFamily="34" charset="0"/>
                        </a:rPr>
                        <a:t>Peer-Reviewed</a:t>
                      </a:r>
                      <a:r>
                        <a:rPr lang="en-US" sz="1600" b="1" i="0" baseline="0" dirty="0" smtClean="0">
                          <a:solidFill>
                            <a:schemeClr val="bg1"/>
                          </a:solidFill>
                          <a:latin typeface="Arial" pitchFamily="34" charset="0"/>
                          <a:cs typeface="Arial" pitchFamily="34" charset="0"/>
                        </a:rPr>
                        <a:t> Journals</a:t>
                      </a:r>
                      <a:endParaRPr lang="en-US" sz="1600" b="1" i="0" dirty="0">
                        <a:solidFill>
                          <a:schemeClr val="bg1"/>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0" dirty="0" smtClean="0">
                          <a:solidFill>
                            <a:srgbClr val="C00000"/>
                          </a:solidFill>
                          <a:latin typeface="Arial" pitchFamily="34" charset="0"/>
                          <a:cs typeface="Arial" pitchFamily="34" charset="0"/>
                        </a:rPr>
                        <a:t>1,990</a:t>
                      </a: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22181">
                <a:tc>
                  <a:txBody>
                    <a:bodyPr/>
                    <a:lstStyle/>
                    <a:p>
                      <a:r>
                        <a:rPr lang="en-US" sz="1300" b="0" i="0" dirty="0" smtClean="0">
                          <a:solidFill>
                            <a:schemeClr val="bg1"/>
                          </a:solidFill>
                          <a:latin typeface="Arial" pitchFamily="34" charset="0"/>
                          <a:cs typeface="Arial" pitchFamily="34" charset="0"/>
                        </a:rPr>
                        <a:t>SWOT Analyses</a:t>
                      </a:r>
                      <a:endParaRPr lang="en-US" sz="1300" b="0" i="0" dirty="0">
                        <a:solidFill>
                          <a:schemeClr val="bg1"/>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0" dirty="0" smtClean="0">
                          <a:solidFill>
                            <a:schemeClr val="accent6"/>
                          </a:solidFill>
                          <a:latin typeface="Arial" pitchFamily="34" charset="0"/>
                          <a:cs typeface="Arial" pitchFamily="34" charset="0"/>
                        </a:rPr>
                        <a:t>3,682</a:t>
                      </a: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22181">
                <a:tc>
                  <a:txBody>
                    <a:bodyPr/>
                    <a:lstStyle/>
                    <a:p>
                      <a:r>
                        <a:rPr lang="en-US" sz="1400" b="1" i="0" dirty="0" smtClean="0">
                          <a:solidFill>
                            <a:schemeClr val="bg1"/>
                          </a:solidFill>
                          <a:latin typeface="Arial" pitchFamily="34" charset="0"/>
                          <a:cs typeface="Arial" pitchFamily="34" charset="0"/>
                        </a:rPr>
                        <a:t>Trade Journals &amp; General</a:t>
                      </a:r>
                      <a:r>
                        <a:rPr lang="en-US" sz="1400" b="1" i="0" baseline="0" dirty="0" smtClean="0">
                          <a:solidFill>
                            <a:schemeClr val="bg1"/>
                          </a:solidFill>
                          <a:latin typeface="Arial" pitchFamily="34" charset="0"/>
                          <a:cs typeface="Arial" pitchFamily="34" charset="0"/>
                        </a:rPr>
                        <a:t> Business Magazines</a:t>
                      </a:r>
                      <a:endParaRPr lang="en-US" sz="1400" b="1" i="0" dirty="0">
                        <a:solidFill>
                          <a:schemeClr val="bg1"/>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0" dirty="0" smtClean="0">
                          <a:solidFill>
                            <a:srgbClr val="C00000"/>
                          </a:solidFill>
                          <a:latin typeface="Arial" pitchFamily="34" charset="0"/>
                          <a:cs typeface="Arial" pitchFamily="34" charset="0"/>
                        </a:rPr>
                        <a:t>1,831</a:t>
                      </a: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22181">
                <a:tc>
                  <a:txBody>
                    <a:bodyPr/>
                    <a:lstStyle/>
                    <a:p>
                      <a:r>
                        <a:rPr lang="en-US" sz="1300" b="0" i="0" dirty="0" smtClean="0">
                          <a:solidFill>
                            <a:schemeClr val="bg1"/>
                          </a:solidFill>
                          <a:latin typeface="Arial" pitchFamily="34" charset="0"/>
                          <a:cs typeface="Arial" pitchFamily="34" charset="0"/>
                        </a:rPr>
                        <a:t>Working Papers Collections</a:t>
                      </a:r>
                      <a:endParaRPr lang="en-US" sz="1300" b="0" i="0" dirty="0">
                        <a:solidFill>
                          <a:schemeClr val="bg1"/>
                        </a:solidFill>
                        <a:latin typeface="Arial" pitchFamily="34" charset="0"/>
                        <a:cs typeface="Arial" pitchFamily="34" charset="0"/>
                      </a:endParaRP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0" dirty="0" smtClean="0">
                          <a:solidFill>
                            <a:schemeClr val="accent6"/>
                          </a:solidFill>
                          <a:latin typeface="Arial" pitchFamily="34" charset="0"/>
                          <a:cs typeface="Arial" pitchFamily="34" charset="0"/>
                        </a:rPr>
                        <a:t>33</a:t>
                      </a:r>
                    </a:p>
                  </a:txBody>
                  <a:tcPr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bl>
          </a:graphicData>
        </a:graphic>
      </p:graphicFrame>
      <p:sp>
        <p:nvSpPr>
          <p:cNvPr id="6" name="Rectangle 5"/>
          <p:cNvSpPr>
            <a:spLocks noChangeArrowheads="1"/>
          </p:cNvSpPr>
          <p:nvPr/>
        </p:nvSpPr>
        <p:spPr bwMode="auto">
          <a:xfrm>
            <a:off x="214329" y="6413212"/>
            <a:ext cx="5348271" cy="292388"/>
          </a:xfrm>
          <a:prstGeom prst="rect">
            <a:avLst/>
          </a:prstGeom>
          <a:noFill/>
          <a:ln w="9525">
            <a:noFill/>
            <a:miter lim="800000"/>
            <a:headEnd/>
            <a:tailEnd/>
          </a:ln>
        </p:spPr>
        <p:txBody>
          <a:bodyPr wrap="square">
            <a:spAutoFit/>
          </a:bodyPr>
          <a:lstStyle/>
          <a:p>
            <a:pPr fontAlgn="base">
              <a:spcBef>
                <a:spcPct val="0"/>
              </a:spcBef>
              <a:spcAft>
                <a:spcPct val="0"/>
              </a:spcAft>
            </a:pPr>
            <a:r>
              <a:rPr lang="en-US" sz="1300" dirty="0" smtClean="0">
                <a:solidFill>
                  <a:srgbClr val="373737"/>
                </a:solidFill>
              </a:rPr>
              <a:t>Figures as of December, 2014</a:t>
            </a:r>
            <a:endParaRPr lang="en-US" sz="1300" i="1" baseline="-25000" dirty="0">
              <a:solidFill>
                <a:srgbClr val="373737"/>
              </a:solidFill>
            </a:endParaRPr>
          </a:p>
        </p:txBody>
      </p:sp>
      <p:sp>
        <p:nvSpPr>
          <p:cNvPr id="5" name="Title 3"/>
          <p:cNvSpPr txBox="1">
            <a:spLocks/>
          </p:cNvSpPr>
          <p:nvPr/>
        </p:nvSpPr>
        <p:spPr>
          <a:xfrm>
            <a:off x="2743200" y="381000"/>
            <a:ext cx="6096000" cy="533400"/>
          </a:xfrm>
          <a:prstGeom prst="rect">
            <a:avLst/>
          </a:prstGeom>
        </p:spPr>
        <p:txBody>
          <a:bodyPr/>
          <a:lstStyle>
            <a:lvl1pPr algn="l" defTabSz="914400" rtl="0" eaLnBrk="1" latinLnBrk="0" hangingPunct="1">
              <a:spcBef>
                <a:spcPct val="0"/>
              </a:spcBef>
              <a:buNone/>
              <a:defRPr sz="3600" b="1" kern="1200">
                <a:solidFill>
                  <a:srgbClr val="373737"/>
                </a:solidFill>
                <a:latin typeface="Arial" pitchFamily="34" charset="0"/>
                <a:ea typeface="+mj-ea"/>
                <a:cs typeface="Arial" pitchFamily="34" charset="0"/>
              </a:defRPr>
            </a:lvl1pPr>
          </a:lstStyle>
          <a:p>
            <a:pPr fontAlgn="base">
              <a:spcBef>
                <a:spcPts val="600"/>
              </a:spcBef>
            </a:pPr>
            <a:r>
              <a:rPr lang="en-US" sz="2800" i="1" dirty="0" smtClean="0"/>
              <a:t>Business Source Complete </a:t>
            </a:r>
            <a:endParaRPr lang="en-US" sz="1200" dirty="0">
              <a:solidFill>
                <a:srgbClr val="000000"/>
              </a:solidFill>
              <a:latin typeface="Arial"/>
              <a:cs typeface="Arial"/>
            </a:endParaRPr>
          </a:p>
        </p:txBody>
      </p:sp>
      <p:sp>
        <p:nvSpPr>
          <p:cNvPr id="8" name="Rectangle 7"/>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cs typeface="Arial" pitchFamily="34" charset="0"/>
              </a:rPr>
              <a:t>Business Source Complete</a:t>
            </a:r>
            <a:endParaRPr lang="en-US" sz="1400" dirty="0">
              <a:solidFill>
                <a:srgbClr val="183053"/>
              </a:solidFill>
              <a:cs typeface="Arial" pitchFamily="34" charset="0"/>
            </a:endParaRPr>
          </a:p>
        </p:txBody>
      </p:sp>
      <p:cxnSp>
        <p:nvCxnSpPr>
          <p:cNvPr id="9" name="Straight Connector 8"/>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2" descr="M:\Creative Services_MAC\_Business Source\_Business Source Complete\BSC Logo\BSC_300dpi_stacked.png"/>
          <p:cNvPicPr>
            <a:picLocks noChangeAspect="1" noChangeArrowheads="1"/>
          </p:cNvPicPr>
          <p:nvPr/>
        </p:nvPicPr>
        <p:blipFill>
          <a:blip r:embed="rId2" cstate="print"/>
          <a:srcRect/>
          <a:stretch>
            <a:fillRect/>
          </a:stretch>
        </p:blipFill>
        <p:spPr bwMode="auto">
          <a:xfrm>
            <a:off x="0" y="398929"/>
            <a:ext cx="2514600" cy="591671"/>
          </a:xfrm>
          <a:prstGeom prst="rect">
            <a:avLst/>
          </a:prstGeom>
          <a:noFill/>
        </p:spPr>
      </p:pic>
    </p:spTree>
    <p:extLst>
      <p:ext uri="{BB962C8B-B14F-4D97-AF65-F5344CB8AC3E}">
        <p14:creationId xmlns:p14="http://schemas.microsoft.com/office/powerpoint/2010/main" val="93495500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5" name="Rectangle 3"/>
          <p:cNvSpPr>
            <a:spLocks noChangeArrowheads="1"/>
          </p:cNvSpPr>
          <p:nvPr/>
        </p:nvSpPr>
        <p:spPr bwMode="auto">
          <a:xfrm>
            <a:off x="533400" y="3962400"/>
            <a:ext cx="8305800" cy="2895600"/>
          </a:xfrm>
          <a:prstGeom prst="rect">
            <a:avLst/>
          </a:prstGeom>
          <a:noFill/>
          <a:ln w="9525">
            <a:noFill/>
            <a:miter lim="800000"/>
            <a:headEnd/>
            <a:tailEnd/>
          </a:ln>
        </p:spPr>
        <p:txBody>
          <a:bodyPr/>
          <a:lstStyle/>
          <a:p>
            <a:pPr marL="231775" indent="-231775" fontAlgn="base">
              <a:spcBef>
                <a:spcPct val="80000"/>
              </a:spcBef>
              <a:spcAft>
                <a:spcPct val="0"/>
              </a:spcAft>
              <a:buFont typeface="Times" pitchFamily="18" charset="0"/>
              <a:buChar char="•"/>
              <a:tabLst>
                <a:tab pos="911225" algn="l"/>
                <a:tab pos="1089025" algn="l"/>
              </a:tabLst>
            </a:pPr>
            <a:endParaRPr lang="en-US" sz="2600" dirty="0">
              <a:solidFill>
                <a:srgbClr val="000000"/>
              </a:solidFill>
            </a:endParaRPr>
          </a:p>
        </p:txBody>
      </p:sp>
      <p:pic>
        <p:nvPicPr>
          <p:cNvPr id="7" name="Picture 16" descr="BSC_thesaurus"/>
          <p:cNvPicPr>
            <a:picLocks noChangeAspect="1" noChangeArrowheads="1"/>
          </p:cNvPicPr>
          <p:nvPr/>
        </p:nvPicPr>
        <p:blipFill>
          <a:blip r:embed="rId2" cstate="print"/>
          <a:srcRect b="11111"/>
          <a:stretch>
            <a:fillRect/>
          </a:stretch>
        </p:blipFill>
        <p:spPr bwMode="auto">
          <a:xfrm>
            <a:off x="0" y="1219200"/>
            <a:ext cx="9144000" cy="6096000"/>
          </a:xfrm>
          <a:prstGeom prst="rect">
            <a:avLst/>
          </a:prstGeom>
          <a:noFill/>
        </p:spPr>
      </p:pic>
      <p:grpSp>
        <p:nvGrpSpPr>
          <p:cNvPr id="9" name="Group 17"/>
          <p:cNvGrpSpPr>
            <a:grpSpLocks/>
          </p:cNvGrpSpPr>
          <p:nvPr/>
        </p:nvGrpSpPr>
        <p:grpSpPr bwMode="auto">
          <a:xfrm>
            <a:off x="4648200" y="4724400"/>
            <a:ext cx="2133600" cy="2133600"/>
            <a:chOff x="96" y="2640"/>
            <a:chExt cx="1344" cy="1344"/>
          </a:xfrm>
          <a:solidFill>
            <a:srgbClr val="4F81BD"/>
          </a:solidFill>
        </p:grpSpPr>
        <p:sp>
          <p:nvSpPr>
            <p:cNvPr id="10" name="AutoShape 6"/>
            <p:cNvSpPr>
              <a:spLocks noChangeArrowheads="1"/>
            </p:cNvSpPr>
            <p:nvPr/>
          </p:nvSpPr>
          <p:spPr bwMode="auto">
            <a:xfrm>
              <a:off x="96" y="2640"/>
              <a:ext cx="1344" cy="1344"/>
            </a:xfrm>
            <a:prstGeom prst="star32">
              <a:avLst>
                <a:gd name="adj" fmla="val 37500"/>
              </a:avLst>
            </a:prstGeom>
            <a:grpFill/>
            <a:ln w="9525">
              <a:noFill/>
              <a:miter lim="800000"/>
              <a:headEnd/>
              <a:tailEnd/>
            </a:ln>
            <a:effectLst/>
          </p:spPr>
          <p:txBody>
            <a:bodyPr wrap="none" anchor="ctr"/>
            <a:lstStyle/>
            <a:p>
              <a:pPr fontAlgn="base">
                <a:spcBef>
                  <a:spcPct val="0"/>
                </a:spcBef>
                <a:spcAft>
                  <a:spcPct val="0"/>
                </a:spcAft>
              </a:pPr>
              <a:endParaRPr lang="en-US" sz="2400" b="1" baseline="-25000" dirty="0">
                <a:solidFill>
                  <a:prstClr val="black"/>
                </a:solidFill>
                <a:latin typeface="Times New Roman" pitchFamily="18" charset="0"/>
              </a:endParaRPr>
            </a:p>
          </p:txBody>
        </p:sp>
        <p:sp>
          <p:nvSpPr>
            <p:cNvPr id="11" name="Text Box 7"/>
            <p:cNvSpPr txBox="1">
              <a:spLocks noChangeArrowheads="1"/>
            </p:cNvSpPr>
            <p:nvPr/>
          </p:nvSpPr>
          <p:spPr bwMode="auto">
            <a:xfrm>
              <a:off x="288" y="2985"/>
              <a:ext cx="960" cy="327"/>
            </a:xfrm>
            <a:prstGeom prst="rect">
              <a:avLst/>
            </a:prstGeom>
            <a:grpFill/>
            <a:ln w="9525">
              <a:noFill/>
              <a:miter lim="800000"/>
              <a:headEnd/>
              <a:tailEnd/>
            </a:ln>
            <a:effectLst/>
          </p:spPr>
          <p:txBody>
            <a:bodyPr>
              <a:spAutoFit/>
            </a:bodyPr>
            <a:lstStyle/>
            <a:p>
              <a:pPr algn="ctr" eaLnBrk="0" fontAlgn="base" hangingPunct="0">
                <a:spcBef>
                  <a:spcPct val="0"/>
                </a:spcBef>
                <a:spcAft>
                  <a:spcPct val="0"/>
                </a:spcAft>
              </a:pPr>
              <a:r>
                <a:rPr lang="en-US" sz="2800" b="1" dirty="0" smtClean="0">
                  <a:solidFill>
                    <a:prstClr val="white"/>
                  </a:solidFill>
                </a:rPr>
                <a:t>36,211</a:t>
              </a:r>
              <a:endParaRPr lang="en-US" sz="2800" b="1" dirty="0">
                <a:solidFill>
                  <a:prstClr val="white"/>
                </a:solidFill>
              </a:endParaRPr>
            </a:p>
          </p:txBody>
        </p:sp>
      </p:grpSp>
      <p:sp>
        <p:nvSpPr>
          <p:cNvPr id="12" name="Text Box 8"/>
          <p:cNvSpPr txBox="1">
            <a:spLocks noChangeArrowheads="1"/>
          </p:cNvSpPr>
          <p:nvPr/>
        </p:nvSpPr>
        <p:spPr bwMode="auto">
          <a:xfrm>
            <a:off x="4648200" y="5715000"/>
            <a:ext cx="2133600" cy="777875"/>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1500" b="1" dirty="0">
                <a:solidFill>
                  <a:prstClr val="white"/>
                </a:solidFill>
              </a:rPr>
              <a:t>business-</a:t>
            </a:r>
            <a:br>
              <a:rPr lang="en-US" sz="1500" b="1" dirty="0">
                <a:solidFill>
                  <a:prstClr val="white"/>
                </a:solidFill>
              </a:rPr>
            </a:br>
            <a:r>
              <a:rPr lang="en-US" sz="1500" b="1" dirty="0">
                <a:solidFill>
                  <a:prstClr val="white"/>
                </a:solidFill>
              </a:rPr>
              <a:t>specific</a:t>
            </a:r>
            <a:br>
              <a:rPr lang="en-US" sz="1500" b="1" dirty="0">
                <a:solidFill>
                  <a:prstClr val="white"/>
                </a:solidFill>
              </a:rPr>
            </a:br>
            <a:r>
              <a:rPr lang="en-US" sz="1500" b="1" dirty="0">
                <a:solidFill>
                  <a:prstClr val="white"/>
                </a:solidFill>
              </a:rPr>
              <a:t>terms</a:t>
            </a:r>
            <a:endParaRPr lang="en-US" sz="1500" b="1" baseline="-25000" dirty="0">
              <a:solidFill>
                <a:prstClr val="white"/>
              </a:solidFill>
              <a:latin typeface="Times New Roman" pitchFamily="18" charset="0"/>
            </a:endParaRPr>
          </a:p>
        </p:txBody>
      </p:sp>
      <p:sp>
        <p:nvSpPr>
          <p:cNvPr id="13" name="Text Box 10"/>
          <p:cNvSpPr txBox="1">
            <a:spLocks noChangeArrowheads="1"/>
          </p:cNvSpPr>
          <p:nvPr/>
        </p:nvSpPr>
        <p:spPr bwMode="auto">
          <a:xfrm>
            <a:off x="7543800" y="5410200"/>
            <a:ext cx="1219200" cy="1235075"/>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1500" b="1" dirty="0">
                <a:solidFill>
                  <a:srgbClr val="4F81BD"/>
                </a:solidFill>
              </a:rPr>
              <a:t>Ability to</a:t>
            </a:r>
            <a:br>
              <a:rPr lang="en-US" sz="1500" b="1" dirty="0">
                <a:solidFill>
                  <a:srgbClr val="4F81BD"/>
                </a:solidFill>
              </a:rPr>
            </a:br>
            <a:r>
              <a:rPr lang="en-US" sz="1500" b="1" dirty="0">
                <a:solidFill>
                  <a:srgbClr val="4F81BD"/>
                </a:solidFill>
              </a:rPr>
              <a:t>Explode</a:t>
            </a:r>
            <a:br>
              <a:rPr lang="en-US" sz="1500" b="1" dirty="0">
                <a:solidFill>
                  <a:srgbClr val="4F81BD"/>
                </a:solidFill>
              </a:rPr>
            </a:br>
            <a:r>
              <a:rPr lang="en-US" sz="1500" b="1" dirty="0">
                <a:solidFill>
                  <a:srgbClr val="4F81BD"/>
                </a:solidFill>
              </a:rPr>
              <a:t>Searches</a:t>
            </a:r>
            <a:br>
              <a:rPr lang="en-US" sz="1500" b="1" dirty="0">
                <a:solidFill>
                  <a:srgbClr val="4F81BD"/>
                </a:solidFill>
              </a:rPr>
            </a:br>
            <a:r>
              <a:rPr lang="en-US" sz="1500" b="1" dirty="0">
                <a:solidFill>
                  <a:srgbClr val="4F81BD"/>
                </a:solidFill>
              </a:rPr>
              <a:t>(similar to MEDLINE)</a:t>
            </a:r>
          </a:p>
        </p:txBody>
      </p:sp>
      <p:sp>
        <p:nvSpPr>
          <p:cNvPr id="14" name="AutoShape 15"/>
          <p:cNvSpPr>
            <a:spLocks noChangeArrowheads="1"/>
          </p:cNvSpPr>
          <p:nvPr/>
        </p:nvSpPr>
        <p:spPr bwMode="auto">
          <a:xfrm>
            <a:off x="6858000" y="4267200"/>
            <a:ext cx="1219200" cy="1143000"/>
          </a:xfrm>
          <a:prstGeom prst="roundRect">
            <a:avLst>
              <a:gd name="adj" fmla="val 16667"/>
            </a:avLst>
          </a:prstGeom>
          <a:noFill/>
          <a:ln w="63500">
            <a:solidFill>
              <a:srgbClr val="4F81BD"/>
            </a:solidFill>
            <a:round/>
            <a:headEnd/>
            <a:tailEnd/>
          </a:ln>
          <a:effectLst/>
        </p:spPr>
        <p:txBody>
          <a:bodyPr wrap="none" anchor="ctr"/>
          <a:lstStyle/>
          <a:p>
            <a:pPr fontAlgn="base">
              <a:spcBef>
                <a:spcPct val="0"/>
              </a:spcBef>
              <a:spcAft>
                <a:spcPct val="0"/>
              </a:spcAft>
            </a:pPr>
            <a:endParaRPr lang="en-US" sz="2400" b="1" baseline="-25000" dirty="0">
              <a:solidFill>
                <a:prstClr val="black"/>
              </a:solidFill>
              <a:latin typeface="Times New Roman" pitchFamily="18" charset="0"/>
            </a:endParaRPr>
          </a:p>
        </p:txBody>
      </p:sp>
      <p:sp>
        <p:nvSpPr>
          <p:cNvPr id="15" name="Title 14"/>
          <p:cNvSpPr>
            <a:spLocks noGrp="1"/>
          </p:cNvSpPr>
          <p:nvPr>
            <p:ph type="title"/>
          </p:nvPr>
        </p:nvSpPr>
        <p:spPr>
          <a:xfrm>
            <a:off x="2895600" y="76200"/>
            <a:ext cx="6477000" cy="1143000"/>
          </a:xfrm>
        </p:spPr>
        <p:txBody>
          <a:bodyPr/>
          <a:lstStyle/>
          <a:p>
            <a:r>
              <a:rPr lang="en-US" sz="2800" dirty="0" smtClean="0"/>
              <a:t>Business Source Contains </a:t>
            </a:r>
            <a:br>
              <a:rPr lang="en-US" sz="2800" dirty="0" smtClean="0"/>
            </a:br>
            <a:r>
              <a:rPr lang="en-US" sz="2800" dirty="0" smtClean="0"/>
              <a:t>a High Quality Thesaurus</a:t>
            </a:r>
            <a:endParaRPr lang="en-US" sz="2800" dirty="0"/>
          </a:p>
        </p:txBody>
      </p:sp>
      <p:pic>
        <p:nvPicPr>
          <p:cNvPr id="16" name="Picture 2" descr="M:\Creative Services_MAC\_Business Source\_Business Source Complete\BSC Logo\BSC_300dpi_stacked.png"/>
          <p:cNvPicPr>
            <a:picLocks noChangeAspect="1" noChangeArrowheads="1"/>
          </p:cNvPicPr>
          <p:nvPr/>
        </p:nvPicPr>
        <p:blipFill>
          <a:blip r:embed="rId3" cstate="print"/>
          <a:srcRect/>
          <a:stretch>
            <a:fillRect/>
          </a:stretch>
        </p:blipFill>
        <p:spPr bwMode="auto">
          <a:xfrm>
            <a:off x="0" y="398929"/>
            <a:ext cx="2514600" cy="591671"/>
          </a:xfrm>
          <a:prstGeom prst="rect">
            <a:avLst/>
          </a:prstGeom>
          <a:noFill/>
        </p:spPr>
      </p:pic>
    </p:spTree>
    <p:extLst>
      <p:ext uri="{BB962C8B-B14F-4D97-AF65-F5344CB8AC3E}">
        <p14:creationId xmlns:p14="http://schemas.microsoft.com/office/powerpoint/2010/main" val="39481516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5" name="Rectangle 3"/>
          <p:cNvSpPr>
            <a:spLocks noChangeArrowheads="1"/>
          </p:cNvSpPr>
          <p:nvPr/>
        </p:nvSpPr>
        <p:spPr bwMode="auto">
          <a:xfrm>
            <a:off x="533400" y="3962400"/>
            <a:ext cx="8305800" cy="2895600"/>
          </a:xfrm>
          <a:prstGeom prst="rect">
            <a:avLst/>
          </a:prstGeom>
          <a:noFill/>
          <a:ln w="9525">
            <a:noFill/>
            <a:miter lim="800000"/>
            <a:headEnd/>
            <a:tailEnd/>
          </a:ln>
        </p:spPr>
        <p:txBody>
          <a:bodyPr/>
          <a:lstStyle/>
          <a:p>
            <a:pPr marL="231775" indent="-231775" fontAlgn="base">
              <a:spcBef>
                <a:spcPct val="80000"/>
              </a:spcBef>
              <a:spcAft>
                <a:spcPct val="0"/>
              </a:spcAft>
              <a:buFont typeface="Times" pitchFamily="18" charset="0"/>
              <a:buChar char="•"/>
              <a:tabLst>
                <a:tab pos="911225" algn="l"/>
                <a:tab pos="1089025" algn="l"/>
              </a:tabLst>
            </a:pPr>
            <a:endParaRPr lang="en-US" sz="2600" dirty="0">
              <a:solidFill>
                <a:srgbClr val="000000"/>
              </a:solidFill>
            </a:endParaRPr>
          </a:p>
        </p:txBody>
      </p:sp>
      <p:pic>
        <p:nvPicPr>
          <p:cNvPr id="5" name="Picture 4"/>
          <p:cNvPicPr>
            <a:picLocks noChangeAspect="1" noChangeArrowheads="1"/>
          </p:cNvPicPr>
          <p:nvPr/>
        </p:nvPicPr>
        <p:blipFill>
          <a:blip r:embed="rId2" cstate="print"/>
          <a:srcRect b="5171"/>
          <a:stretch>
            <a:fillRect/>
          </a:stretch>
        </p:blipFill>
        <p:spPr bwMode="auto">
          <a:xfrm>
            <a:off x="990600" y="1143000"/>
            <a:ext cx="7239000" cy="6172200"/>
          </a:xfrm>
          <a:prstGeom prst="rect">
            <a:avLst/>
          </a:prstGeom>
          <a:noFill/>
        </p:spPr>
      </p:pic>
      <p:sp>
        <p:nvSpPr>
          <p:cNvPr id="6" name="Oval 5"/>
          <p:cNvSpPr>
            <a:spLocks noChangeArrowheads="1"/>
          </p:cNvSpPr>
          <p:nvPr/>
        </p:nvSpPr>
        <p:spPr bwMode="auto">
          <a:xfrm>
            <a:off x="1311275" y="5791200"/>
            <a:ext cx="1127125" cy="304800"/>
          </a:xfrm>
          <a:prstGeom prst="ellipse">
            <a:avLst/>
          </a:prstGeom>
          <a:noFill/>
          <a:ln w="25400">
            <a:solidFill>
              <a:srgbClr val="4F81BD"/>
            </a:solidFill>
            <a:round/>
            <a:headEnd/>
            <a:tailEnd/>
          </a:ln>
          <a:effectLst/>
        </p:spPr>
        <p:txBody>
          <a:bodyPr wrap="none" anchor="ctr"/>
          <a:lstStyle/>
          <a:p>
            <a:pPr fontAlgn="base">
              <a:spcBef>
                <a:spcPct val="0"/>
              </a:spcBef>
              <a:spcAft>
                <a:spcPct val="0"/>
              </a:spcAft>
            </a:pPr>
            <a:endParaRPr lang="en-US" sz="2400" b="1" baseline="-25000" dirty="0">
              <a:solidFill>
                <a:prstClr val="black"/>
              </a:solidFill>
              <a:latin typeface="Times New Roman" pitchFamily="18" charset="0"/>
            </a:endParaRPr>
          </a:p>
        </p:txBody>
      </p:sp>
      <p:sp>
        <p:nvSpPr>
          <p:cNvPr id="7" name="Oval 6"/>
          <p:cNvSpPr>
            <a:spLocks noChangeArrowheads="1"/>
          </p:cNvSpPr>
          <p:nvPr/>
        </p:nvSpPr>
        <p:spPr bwMode="auto">
          <a:xfrm>
            <a:off x="1295400" y="3429000"/>
            <a:ext cx="1143000" cy="304800"/>
          </a:xfrm>
          <a:prstGeom prst="ellipse">
            <a:avLst/>
          </a:prstGeom>
          <a:noFill/>
          <a:ln w="25400">
            <a:solidFill>
              <a:srgbClr val="4F81BD"/>
            </a:solidFill>
            <a:round/>
            <a:headEnd/>
            <a:tailEnd/>
          </a:ln>
          <a:effectLst/>
        </p:spPr>
        <p:txBody>
          <a:bodyPr wrap="none" anchor="ctr"/>
          <a:lstStyle/>
          <a:p>
            <a:pPr algn="ctr" fontAlgn="base">
              <a:spcBef>
                <a:spcPct val="0"/>
              </a:spcBef>
              <a:spcAft>
                <a:spcPct val="0"/>
              </a:spcAft>
            </a:pPr>
            <a:endParaRPr lang="en-US" sz="2400" b="1" dirty="0">
              <a:solidFill>
                <a:prstClr val="black"/>
              </a:solidFill>
              <a:latin typeface="Times New Roman" pitchFamily="18" charset="0"/>
            </a:endParaRPr>
          </a:p>
        </p:txBody>
      </p:sp>
      <p:sp>
        <p:nvSpPr>
          <p:cNvPr id="8" name="Oval 7"/>
          <p:cNvSpPr>
            <a:spLocks noChangeArrowheads="1"/>
          </p:cNvSpPr>
          <p:nvPr/>
        </p:nvSpPr>
        <p:spPr bwMode="auto">
          <a:xfrm>
            <a:off x="3124200" y="1752600"/>
            <a:ext cx="1600200" cy="457200"/>
          </a:xfrm>
          <a:prstGeom prst="ellipse">
            <a:avLst/>
          </a:prstGeom>
          <a:noFill/>
          <a:ln w="25400">
            <a:solidFill>
              <a:srgbClr val="4F81BD"/>
            </a:solidFill>
            <a:round/>
            <a:headEnd/>
            <a:tailEnd/>
          </a:ln>
          <a:effectLst/>
        </p:spPr>
        <p:txBody>
          <a:bodyPr wrap="none" anchor="ctr"/>
          <a:lstStyle/>
          <a:p>
            <a:pPr fontAlgn="base">
              <a:spcBef>
                <a:spcPct val="0"/>
              </a:spcBef>
              <a:spcAft>
                <a:spcPct val="0"/>
              </a:spcAft>
            </a:pPr>
            <a:endParaRPr lang="en-US" sz="2400" b="1" baseline="-25000" dirty="0">
              <a:solidFill>
                <a:prstClr val="black"/>
              </a:solidFill>
              <a:latin typeface="Times New Roman" pitchFamily="18" charset="0"/>
            </a:endParaRPr>
          </a:p>
        </p:txBody>
      </p:sp>
      <p:sp>
        <p:nvSpPr>
          <p:cNvPr id="9" name="Oval 8"/>
          <p:cNvSpPr>
            <a:spLocks noChangeArrowheads="1"/>
          </p:cNvSpPr>
          <p:nvPr/>
        </p:nvSpPr>
        <p:spPr bwMode="auto">
          <a:xfrm>
            <a:off x="2133600" y="2667000"/>
            <a:ext cx="2362200" cy="838200"/>
          </a:xfrm>
          <a:prstGeom prst="ellipse">
            <a:avLst/>
          </a:prstGeom>
          <a:noFill/>
          <a:ln w="25400">
            <a:solidFill>
              <a:srgbClr val="4F81BD"/>
            </a:solidFill>
            <a:round/>
            <a:headEnd/>
            <a:tailEnd/>
          </a:ln>
          <a:effectLst/>
        </p:spPr>
        <p:txBody>
          <a:bodyPr wrap="none" anchor="ctr"/>
          <a:lstStyle/>
          <a:p>
            <a:pPr fontAlgn="base">
              <a:spcBef>
                <a:spcPct val="0"/>
              </a:spcBef>
              <a:spcAft>
                <a:spcPct val="0"/>
              </a:spcAft>
            </a:pPr>
            <a:endParaRPr lang="en-US" sz="2400" b="1" baseline="-25000" dirty="0">
              <a:solidFill>
                <a:prstClr val="black"/>
              </a:solidFill>
              <a:latin typeface="Times New Roman" pitchFamily="18" charset="0"/>
            </a:endParaRPr>
          </a:p>
        </p:txBody>
      </p:sp>
      <p:sp>
        <p:nvSpPr>
          <p:cNvPr id="10" name="Oval 9"/>
          <p:cNvSpPr>
            <a:spLocks noChangeArrowheads="1"/>
          </p:cNvSpPr>
          <p:nvPr/>
        </p:nvSpPr>
        <p:spPr bwMode="auto">
          <a:xfrm>
            <a:off x="2209800" y="3581400"/>
            <a:ext cx="1828800" cy="914400"/>
          </a:xfrm>
          <a:prstGeom prst="ellipse">
            <a:avLst/>
          </a:prstGeom>
          <a:noFill/>
          <a:ln w="25400">
            <a:solidFill>
              <a:srgbClr val="4F81BD"/>
            </a:solidFill>
            <a:round/>
            <a:headEnd/>
            <a:tailEnd/>
          </a:ln>
          <a:effectLst/>
        </p:spPr>
        <p:txBody>
          <a:bodyPr wrap="none" anchor="ctr"/>
          <a:lstStyle/>
          <a:p>
            <a:pPr fontAlgn="base">
              <a:spcBef>
                <a:spcPct val="0"/>
              </a:spcBef>
              <a:spcAft>
                <a:spcPct val="0"/>
              </a:spcAft>
            </a:pPr>
            <a:endParaRPr lang="en-US" sz="2400" b="1" baseline="-25000" dirty="0">
              <a:solidFill>
                <a:prstClr val="black"/>
              </a:solidFill>
              <a:latin typeface="Times New Roman" pitchFamily="18" charset="0"/>
            </a:endParaRPr>
          </a:p>
        </p:txBody>
      </p:sp>
      <p:sp>
        <p:nvSpPr>
          <p:cNvPr id="11" name="Rectangle 10"/>
          <p:cNvSpPr>
            <a:spLocks noChangeArrowheads="1"/>
          </p:cNvSpPr>
          <p:nvPr/>
        </p:nvSpPr>
        <p:spPr bwMode="auto">
          <a:xfrm>
            <a:off x="2438400" y="4648200"/>
            <a:ext cx="5715000" cy="1143000"/>
          </a:xfrm>
          <a:prstGeom prst="rect">
            <a:avLst/>
          </a:prstGeom>
          <a:noFill/>
          <a:ln w="25400">
            <a:solidFill>
              <a:srgbClr val="4F81BD"/>
            </a:solidFill>
            <a:miter lim="800000"/>
            <a:headEnd/>
            <a:tailEnd/>
          </a:ln>
          <a:effectLst/>
        </p:spPr>
        <p:txBody>
          <a:bodyPr wrap="none" anchor="ctr"/>
          <a:lstStyle/>
          <a:p>
            <a:pPr fontAlgn="base">
              <a:spcBef>
                <a:spcPct val="0"/>
              </a:spcBef>
              <a:spcAft>
                <a:spcPct val="0"/>
              </a:spcAft>
            </a:pPr>
            <a:endParaRPr lang="en-US" sz="2400" b="1" baseline="-25000" dirty="0">
              <a:solidFill>
                <a:prstClr val="black"/>
              </a:solidFill>
              <a:latin typeface="Times New Roman" pitchFamily="18" charset="0"/>
            </a:endParaRPr>
          </a:p>
        </p:txBody>
      </p:sp>
      <p:sp>
        <p:nvSpPr>
          <p:cNvPr id="12" name="Line 11"/>
          <p:cNvSpPr>
            <a:spLocks noChangeShapeType="1"/>
          </p:cNvSpPr>
          <p:nvPr/>
        </p:nvSpPr>
        <p:spPr bwMode="auto">
          <a:xfrm>
            <a:off x="4724400" y="1981200"/>
            <a:ext cx="685800" cy="0"/>
          </a:xfrm>
          <a:prstGeom prst="line">
            <a:avLst/>
          </a:prstGeom>
          <a:noFill/>
          <a:ln w="38100">
            <a:solidFill>
              <a:srgbClr val="4F81BD"/>
            </a:solidFill>
            <a:round/>
            <a:headEnd/>
            <a:tailEnd type="triangle" w="med" len="med"/>
          </a:ln>
          <a:effectLst/>
        </p:spPr>
        <p:txBody>
          <a:bodyPr wrap="none" anchor="ctr"/>
          <a:lstStyle/>
          <a:p>
            <a:pPr fontAlgn="base">
              <a:spcBef>
                <a:spcPct val="0"/>
              </a:spcBef>
              <a:spcAft>
                <a:spcPct val="0"/>
              </a:spcAft>
            </a:pPr>
            <a:endParaRPr lang="en-US" sz="2400" b="1" baseline="-25000" dirty="0">
              <a:solidFill>
                <a:prstClr val="black"/>
              </a:solidFill>
              <a:latin typeface="Times New Roman" pitchFamily="18" charset="0"/>
            </a:endParaRPr>
          </a:p>
        </p:txBody>
      </p:sp>
      <p:sp>
        <p:nvSpPr>
          <p:cNvPr id="13" name="Text Box 12"/>
          <p:cNvSpPr txBox="1">
            <a:spLocks noChangeArrowheads="1"/>
          </p:cNvSpPr>
          <p:nvPr/>
        </p:nvSpPr>
        <p:spPr bwMode="auto">
          <a:xfrm>
            <a:off x="5410200" y="1828800"/>
            <a:ext cx="2971800" cy="336550"/>
          </a:xfrm>
          <a:prstGeom prst="rect">
            <a:avLst/>
          </a:prstGeom>
          <a:noFill/>
          <a:ln w="9525">
            <a:noFill/>
            <a:miter lim="800000"/>
            <a:headEnd/>
            <a:tailEnd/>
          </a:ln>
          <a:effectLst/>
        </p:spPr>
        <p:txBody>
          <a:bodyPr>
            <a:spAutoFit/>
          </a:bodyPr>
          <a:lstStyle/>
          <a:p>
            <a:pPr fontAlgn="base">
              <a:spcBef>
                <a:spcPct val="50000"/>
              </a:spcBef>
              <a:spcAft>
                <a:spcPct val="0"/>
              </a:spcAft>
            </a:pPr>
            <a:r>
              <a:rPr lang="en-US" sz="1600" b="1" dirty="0">
                <a:solidFill>
                  <a:srgbClr val="4F81BD"/>
                </a:solidFill>
              </a:rPr>
              <a:t>author email addresses</a:t>
            </a:r>
          </a:p>
        </p:txBody>
      </p:sp>
      <p:sp>
        <p:nvSpPr>
          <p:cNvPr id="14" name="Line 13"/>
          <p:cNvSpPr>
            <a:spLocks noChangeShapeType="1"/>
          </p:cNvSpPr>
          <p:nvPr/>
        </p:nvSpPr>
        <p:spPr bwMode="auto">
          <a:xfrm>
            <a:off x="4495800" y="3048000"/>
            <a:ext cx="457200" cy="0"/>
          </a:xfrm>
          <a:prstGeom prst="line">
            <a:avLst/>
          </a:prstGeom>
          <a:noFill/>
          <a:ln w="38100">
            <a:solidFill>
              <a:srgbClr val="4F81BD"/>
            </a:solidFill>
            <a:round/>
            <a:headEnd/>
            <a:tailEnd type="triangle" w="med" len="med"/>
          </a:ln>
          <a:effectLst/>
        </p:spPr>
        <p:txBody>
          <a:bodyPr wrap="none" anchor="ctr"/>
          <a:lstStyle/>
          <a:p>
            <a:pPr fontAlgn="base">
              <a:spcBef>
                <a:spcPct val="0"/>
              </a:spcBef>
              <a:spcAft>
                <a:spcPct val="0"/>
              </a:spcAft>
            </a:pPr>
            <a:endParaRPr lang="en-US" sz="2400" b="1" baseline="-25000" dirty="0">
              <a:solidFill>
                <a:prstClr val="black"/>
              </a:solidFill>
              <a:latin typeface="Times New Roman" pitchFamily="18" charset="0"/>
            </a:endParaRPr>
          </a:p>
        </p:txBody>
      </p:sp>
      <p:sp>
        <p:nvSpPr>
          <p:cNvPr id="15" name="Text Box 14"/>
          <p:cNvSpPr txBox="1">
            <a:spLocks noChangeArrowheads="1"/>
          </p:cNvSpPr>
          <p:nvPr/>
        </p:nvSpPr>
        <p:spPr bwMode="auto">
          <a:xfrm>
            <a:off x="4953000" y="2895600"/>
            <a:ext cx="2286000" cy="336550"/>
          </a:xfrm>
          <a:prstGeom prst="rect">
            <a:avLst/>
          </a:prstGeom>
          <a:noFill/>
          <a:ln w="9525">
            <a:noFill/>
            <a:miter lim="800000"/>
            <a:headEnd/>
            <a:tailEnd/>
          </a:ln>
          <a:effectLst/>
        </p:spPr>
        <p:txBody>
          <a:bodyPr>
            <a:spAutoFit/>
          </a:bodyPr>
          <a:lstStyle/>
          <a:p>
            <a:pPr fontAlgn="base">
              <a:spcBef>
                <a:spcPct val="50000"/>
              </a:spcBef>
              <a:spcAft>
                <a:spcPct val="0"/>
              </a:spcAft>
            </a:pPr>
            <a:r>
              <a:rPr lang="en-US" sz="1600" b="1" dirty="0">
                <a:solidFill>
                  <a:srgbClr val="4F81BD"/>
                </a:solidFill>
              </a:rPr>
              <a:t>thesaurus terms</a:t>
            </a:r>
          </a:p>
        </p:txBody>
      </p:sp>
      <p:sp>
        <p:nvSpPr>
          <p:cNvPr id="16" name="Line 15"/>
          <p:cNvSpPr>
            <a:spLocks noChangeShapeType="1"/>
          </p:cNvSpPr>
          <p:nvPr/>
        </p:nvSpPr>
        <p:spPr bwMode="auto">
          <a:xfrm>
            <a:off x="4038600" y="4038600"/>
            <a:ext cx="685800" cy="0"/>
          </a:xfrm>
          <a:prstGeom prst="line">
            <a:avLst/>
          </a:prstGeom>
          <a:noFill/>
          <a:ln w="38100">
            <a:solidFill>
              <a:srgbClr val="4F81BD"/>
            </a:solidFill>
            <a:round/>
            <a:headEnd/>
            <a:tailEnd type="triangle" w="med" len="med"/>
          </a:ln>
          <a:effectLst/>
        </p:spPr>
        <p:txBody>
          <a:bodyPr wrap="none" anchor="ctr"/>
          <a:lstStyle/>
          <a:p>
            <a:pPr fontAlgn="base">
              <a:spcBef>
                <a:spcPct val="0"/>
              </a:spcBef>
              <a:spcAft>
                <a:spcPct val="0"/>
              </a:spcAft>
            </a:pPr>
            <a:endParaRPr lang="en-US" sz="2400" b="1" baseline="-25000" dirty="0">
              <a:solidFill>
                <a:prstClr val="black"/>
              </a:solidFill>
              <a:latin typeface="Times New Roman" pitchFamily="18" charset="0"/>
            </a:endParaRPr>
          </a:p>
        </p:txBody>
      </p:sp>
      <p:sp>
        <p:nvSpPr>
          <p:cNvPr id="17" name="Text Box 16"/>
          <p:cNvSpPr txBox="1">
            <a:spLocks noChangeArrowheads="1"/>
          </p:cNvSpPr>
          <p:nvPr/>
        </p:nvSpPr>
        <p:spPr bwMode="auto">
          <a:xfrm>
            <a:off x="4724400" y="3886200"/>
            <a:ext cx="2286000" cy="581025"/>
          </a:xfrm>
          <a:prstGeom prst="rect">
            <a:avLst/>
          </a:prstGeom>
          <a:noFill/>
          <a:ln w="9525">
            <a:noFill/>
            <a:miter lim="800000"/>
            <a:headEnd/>
            <a:tailEnd/>
          </a:ln>
          <a:effectLst/>
        </p:spPr>
        <p:txBody>
          <a:bodyPr>
            <a:spAutoFit/>
          </a:bodyPr>
          <a:lstStyle/>
          <a:p>
            <a:pPr fontAlgn="base">
              <a:spcBef>
                <a:spcPct val="50000"/>
              </a:spcBef>
              <a:spcAft>
                <a:spcPct val="0"/>
              </a:spcAft>
            </a:pPr>
            <a:r>
              <a:rPr lang="en-US" sz="1600" b="1" dirty="0">
                <a:solidFill>
                  <a:srgbClr val="4F81BD"/>
                </a:solidFill>
              </a:rPr>
              <a:t>author supplied keywords</a:t>
            </a:r>
          </a:p>
        </p:txBody>
      </p:sp>
      <p:sp>
        <p:nvSpPr>
          <p:cNvPr id="18" name="Line 17"/>
          <p:cNvSpPr>
            <a:spLocks noChangeShapeType="1"/>
          </p:cNvSpPr>
          <p:nvPr/>
        </p:nvSpPr>
        <p:spPr bwMode="auto">
          <a:xfrm flipV="1">
            <a:off x="6324600" y="4192588"/>
            <a:ext cx="609600" cy="457200"/>
          </a:xfrm>
          <a:prstGeom prst="line">
            <a:avLst/>
          </a:prstGeom>
          <a:noFill/>
          <a:ln w="38100">
            <a:solidFill>
              <a:srgbClr val="4F81BD"/>
            </a:solidFill>
            <a:round/>
            <a:headEnd/>
            <a:tailEnd type="triangle" w="med" len="med"/>
          </a:ln>
          <a:effectLst/>
        </p:spPr>
        <p:txBody>
          <a:bodyPr wrap="none" anchor="ctr"/>
          <a:lstStyle/>
          <a:p>
            <a:pPr fontAlgn="base">
              <a:spcBef>
                <a:spcPct val="0"/>
              </a:spcBef>
              <a:spcAft>
                <a:spcPct val="0"/>
              </a:spcAft>
            </a:pPr>
            <a:endParaRPr lang="en-US" sz="2400" b="1" baseline="-25000" dirty="0">
              <a:solidFill>
                <a:prstClr val="black"/>
              </a:solidFill>
              <a:latin typeface="Times New Roman" pitchFamily="18" charset="0"/>
            </a:endParaRPr>
          </a:p>
        </p:txBody>
      </p:sp>
      <p:sp>
        <p:nvSpPr>
          <p:cNvPr id="19" name="Text Box 18"/>
          <p:cNvSpPr txBox="1">
            <a:spLocks noChangeArrowheads="1"/>
          </p:cNvSpPr>
          <p:nvPr/>
        </p:nvSpPr>
        <p:spPr bwMode="auto">
          <a:xfrm>
            <a:off x="6934200" y="3962400"/>
            <a:ext cx="1905000" cy="581025"/>
          </a:xfrm>
          <a:prstGeom prst="rect">
            <a:avLst/>
          </a:prstGeom>
          <a:noFill/>
          <a:ln w="9525">
            <a:noFill/>
            <a:miter lim="800000"/>
            <a:headEnd/>
            <a:tailEnd/>
          </a:ln>
          <a:effectLst/>
        </p:spPr>
        <p:txBody>
          <a:bodyPr>
            <a:spAutoFit/>
          </a:bodyPr>
          <a:lstStyle/>
          <a:p>
            <a:pPr fontAlgn="base">
              <a:spcBef>
                <a:spcPct val="50000"/>
              </a:spcBef>
              <a:spcAft>
                <a:spcPct val="0"/>
              </a:spcAft>
            </a:pPr>
            <a:r>
              <a:rPr lang="en-US" sz="1600" b="1" dirty="0">
                <a:solidFill>
                  <a:srgbClr val="4F81BD"/>
                </a:solidFill>
              </a:rPr>
              <a:t>author supplied abstracts</a:t>
            </a:r>
          </a:p>
        </p:txBody>
      </p:sp>
      <p:sp>
        <p:nvSpPr>
          <p:cNvPr id="20" name="Title 19"/>
          <p:cNvSpPr>
            <a:spLocks noGrp="1"/>
          </p:cNvSpPr>
          <p:nvPr>
            <p:ph type="title"/>
          </p:nvPr>
        </p:nvSpPr>
        <p:spPr/>
        <p:txBody>
          <a:bodyPr/>
          <a:lstStyle/>
          <a:p>
            <a:r>
              <a:rPr lang="en-US" sz="2800" dirty="0" smtClean="0"/>
              <a:t>Enhanced Bibliographic Record – Business Source Complete</a:t>
            </a:r>
            <a:endParaRPr lang="en-US" sz="2800" dirty="0"/>
          </a:p>
        </p:txBody>
      </p:sp>
      <p:pic>
        <p:nvPicPr>
          <p:cNvPr id="21" name="Picture 2" descr="M:\Creative Services_MAC\_Business Source\_Business Source Complete\BSC Logo\BSC_300dpi_stacked.png"/>
          <p:cNvPicPr>
            <a:picLocks noChangeAspect="1" noChangeArrowheads="1"/>
          </p:cNvPicPr>
          <p:nvPr/>
        </p:nvPicPr>
        <p:blipFill>
          <a:blip r:embed="rId3" cstate="print"/>
          <a:srcRect/>
          <a:stretch>
            <a:fillRect/>
          </a:stretch>
        </p:blipFill>
        <p:spPr bwMode="auto">
          <a:xfrm>
            <a:off x="0" y="398929"/>
            <a:ext cx="2514600" cy="591671"/>
          </a:xfrm>
          <a:prstGeom prst="rect">
            <a:avLst/>
          </a:prstGeom>
          <a:noFill/>
        </p:spPr>
      </p:pic>
    </p:spTree>
    <p:extLst>
      <p:ext uri="{BB962C8B-B14F-4D97-AF65-F5344CB8AC3E}">
        <p14:creationId xmlns:p14="http://schemas.microsoft.com/office/powerpoint/2010/main" val="118356832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p:cNvSpPr>
            <a:spLocks noGrp="1"/>
          </p:cNvSpPr>
          <p:nvPr>
            <p:ph type="title"/>
          </p:nvPr>
        </p:nvSpPr>
        <p:spPr/>
        <p:txBody>
          <a:bodyPr/>
          <a:lstStyle/>
          <a:p>
            <a:r>
              <a:rPr lang="en-US" sz="2800" dirty="0" smtClean="0"/>
              <a:t>Searchable Cited References</a:t>
            </a:r>
            <a:br>
              <a:rPr lang="en-US" sz="2800" dirty="0" smtClean="0"/>
            </a:br>
            <a:r>
              <a:rPr lang="en-US" sz="2800" dirty="0" smtClean="0"/>
              <a:t>(with links to full text)</a:t>
            </a:r>
            <a:endParaRPr lang="en-US" sz="2800" dirty="0"/>
          </a:p>
        </p:txBody>
      </p:sp>
      <p:sp>
        <p:nvSpPr>
          <p:cNvPr id="9" name="Content Placeholder 6"/>
          <p:cNvSpPr>
            <a:spLocks noGrp="1"/>
          </p:cNvSpPr>
          <p:nvPr>
            <p:ph idx="1"/>
          </p:nvPr>
        </p:nvSpPr>
        <p:spPr>
          <a:xfrm>
            <a:off x="762000" y="2209800"/>
            <a:ext cx="7696200" cy="1295400"/>
          </a:xfrm>
        </p:spPr>
        <p:txBody>
          <a:bodyPr>
            <a:noAutofit/>
          </a:bodyPr>
          <a:lstStyle/>
          <a:p>
            <a:pPr fontAlgn="ctr">
              <a:spcBef>
                <a:spcPts val="900"/>
              </a:spcBef>
            </a:pPr>
            <a:r>
              <a:rPr lang="en-US" sz="2000" dirty="0" smtClean="0">
                <a:solidFill>
                  <a:srgbClr val="000000"/>
                </a:solidFill>
              </a:rPr>
              <a:t>1,130 peer-reviewed journals have searchable cited references starting with January 2003 issues (or earlier)</a:t>
            </a:r>
          </a:p>
          <a:p>
            <a:pPr fontAlgn="ctr">
              <a:spcBef>
                <a:spcPts val="900"/>
              </a:spcBef>
            </a:pPr>
            <a:r>
              <a:rPr lang="en-US" sz="2000" dirty="0" smtClean="0">
                <a:solidFill>
                  <a:srgbClr val="000000"/>
                </a:solidFill>
              </a:rPr>
              <a:t>Only 223 journals are contained in ISI’s Business Collection</a:t>
            </a:r>
          </a:p>
        </p:txBody>
      </p:sp>
      <p:sp>
        <p:nvSpPr>
          <p:cNvPr id="17" name="Rectangle 16"/>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cs typeface="Arial" pitchFamily="34" charset="0"/>
              </a:rPr>
              <a:t>Business Source Complete</a:t>
            </a:r>
            <a:endParaRPr lang="en-US" sz="1400" dirty="0">
              <a:solidFill>
                <a:srgbClr val="183053"/>
              </a:solidFill>
              <a:cs typeface="Arial" pitchFamily="34" charset="0"/>
            </a:endParaRPr>
          </a:p>
        </p:txBody>
      </p:sp>
      <p:cxnSp>
        <p:nvCxnSpPr>
          <p:cNvPr id="18" name="Straight Connector 17"/>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9" name="Picture 2" descr="M:\Creative Services_MAC\_Business Source\_Business Source Complete\BSC Logo\BSC_300dpi_stacked.png"/>
          <p:cNvPicPr>
            <a:picLocks noChangeAspect="1" noChangeArrowheads="1"/>
          </p:cNvPicPr>
          <p:nvPr/>
        </p:nvPicPr>
        <p:blipFill>
          <a:blip r:embed="rId2" cstate="print"/>
          <a:srcRect/>
          <a:stretch>
            <a:fillRect/>
          </a:stretch>
        </p:blipFill>
        <p:spPr bwMode="auto">
          <a:xfrm>
            <a:off x="0" y="398929"/>
            <a:ext cx="2514600" cy="591671"/>
          </a:xfrm>
          <a:prstGeom prst="rect">
            <a:avLst/>
          </a:prstGeom>
          <a:noFill/>
        </p:spPr>
      </p:pic>
      <p:sp>
        <p:nvSpPr>
          <p:cNvPr id="10" name="Rectangle 9"/>
          <p:cNvSpPr/>
          <p:nvPr/>
        </p:nvSpPr>
        <p:spPr>
          <a:xfrm>
            <a:off x="0" y="1447800"/>
            <a:ext cx="9144000" cy="461665"/>
          </a:xfrm>
          <a:prstGeom prst="rect">
            <a:avLst/>
          </a:prstGeom>
        </p:spPr>
        <p:txBody>
          <a:bodyPr wrap="square">
            <a:spAutoFit/>
          </a:bodyPr>
          <a:lstStyle/>
          <a:p>
            <a:pPr marL="0" lvl="1" algn="ctr">
              <a:spcBef>
                <a:spcPct val="20000"/>
              </a:spcBef>
            </a:pPr>
            <a:r>
              <a:rPr lang="en-US" sz="2400" b="1" i="1" dirty="0" smtClean="0">
                <a:solidFill>
                  <a:srgbClr val="000000"/>
                </a:solidFill>
                <a:cs typeface="Arial" pitchFamily="34" charset="0"/>
              </a:rPr>
              <a:t>Business Source Complete</a:t>
            </a:r>
            <a:endParaRPr lang="en-US" sz="2400" b="1" i="1" dirty="0">
              <a:solidFill>
                <a:srgbClr val="000000"/>
              </a:solidFill>
              <a:cs typeface="Arial" pitchFamily="34" charset="0"/>
            </a:endParaRPr>
          </a:p>
        </p:txBody>
      </p:sp>
      <p:pic>
        <p:nvPicPr>
          <p:cNvPr id="5" name="Picture 4"/>
          <p:cNvPicPr>
            <a:picLocks noChangeAspect="1" noChangeArrowheads="1"/>
          </p:cNvPicPr>
          <p:nvPr/>
        </p:nvPicPr>
        <p:blipFill>
          <a:blip r:embed="rId3" cstate="print"/>
          <a:srcRect l="1187" t="48877" r="1187" b="23352"/>
          <a:stretch>
            <a:fillRect/>
          </a:stretch>
        </p:blipFill>
        <p:spPr bwMode="auto">
          <a:xfrm>
            <a:off x="76200" y="4984750"/>
            <a:ext cx="8991600" cy="1873250"/>
          </a:xfrm>
          <a:prstGeom prst="rect">
            <a:avLst/>
          </a:prstGeom>
          <a:noFill/>
        </p:spPr>
      </p:pic>
      <p:sp>
        <p:nvSpPr>
          <p:cNvPr id="6" name="Line 5"/>
          <p:cNvSpPr>
            <a:spLocks noChangeShapeType="1"/>
          </p:cNvSpPr>
          <p:nvPr/>
        </p:nvSpPr>
        <p:spPr bwMode="auto">
          <a:xfrm flipH="1" flipV="1">
            <a:off x="1371600" y="4800600"/>
            <a:ext cx="0" cy="609600"/>
          </a:xfrm>
          <a:prstGeom prst="line">
            <a:avLst/>
          </a:prstGeom>
          <a:noFill/>
          <a:ln w="38100">
            <a:solidFill>
              <a:srgbClr val="4F81BD"/>
            </a:solidFill>
            <a:round/>
            <a:headEnd/>
            <a:tailEnd type="triangle" w="med" len="med"/>
          </a:ln>
          <a:effectLst/>
        </p:spPr>
        <p:txBody>
          <a:bodyPr wrap="none" anchor="ctr"/>
          <a:lstStyle/>
          <a:p>
            <a:pPr fontAlgn="base">
              <a:spcBef>
                <a:spcPct val="0"/>
              </a:spcBef>
              <a:spcAft>
                <a:spcPct val="0"/>
              </a:spcAft>
            </a:pPr>
            <a:endParaRPr lang="en-US" sz="2400" b="1" baseline="-25000" dirty="0">
              <a:solidFill>
                <a:prstClr val="black"/>
              </a:solidFill>
              <a:latin typeface="Times New Roman" pitchFamily="18" charset="0"/>
            </a:endParaRPr>
          </a:p>
        </p:txBody>
      </p:sp>
      <p:sp>
        <p:nvSpPr>
          <p:cNvPr id="7" name="Text Box 6"/>
          <p:cNvSpPr txBox="1">
            <a:spLocks noChangeArrowheads="1"/>
          </p:cNvSpPr>
          <p:nvPr/>
        </p:nvSpPr>
        <p:spPr bwMode="auto">
          <a:xfrm>
            <a:off x="381000" y="3810000"/>
            <a:ext cx="3124200" cy="960438"/>
          </a:xfrm>
          <a:prstGeom prst="rect">
            <a:avLst/>
          </a:prstGeom>
          <a:solidFill>
            <a:srgbClr val="4F81BD"/>
          </a:solidFill>
          <a:ln w="15875">
            <a:noFill/>
            <a:miter lim="800000"/>
            <a:headEnd/>
            <a:tailEnd/>
          </a:ln>
          <a:effectLst>
            <a:outerShdw blurRad="50800" dist="38100" dir="2700000" algn="tl" rotWithShape="0">
              <a:prstClr val="black">
                <a:alpha val="40000"/>
              </a:prstClr>
            </a:outerShdw>
          </a:effectLst>
        </p:spPr>
        <p:txBody>
          <a:bodyPr lIns="182880" tIns="182880" rIns="182880" bIns="182880">
            <a:spAutoFit/>
          </a:bodyPr>
          <a:lstStyle/>
          <a:p>
            <a:pPr eaLnBrk="0" fontAlgn="base" hangingPunct="0">
              <a:spcBef>
                <a:spcPct val="50000"/>
              </a:spcBef>
              <a:spcAft>
                <a:spcPct val="0"/>
              </a:spcAft>
            </a:pPr>
            <a:r>
              <a:rPr lang="en-US" sz="1300" b="1" dirty="0">
                <a:solidFill>
                  <a:prstClr val="white"/>
                </a:solidFill>
              </a:rPr>
              <a:t>Searchable Cited Reference with links to the full text of the original cited work (when available)</a:t>
            </a:r>
          </a:p>
        </p:txBody>
      </p:sp>
      <p:sp>
        <p:nvSpPr>
          <p:cNvPr id="8" name="Rectangle 7"/>
          <p:cNvSpPr>
            <a:spLocks noChangeArrowheads="1"/>
          </p:cNvSpPr>
          <p:nvPr/>
        </p:nvSpPr>
        <p:spPr bwMode="auto">
          <a:xfrm>
            <a:off x="533400" y="5410200"/>
            <a:ext cx="1524000" cy="228600"/>
          </a:xfrm>
          <a:prstGeom prst="rect">
            <a:avLst/>
          </a:prstGeom>
          <a:noFill/>
          <a:ln w="25400">
            <a:solidFill>
              <a:srgbClr val="4F81BD"/>
            </a:solidFill>
            <a:miter lim="800000"/>
            <a:headEnd/>
            <a:tailEnd/>
          </a:ln>
          <a:effectLst/>
        </p:spPr>
        <p:txBody>
          <a:bodyPr wrap="none" anchor="ctr"/>
          <a:lstStyle/>
          <a:p>
            <a:pPr algn="ctr" fontAlgn="base">
              <a:spcBef>
                <a:spcPct val="0"/>
              </a:spcBef>
              <a:spcAft>
                <a:spcPct val="0"/>
              </a:spcAft>
            </a:pPr>
            <a:endParaRPr lang="en-US" sz="2400" b="1" baseline="-25000" dirty="0">
              <a:solidFill>
                <a:prstClr val="black"/>
              </a:solidFill>
              <a:latin typeface="Times New Roman" pitchFamily="18" charset="0"/>
            </a:endParaRPr>
          </a:p>
        </p:txBody>
      </p:sp>
      <p:sp>
        <p:nvSpPr>
          <p:cNvPr id="11" name="Rectangle 8"/>
          <p:cNvSpPr>
            <a:spLocks noChangeArrowheads="1"/>
          </p:cNvSpPr>
          <p:nvPr/>
        </p:nvSpPr>
        <p:spPr bwMode="auto">
          <a:xfrm>
            <a:off x="2057400" y="6324600"/>
            <a:ext cx="2362200" cy="228600"/>
          </a:xfrm>
          <a:prstGeom prst="rect">
            <a:avLst/>
          </a:prstGeom>
          <a:noFill/>
          <a:ln w="25400">
            <a:solidFill>
              <a:srgbClr val="4F81BD"/>
            </a:solidFill>
            <a:miter lim="800000"/>
            <a:headEnd/>
            <a:tailEnd/>
          </a:ln>
          <a:effectLst/>
        </p:spPr>
        <p:txBody>
          <a:bodyPr wrap="none" anchor="ctr"/>
          <a:lstStyle/>
          <a:p>
            <a:pPr fontAlgn="base">
              <a:spcBef>
                <a:spcPct val="0"/>
              </a:spcBef>
              <a:spcAft>
                <a:spcPct val="0"/>
              </a:spcAft>
            </a:pPr>
            <a:endParaRPr lang="en-US" sz="2400" b="1" baseline="-25000" dirty="0">
              <a:solidFill>
                <a:prstClr val="black"/>
              </a:solidFill>
              <a:latin typeface="Times New Roman" pitchFamily="18" charset="0"/>
            </a:endParaRPr>
          </a:p>
        </p:txBody>
      </p:sp>
      <p:sp>
        <p:nvSpPr>
          <p:cNvPr id="12" name="Text Box 9"/>
          <p:cNvSpPr txBox="1">
            <a:spLocks noChangeArrowheads="1"/>
          </p:cNvSpPr>
          <p:nvPr/>
        </p:nvSpPr>
        <p:spPr bwMode="auto">
          <a:xfrm>
            <a:off x="4648200" y="3810000"/>
            <a:ext cx="4114800" cy="969496"/>
          </a:xfrm>
          <a:prstGeom prst="rect">
            <a:avLst/>
          </a:prstGeom>
          <a:solidFill>
            <a:srgbClr val="4F81BD"/>
          </a:solidFill>
          <a:ln w="15875">
            <a:noFill/>
            <a:miter lim="800000"/>
            <a:headEnd/>
            <a:tailEnd/>
          </a:ln>
          <a:effectLst>
            <a:outerShdw blurRad="50800" dist="38100" dir="2700000" algn="tl" rotWithShape="0">
              <a:prstClr val="black">
                <a:alpha val="40000"/>
              </a:prstClr>
            </a:outerShdw>
          </a:effectLst>
        </p:spPr>
        <p:txBody>
          <a:bodyPr wrap="square" lIns="182880" tIns="182880" rIns="182880" bIns="182880">
            <a:spAutoFit/>
          </a:bodyPr>
          <a:lstStyle/>
          <a:p>
            <a:pPr eaLnBrk="0" fontAlgn="base" hangingPunct="0">
              <a:spcBef>
                <a:spcPct val="0"/>
              </a:spcBef>
              <a:spcAft>
                <a:spcPct val="0"/>
              </a:spcAft>
            </a:pPr>
            <a:r>
              <a:rPr lang="en-US" sz="1300" b="1" dirty="0">
                <a:solidFill>
                  <a:prstClr val="white"/>
                </a:solidFill>
              </a:rPr>
              <a:t>Times Cited in this Database provides a list of all other papers in the database that cite this work (with links to the full text when available)</a:t>
            </a:r>
          </a:p>
        </p:txBody>
      </p:sp>
      <p:sp>
        <p:nvSpPr>
          <p:cNvPr id="13" name="Line 10"/>
          <p:cNvSpPr>
            <a:spLocks noChangeShapeType="1"/>
          </p:cNvSpPr>
          <p:nvPr/>
        </p:nvSpPr>
        <p:spPr bwMode="auto">
          <a:xfrm flipV="1">
            <a:off x="3124200" y="4495800"/>
            <a:ext cx="1447800" cy="1828800"/>
          </a:xfrm>
          <a:prstGeom prst="line">
            <a:avLst/>
          </a:prstGeom>
          <a:noFill/>
          <a:ln w="38100">
            <a:solidFill>
              <a:srgbClr val="4F81BD"/>
            </a:solidFill>
            <a:round/>
            <a:headEnd/>
            <a:tailEnd type="triangle" w="med" len="med"/>
          </a:ln>
          <a:effectLst/>
        </p:spPr>
        <p:txBody>
          <a:bodyPr wrap="none" anchor="ctr"/>
          <a:lstStyle/>
          <a:p>
            <a:pPr fontAlgn="base">
              <a:spcBef>
                <a:spcPct val="0"/>
              </a:spcBef>
              <a:spcAft>
                <a:spcPct val="0"/>
              </a:spcAft>
            </a:pPr>
            <a:endParaRPr lang="en-US" sz="2400" b="1" baseline="-25000" dirty="0">
              <a:solidFill>
                <a:prstClr val="black"/>
              </a:solidFill>
              <a:latin typeface="Times New Roman" pitchFamily="18" charset="0"/>
            </a:endParaRPr>
          </a:p>
        </p:txBody>
      </p:sp>
    </p:spTree>
    <p:extLst>
      <p:ext uri="{BB962C8B-B14F-4D97-AF65-F5344CB8AC3E}">
        <p14:creationId xmlns:p14="http://schemas.microsoft.com/office/powerpoint/2010/main" val="2281541585"/>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bsc_authorprofile"/>
          <p:cNvPicPr>
            <a:picLocks noChangeAspect="1" noChangeArrowheads="1"/>
          </p:cNvPicPr>
          <p:nvPr/>
        </p:nvPicPr>
        <p:blipFill>
          <a:blip r:embed="rId2" cstate="print"/>
          <a:srcRect b="11925"/>
          <a:stretch>
            <a:fillRect/>
          </a:stretch>
        </p:blipFill>
        <p:spPr bwMode="auto">
          <a:xfrm>
            <a:off x="0" y="1295399"/>
            <a:ext cx="9144000" cy="6191251"/>
          </a:xfrm>
          <a:prstGeom prst="rect">
            <a:avLst/>
          </a:prstGeom>
          <a:noFill/>
          <a:ln w="9525">
            <a:noFill/>
            <a:miter lim="800000"/>
            <a:headEnd/>
            <a:tailEnd/>
          </a:ln>
        </p:spPr>
      </p:pic>
      <p:sp>
        <p:nvSpPr>
          <p:cNvPr id="18" name="Rectangle 4"/>
          <p:cNvSpPr>
            <a:spLocks noChangeArrowheads="1"/>
          </p:cNvSpPr>
          <p:nvPr/>
        </p:nvSpPr>
        <p:spPr bwMode="auto">
          <a:xfrm>
            <a:off x="6019800" y="3962400"/>
            <a:ext cx="2286000" cy="2286000"/>
          </a:xfrm>
          <a:prstGeom prst="rect">
            <a:avLst/>
          </a:prstGeom>
          <a:solidFill>
            <a:srgbClr val="09375F"/>
          </a:solidFill>
          <a:ln w="9525">
            <a:noFill/>
            <a:miter lim="800000"/>
            <a:headEnd/>
            <a:tailEnd/>
          </a:ln>
        </p:spPr>
        <p:txBody>
          <a:bodyPr wrap="none" anchor="ctr"/>
          <a:lstStyle/>
          <a:p>
            <a:pPr algn="ctr">
              <a:defRPr/>
            </a:pPr>
            <a:r>
              <a:rPr lang="en-US" sz="2000" kern="0" dirty="0" smtClean="0">
                <a:solidFill>
                  <a:srgbClr val="FFFFFF"/>
                </a:solidFill>
              </a:rPr>
              <a:t>BSC provides</a:t>
            </a:r>
            <a:br>
              <a:rPr lang="en-US" sz="2000" kern="0" dirty="0" smtClean="0">
                <a:solidFill>
                  <a:srgbClr val="FFFFFF"/>
                </a:solidFill>
              </a:rPr>
            </a:br>
            <a:r>
              <a:rPr lang="en-US" sz="2000" kern="0" dirty="0" smtClean="0">
                <a:solidFill>
                  <a:srgbClr val="FFFFFF"/>
                </a:solidFill>
              </a:rPr>
              <a:t>author profiles</a:t>
            </a:r>
            <a:br>
              <a:rPr lang="en-US" sz="2000" kern="0" dirty="0" smtClean="0">
                <a:solidFill>
                  <a:srgbClr val="FFFFFF"/>
                </a:solidFill>
              </a:rPr>
            </a:br>
            <a:r>
              <a:rPr lang="en-US" sz="2000" kern="0" dirty="0" smtClean="0">
                <a:solidFill>
                  <a:srgbClr val="FFFFFF"/>
                </a:solidFill>
              </a:rPr>
              <a:t>for the 40,654</a:t>
            </a:r>
          </a:p>
          <a:p>
            <a:pPr algn="ctr">
              <a:defRPr/>
            </a:pPr>
            <a:r>
              <a:rPr lang="en-US" sz="2000" kern="0" dirty="0" smtClean="0">
                <a:solidFill>
                  <a:srgbClr val="FFFFFF"/>
                </a:solidFill>
              </a:rPr>
              <a:t>most cited</a:t>
            </a:r>
          </a:p>
          <a:p>
            <a:pPr algn="ctr">
              <a:defRPr/>
            </a:pPr>
            <a:r>
              <a:rPr lang="en-US" sz="2000" kern="0" dirty="0" smtClean="0">
                <a:solidFill>
                  <a:srgbClr val="FFFFFF"/>
                </a:solidFill>
              </a:rPr>
              <a:t>authors in</a:t>
            </a:r>
            <a:br>
              <a:rPr lang="en-US" sz="2000" kern="0" dirty="0" smtClean="0">
                <a:solidFill>
                  <a:srgbClr val="FFFFFF"/>
                </a:solidFill>
              </a:rPr>
            </a:br>
            <a:r>
              <a:rPr lang="en-US" sz="2000" kern="0" dirty="0" smtClean="0">
                <a:solidFill>
                  <a:srgbClr val="FFFFFF"/>
                </a:solidFill>
              </a:rPr>
              <a:t>the database. </a:t>
            </a:r>
            <a:endParaRPr lang="en-US" i="1" kern="0" dirty="0" smtClean="0">
              <a:solidFill>
                <a:sysClr val="windowText" lastClr="000000"/>
              </a:solidFill>
              <a:latin typeface="Times New Roman" pitchFamily="18" charset="0"/>
            </a:endParaRPr>
          </a:p>
        </p:txBody>
      </p:sp>
      <p:sp>
        <p:nvSpPr>
          <p:cNvPr id="5" name="Title 3"/>
          <p:cNvSpPr txBox="1">
            <a:spLocks/>
          </p:cNvSpPr>
          <p:nvPr/>
        </p:nvSpPr>
        <p:spPr>
          <a:xfrm>
            <a:off x="2819400" y="0"/>
            <a:ext cx="57912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kern="1200">
                <a:solidFill>
                  <a:srgbClr val="373737"/>
                </a:solidFill>
                <a:latin typeface="Arial" pitchFamily="34" charset="0"/>
                <a:ea typeface="+mj-ea"/>
                <a:cs typeface="Arial" pitchFamily="34" charset="0"/>
              </a:defRPr>
            </a:lvl1pPr>
          </a:lstStyle>
          <a:p>
            <a:pPr fontAlgn="base">
              <a:spcAft>
                <a:spcPct val="0"/>
              </a:spcAft>
            </a:pPr>
            <a:r>
              <a:rPr lang="en-US" sz="2800" i="1" dirty="0" smtClean="0"/>
              <a:t>Business Source Complete</a:t>
            </a:r>
            <a:r>
              <a:rPr lang="en-US" sz="2800" dirty="0" smtClean="0"/>
              <a:t>: Author Profile</a:t>
            </a:r>
            <a:endParaRPr lang="en-US" sz="2800" dirty="0"/>
          </a:p>
        </p:txBody>
      </p:sp>
      <p:pic>
        <p:nvPicPr>
          <p:cNvPr id="8" name="Picture 2" descr="M:\Creative Services_MAC\_Business Source\_Business Source Complete\BSC Logo\BSC_300dpi_stacked.png"/>
          <p:cNvPicPr>
            <a:picLocks noChangeAspect="1" noChangeArrowheads="1"/>
          </p:cNvPicPr>
          <p:nvPr/>
        </p:nvPicPr>
        <p:blipFill>
          <a:blip r:embed="rId3" cstate="print"/>
          <a:srcRect/>
          <a:stretch>
            <a:fillRect/>
          </a:stretch>
        </p:blipFill>
        <p:spPr bwMode="auto">
          <a:xfrm>
            <a:off x="0" y="398929"/>
            <a:ext cx="2514600" cy="591671"/>
          </a:xfrm>
          <a:prstGeom prst="rect">
            <a:avLst/>
          </a:prstGeom>
          <a:noFill/>
        </p:spPr>
      </p:pic>
    </p:spTree>
    <p:extLst>
      <p:ext uri="{BB962C8B-B14F-4D97-AF65-F5344CB8AC3E}">
        <p14:creationId xmlns:p14="http://schemas.microsoft.com/office/powerpoint/2010/main" val="47152074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533400" y="6413212"/>
            <a:ext cx="5257800" cy="292388"/>
          </a:xfrm>
          <a:prstGeom prst="rect">
            <a:avLst/>
          </a:prstGeom>
          <a:noFill/>
          <a:ln w="9525">
            <a:noFill/>
            <a:miter lim="800000"/>
            <a:headEnd/>
            <a:tailEnd/>
          </a:ln>
        </p:spPr>
        <p:txBody>
          <a:bodyPr wrap="square">
            <a:spAutoFit/>
          </a:bodyPr>
          <a:lstStyle/>
          <a:p>
            <a:pPr fontAlgn="base">
              <a:spcBef>
                <a:spcPct val="0"/>
              </a:spcBef>
              <a:spcAft>
                <a:spcPct val="0"/>
              </a:spcAft>
            </a:pPr>
            <a:r>
              <a:rPr lang="en-US" sz="1300" dirty="0" smtClean="0">
                <a:solidFill>
                  <a:srgbClr val="373737"/>
                </a:solidFill>
              </a:rPr>
              <a:t>Figures as of November 18, 2014</a:t>
            </a:r>
            <a:endParaRPr lang="en-US" sz="1300" i="1" baseline="-25000" dirty="0">
              <a:solidFill>
                <a:srgbClr val="373737"/>
              </a:solidFill>
            </a:endParaRPr>
          </a:p>
        </p:txBody>
      </p:sp>
      <p:graphicFrame>
        <p:nvGraphicFramePr>
          <p:cNvPr id="6" name="Content Placeholder 10"/>
          <p:cNvGraphicFramePr>
            <a:graphicFrameLocks/>
          </p:cNvGraphicFramePr>
          <p:nvPr>
            <p:extLst>
              <p:ext uri="{D42A27DB-BD31-4B8C-83A1-F6EECF244321}">
                <p14:modId xmlns:p14="http://schemas.microsoft.com/office/powerpoint/2010/main" val="443309498"/>
              </p:ext>
            </p:extLst>
          </p:nvPr>
        </p:nvGraphicFramePr>
        <p:xfrm>
          <a:off x="533400" y="1184564"/>
          <a:ext cx="8153400" cy="4928616"/>
        </p:xfrm>
        <a:graphic>
          <a:graphicData uri="http://schemas.openxmlformats.org/drawingml/2006/table">
            <a:tbl>
              <a:tblPr firstRow="1" bandRow="1">
                <a:effectLst/>
                <a:tableStyleId>{5C22544A-7EE6-4342-B048-85BDC9FD1C3A}</a:tableStyleId>
              </a:tblPr>
              <a:tblGrid>
                <a:gridCol w="3733800"/>
                <a:gridCol w="1905000"/>
                <a:gridCol w="2514600"/>
              </a:tblGrid>
              <a:tr h="597159">
                <a:tc>
                  <a:txBody>
                    <a:bodyPr/>
                    <a:lstStyle/>
                    <a:p>
                      <a:pPr algn="l"/>
                      <a:r>
                        <a:rPr lang="en-US" sz="1800" b="1" dirty="0" smtClean="0">
                          <a:solidFill>
                            <a:schemeClr val="accent2"/>
                          </a:solidFill>
                          <a:latin typeface="Arial" pitchFamily="34" charset="0"/>
                          <a:cs typeface="Arial" pitchFamily="34" charset="0"/>
                        </a:rPr>
                        <a:t>REGION</a:t>
                      </a:r>
                      <a:endParaRPr lang="en-US" sz="1800" b="1" dirty="0">
                        <a:solidFill>
                          <a:schemeClr val="accent2"/>
                        </a:solidFill>
                        <a:latin typeface="Arial" pitchFamily="34" charset="0"/>
                        <a:cs typeface="Arial" pitchFamily="34" charset="0"/>
                      </a:endParaRPr>
                    </a:p>
                  </a:txBody>
                  <a:tcPr marT="91440" marB="9144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smtClean="0">
                          <a:latin typeface="Arial" pitchFamily="34" charset="0"/>
                          <a:cs typeface="Arial" pitchFamily="34" charset="0"/>
                        </a:rPr>
                        <a:t>Full-Text</a:t>
                      </a:r>
                      <a:r>
                        <a:rPr lang="en-US" sz="1600" b="0" baseline="0" dirty="0" smtClean="0">
                          <a:latin typeface="Arial" pitchFamily="34" charset="0"/>
                          <a:cs typeface="Arial" pitchFamily="34" charset="0"/>
                        </a:rPr>
                        <a:t> Serials</a:t>
                      </a:r>
                      <a:br>
                        <a:rPr lang="en-US" sz="1600" b="0" baseline="0" dirty="0" smtClean="0">
                          <a:latin typeface="Arial" pitchFamily="34" charset="0"/>
                          <a:cs typeface="Arial" pitchFamily="34" charset="0"/>
                        </a:rPr>
                      </a:br>
                      <a:r>
                        <a:rPr lang="en-US" sz="1600" b="0" baseline="0" dirty="0" smtClean="0">
                          <a:latin typeface="Arial" pitchFamily="34" charset="0"/>
                          <a:cs typeface="Arial" pitchFamily="34" charset="0"/>
                        </a:rPr>
                        <a:t>(Total)</a:t>
                      </a:r>
                      <a:endParaRPr lang="en-US" sz="1600" b="1" dirty="0">
                        <a:solidFill>
                          <a:schemeClr val="accent6">
                            <a:lumMod val="60000"/>
                            <a:lumOff val="40000"/>
                          </a:schemeClr>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r>
                        <a:rPr lang="en-US" sz="1600" b="0" dirty="0" smtClean="0">
                          <a:latin typeface="Arial" pitchFamily="34" charset="0"/>
                          <a:cs typeface="Arial" pitchFamily="34" charset="0"/>
                        </a:rPr>
                        <a:t>Full-Text</a:t>
                      </a:r>
                      <a:br>
                        <a:rPr lang="en-US" sz="1600" b="0" dirty="0" smtClean="0">
                          <a:latin typeface="Arial" pitchFamily="34" charset="0"/>
                          <a:cs typeface="Arial" pitchFamily="34" charset="0"/>
                        </a:rPr>
                      </a:br>
                      <a:r>
                        <a:rPr lang="en-US" sz="1600" b="0" dirty="0" smtClean="0">
                          <a:latin typeface="Arial" pitchFamily="34" charset="0"/>
                          <a:cs typeface="Arial" pitchFamily="34" charset="0"/>
                        </a:rPr>
                        <a:t>Peer-Reviewed</a:t>
                      </a:r>
                      <a:r>
                        <a:rPr lang="en-US" sz="1600" b="0" baseline="0" dirty="0" smtClean="0">
                          <a:latin typeface="Arial" pitchFamily="34" charset="0"/>
                          <a:cs typeface="Arial" pitchFamily="34" charset="0"/>
                        </a:rPr>
                        <a:t> Journals</a:t>
                      </a:r>
                      <a:endParaRPr lang="en-US" sz="1600" b="1" dirty="0" smtClean="0">
                        <a:solidFill>
                          <a:srgbClr val="92D050"/>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75000"/>
                      </a:schemeClr>
                    </a:solidFill>
                  </a:tcPr>
                </a:tc>
              </a:tr>
              <a:tr h="344724">
                <a:tc>
                  <a:txBody>
                    <a:bodyPr/>
                    <a:lstStyle/>
                    <a:p>
                      <a:r>
                        <a:rPr lang="en-US" sz="1700" b="0" i="0" dirty="0" smtClean="0">
                          <a:solidFill>
                            <a:schemeClr val="bg1"/>
                          </a:solidFill>
                          <a:latin typeface="Arial" pitchFamily="34" charset="0"/>
                          <a:cs typeface="Arial" pitchFamily="34" charset="0"/>
                        </a:rPr>
                        <a:t>Africa</a:t>
                      </a:r>
                      <a:endParaRPr lang="en-US" sz="1700" b="0" i="0" dirty="0">
                        <a:solidFill>
                          <a:schemeClr val="bg1"/>
                        </a:solidFill>
                        <a:latin typeface="Arial" pitchFamily="34" charset="0"/>
                        <a:cs typeface="Arial"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50000"/>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6"/>
                          </a:solidFill>
                          <a:latin typeface="Arial" pitchFamily="34" charset="0"/>
                          <a:cs typeface="Arial" pitchFamily="34" charset="0"/>
                        </a:rPr>
                        <a:t>12</a:t>
                      </a:r>
                      <a:endParaRPr lang="en-US" sz="1700" b="1" dirty="0">
                        <a:solidFill>
                          <a:schemeClr val="accent6"/>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6"/>
                          </a:solidFill>
                          <a:latin typeface="Arial" pitchFamily="34" charset="0"/>
                          <a:cs typeface="Arial" pitchFamily="34" charset="0"/>
                        </a:rPr>
                        <a:t>7</a:t>
                      </a:r>
                      <a:endParaRPr lang="en-US" sz="1700" b="1" dirty="0">
                        <a:solidFill>
                          <a:schemeClr val="accent6"/>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44724">
                <a:tc>
                  <a:txBody>
                    <a:bodyPr/>
                    <a:lstStyle/>
                    <a:p>
                      <a:r>
                        <a:rPr lang="en-US" sz="1700" b="0" i="0" dirty="0" smtClean="0">
                          <a:solidFill>
                            <a:schemeClr val="bg1"/>
                          </a:solidFill>
                          <a:latin typeface="Arial" pitchFamily="34" charset="0"/>
                          <a:cs typeface="Arial" pitchFamily="34" charset="0"/>
                        </a:rPr>
                        <a:t>Australia</a:t>
                      </a:r>
                      <a:r>
                        <a:rPr lang="en-US" sz="1700" b="0" i="0" baseline="0" dirty="0" smtClean="0">
                          <a:solidFill>
                            <a:schemeClr val="bg1"/>
                          </a:solidFill>
                          <a:latin typeface="Arial" pitchFamily="34" charset="0"/>
                          <a:cs typeface="Arial" pitchFamily="34" charset="0"/>
                        </a:rPr>
                        <a:t> &amp; New Zealand</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50000"/>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6"/>
                          </a:solidFill>
                          <a:latin typeface="Arial" pitchFamily="34" charset="0"/>
                          <a:cs typeface="Arial" pitchFamily="34" charset="0"/>
                        </a:rPr>
                        <a:t>99</a:t>
                      </a:r>
                      <a:endParaRPr lang="en-US" sz="1700" b="1" dirty="0">
                        <a:solidFill>
                          <a:schemeClr val="accent6"/>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6"/>
                          </a:solidFill>
                          <a:latin typeface="Arial" pitchFamily="34" charset="0"/>
                          <a:cs typeface="Arial" pitchFamily="34" charset="0"/>
                        </a:rPr>
                        <a:t>34</a:t>
                      </a:r>
                      <a:endParaRPr lang="en-US" sz="1700" b="1" dirty="0">
                        <a:solidFill>
                          <a:schemeClr val="accent6"/>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44724">
                <a:tc>
                  <a:txBody>
                    <a:bodyPr/>
                    <a:lstStyle/>
                    <a:p>
                      <a:r>
                        <a:rPr lang="en-US" sz="1700" b="0" i="0" dirty="0" smtClean="0">
                          <a:solidFill>
                            <a:schemeClr val="bg1"/>
                          </a:solidFill>
                          <a:latin typeface="Arial" pitchFamily="34" charset="0"/>
                          <a:cs typeface="Arial" pitchFamily="34" charset="0"/>
                        </a:rPr>
                        <a:t>Canada</a:t>
                      </a:r>
                      <a:endParaRPr lang="en-US" sz="1700" b="0" i="0" dirty="0">
                        <a:solidFill>
                          <a:schemeClr val="bg1"/>
                        </a:solidFill>
                        <a:latin typeface="Arial" pitchFamily="34" charset="0"/>
                        <a:cs typeface="Arial"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50000"/>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6"/>
                          </a:solidFill>
                          <a:latin typeface="Arial" pitchFamily="34" charset="0"/>
                          <a:cs typeface="Arial" pitchFamily="34" charset="0"/>
                        </a:rPr>
                        <a:t>78</a:t>
                      </a:r>
                      <a:endParaRPr lang="en-US" sz="1700" b="1" dirty="0">
                        <a:solidFill>
                          <a:schemeClr val="accent6"/>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6"/>
                          </a:solidFill>
                          <a:latin typeface="Arial" pitchFamily="34" charset="0"/>
                          <a:cs typeface="Arial" pitchFamily="34" charset="0"/>
                        </a:rPr>
                        <a:t>21</a:t>
                      </a:r>
                      <a:endParaRPr lang="en-US" sz="1700" b="1" dirty="0">
                        <a:solidFill>
                          <a:schemeClr val="accent6"/>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44724">
                <a:tc>
                  <a:txBody>
                    <a:bodyPr/>
                    <a:lstStyle/>
                    <a:p>
                      <a:r>
                        <a:rPr lang="en-US" sz="1700" b="0" i="0" dirty="0" smtClean="0">
                          <a:solidFill>
                            <a:schemeClr val="bg1"/>
                          </a:solidFill>
                          <a:latin typeface="Arial" pitchFamily="34" charset="0"/>
                          <a:cs typeface="Arial" pitchFamily="34" charset="0"/>
                        </a:rPr>
                        <a:t>Caribbean Islands</a:t>
                      </a:r>
                      <a:endParaRPr lang="en-US" sz="1700" b="0" i="0" dirty="0">
                        <a:solidFill>
                          <a:schemeClr val="bg1"/>
                        </a:solidFill>
                        <a:latin typeface="Arial" pitchFamily="34" charset="0"/>
                        <a:cs typeface="Arial"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50000"/>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6"/>
                          </a:solidFill>
                          <a:latin typeface="Arial" pitchFamily="34" charset="0"/>
                          <a:cs typeface="Arial" pitchFamily="34" charset="0"/>
                        </a:rPr>
                        <a:t>2</a:t>
                      </a:r>
                      <a:endParaRPr lang="en-US" sz="1700" b="1" dirty="0">
                        <a:solidFill>
                          <a:schemeClr val="accent6"/>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6"/>
                          </a:solidFill>
                          <a:latin typeface="Arial" pitchFamily="34" charset="0"/>
                          <a:cs typeface="Arial" pitchFamily="34" charset="0"/>
                        </a:rPr>
                        <a:t>1</a:t>
                      </a:r>
                      <a:endParaRPr lang="en-US" sz="1700" b="1" dirty="0">
                        <a:solidFill>
                          <a:schemeClr val="accent6"/>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44724">
                <a:tc>
                  <a:txBody>
                    <a:bodyPr/>
                    <a:lstStyle/>
                    <a:p>
                      <a:r>
                        <a:rPr lang="en-US" sz="1700" b="0" i="0" dirty="0" smtClean="0">
                          <a:solidFill>
                            <a:schemeClr val="bg1"/>
                          </a:solidFill>
                          <a:latin typeface="Arial" pitchFamily="34" charset="0"/>
                          <a:cs typeface="Arial" pitchFamily="34" charset="0"/>
                        </a:rPr>
                        <a:t>Central / South America</a:t>
                      </a:r>
                      <a:endParaRPr lang="en-US" sz="1700" b="0" i="0" dirty="0">
                        <a:solidFill>
                          <a:schemeClr val="bg1"/>
                        </a:solidFill>
                        <a:latin typeface="Arial" pitchFamily="34" charset="0"/>
                        <a:cs typeface="Arial"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50000"/>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6"/>
                          </a:solidFill>
                          <a:latin typeface="Arial" pitchFamily="34" charset="0"/>
                          <a:cs typeface="Arial" pitchFamily="34" charset="0"/>
                        </a:rPr>
                        <a:t>52</a:t>
                      </a:r>
                      <a:endParaRPr lang="en-US" sz="1700" b="1" dirty="0">
                        <a:solidFill>
                          <a:schemeClr val="accent6"/>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6"/>
                          </a:solidFill>
                          <a:latin typeface="Arial" pitchFamily="34" charset="0"/>
                          <a:cs typeface="Arial" pitchFamily="34" charset="0"/>
                        </a:rPr>
                        <a:t>45</a:t>
                      </a:r>
                      <a:endParaRPr lang="en-US" sz="1700" b="1" dirty="0">
                        <a:solidFill>
                          <a:schemeClr val="accent6"/>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44724">
                <a:tc>
                  <a:txBody>
                    <a:bodyPr/>
                    <a:lstStyle/>
                    <a:p>
                      <a:r>
                        <a:rPr lang="en-US" sz="1700" b="0" i="0" dirty="0" smtClean="0">
                          <a:solidFill>
                            <a:schemeClr val="bg1"/>
                          </a:solidFill>
                          <a:latin typeface="Arial" pitchFamily="34" charset="0"/>
                          <a:cs typeface="Arial" pitchFamily="34" charset="0"/>
                        </a:rPr>
                        <a:t>Eastern Europe</a:t>
                      </a:r>
                      <a:endParaRPr lang="en-US" sz="1700" b="0" i="0" dirty="0">
                        <a:solidFill>
                          <a:schemeClr val="bg1"/>
                        </a:solidFill>
                        <a:latin typeface="Arial" pitchFamily="34" charset="0"/>
                        <a:cs typeface="Arial"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50000"/>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6"/>
                          </a:solidFill>
                          <a:latin typeface="Arial" pitchFamily="34" charset="0"/>
                          <a:cs typeface="Arial" pitchFamily="34" charset="0"/>
                        </a:rPr>
                        <a:t>151</a:t>
                      </a:r>
                      <a:endParaRPr lang="en-US" sz="1700" b="1" dirty="0">
                        <a:solidFill>
                          <a:schemeClr val="accent6"/>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6"/>
                          </a:solidFill>
                          <a:latin typeface="Arial" pitchFamily="34" charset="0"/>
                          <a:cs typeface="Arial" pitchFamily="34" charset="0"/>
                        </a:rPr>
                        <a:t>111</a:t>
                      </a:r>
                      <a:endParaRPr lang="en-US" sz="1700" b="1" dirty="0">
                        <a:solidFill>
                          <a:schemeClr val="accent6"/>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44724">
                <a:tc>
                  <a:txBody>
                    <a:bodyPr/>
                    <a:lstStyle/>
                    <a:p>
                      <a:r>
                        <a:rPr lang="en-US" sz="1700" b="0" i="0" dirty="0" smtClean="0">
                          <a:solidFill>
                            <a:schemeClr val="bg1"/>
                          </a:solidFill>
                          <a:latin typeface="Arial" pitchFamily="34" charset="0"/>
                          <a:cs typeface="Arial" pitchFamily="34" charset="0"/>
                        </a:rPr>
                        <a:t>Far East</a:t>
                      </a:r>
                      <a:endParaRPr lang="en-US" sz="1700" b="0" i="0" dirty="0">
                        <a:solidFill>
                          <a:schemeClr val="bg1"/>
                        </a:solidFill>
                        <a:latin typeface="Arial" pitchFamily="34" charset="0"/>
                        <a:cs typeface="Arial"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50000"/>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6"/>
                          </a:solidFill>
                          <a:latin typeface="Arial" pitchFamily="34" charset="0"/>
                          <a:cs typeface="Arial" pitchFamily="34" charset="0"/>
                        </a:rPr>
                        <a:t>668</a:t>
                      </a:r>
                      <a:endParaRPr lang="en-US" sz="1700" b="1" dirty="0">
                        <a:solidFill>
                          <a:schemeClr val="accent6"/>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6"/>
                          </a:solidFill>
                          <a:latin typeface="Arial" pitchFamily="34" charset="0"/>
                          <a:cs typeface="Arial" pitchFamily="34" charset="0"/>
                        </a:rPr>
                        <a:t>175</a:t>
                      </a:r>
                      <a:endParaRPr lang="en-US" sz="1700" b="1" dirty="0">
                        <a:solidFill>
                          <a:schemeClr val="accent6"/>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44724">
                <a:tc>
                  <a:txBody>
                    <a:bodyPr/>
                    <a:lstStyle/>
                    <a:p>
                      <a:r>
                        <a:rPr lang="en-US" sz="1700" b="0" i="0" dirty="0" smtClean="0">
                          <a:solidFill>
                            <a:schemeClr val="bg1"/>
                          </a:solidFill>
                          <a:latin typeface="Arial" pitchFamily="34" charset="0"/>
                          <a:cs typeface="Arial" pitchFamily="34" charset="0"/>
                        </a:rPr>
                        <a:t>Middle East</a:t>
                      </a:r>
                      <a:endParaRPr lang="en-US" sz="1700" b="0" i="0" dirty="0">
                        <a:solidFill>
                          <a:schemeClr val="bg1"/>
                        </a:solidFill>
                        <a:latin typeface="Arial" pitchFamily="34" charset="0"/>
                        <a:cs typeface="Arial"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50000"/>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6"/>
                          </a:solidFill>
                          <a:latin typeface="Arial" pitchFamily="34" charset="0"/>
                          <a:cs typeface="Arial" pitchFamily="34" charset="0"/>
                        </a:rPr>
                        <a:t>56</a:t>
                      </a:r>
                      <a:endParaRPr lang="en-US" sz="1700" b="1" dirty="0">
                        <a:solidFill>
                          <a:schemeClr val="accent6"/>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6"/>
                          </a:solidFill>
                          <a:latin typeface="Arial" pitchFamily="34" charset="0"/>
                          <a:cs typeface="Arial" pitchFamily="34" charset="0"/>
                        </a:rPr>
                        <a:t>50</a:t>
                      </a:r>
                      <a:endParaRPr lang="en-US" sz="1700" b="1" dirty="0">
                        <a:solidFill>
                          <a:schemeClr val="accent6"/>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44724">
                <a:tc>
                  <a:txBody>
                    <a:bodyPr/>
                    <a:lstStyle/>
                    <a:p>
                      <a:r>
                        <a:rPr lang="en-US" sz="1700" b="0" i="0" dirty="0" smtClean="0">
                          <a:solidFill>
                            <a:schemeClr val="bg1"/>
                          </a:solidFill>
                          <a:latin typeface="Arial" pitchFamily="34" charset="0"/>
                          <a:cs typeface="Arial" pitchFamily="34" charset="0"/>
                        </a:rPr>
                        <a:t>United States</a:t>
                      </a:r>
                      <a:endParaRPr lang="en-US" sz="1700" b="0" i="0" dirty="0">
                        <a:solidFill>
                          <a:schemeClr val="bg1"/>
                        </a:solidFill>
                        <a:latin typeface="Arial" pitchFamily="34" charset="0"/>
                        <a:cs typeface="Arial"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50000"/>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6"/>
                          </a:solidFill>
                          <a:latin typeface="Arial" pitchFamily="34" charset="0"/>
                          <a:cs typeface="Arial" pitchFamily="34" charset="0"/>
                        </a:rPr>
                        <a:t>6,455</a:t>
                      </a:r>
                      <a:endParaRPr lang="en-US" sz="1700" b="1" dirty="0">
                        <a:solidFill>
                          <a:schemeClr val="accent6"/>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6"/>
                          </a:solidFill>
                          <a:latin typeface="Arial" pitchFamily="34" charset="0"/>
                          <a:cs typeface="Arial" pitchFamily="34" charset="0"/>
                        </a:rPr>
                        <a:t>705</a:t>
                      </a:r>
                      <a:endParaRPr lang="en-US" sz="1700" b="1" dirty="0">
                        <a:solidFill>
                          <a:schemeClr val="accent6"/>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44724">
                <a:tc>
                  <a:txBody>
                    <a:bodyPr/>
                    <a:lstStyle/>
                    <a:p>
                      <a:r>
                        <a:rPr lang="en-US" sz="1700" b="0" i="0" dirty="0" smtClean="0">
                          <a:solidFill>
                            <a:schemeClr val="bg1"/>
                          </a:solidFill>
                          <a:latin typeface="Arial" pitchFamily="34" charset="0"/>
                          <a:cs typeface="Arial" pitchFamily="34" charset="0"/>
                        </a:rPr>
                        <a:t>Western Europe</a:t>
                      </a:r>
                      <a:endParaRPr lang="en-US" sz="1700" b="0" i="0" dirty="0">
                        <a:solidFill>
                          <a:schemeClr val="bg1"/>
                        </a:solidFill>
                        <a:latin typeface="Arial" pitchFamily="34" charset="0"/>
                        <a:cs typeface="Arial"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50000"/>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6"/>
                          </a:solidFill>
                          <a:latin typeface="Arial" pitchFamily="34" charset="0"/>
                          <a:cs typeface="Arial" pitchFamily="34" charset="0"/>
                        </a:rPr>
                        <a:t>7,424</a:t>
                      </a:r>
                      <a:endParaRPr lang="en-US" sz="1700" b="1" dirty="0">
                        <a:solidFill>
                          <a:schemeClr val="accent6"/>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6"/>
                          </a:solidFill>
                          <a:latin typeface="Arial" pitchFamily="34" charset="0"/>
                          <a:cs typeface="Arial" pitchFamily="34" charset="0"/>
                        </a:rPr>
                        <a:t>841</a:t>
                      </a:r>
                      <a:endParaRPr lang="en-US" sz="1700" b="1" dirty="0">
                        <a:solidFill>
                          <a:schemeClr val="accent6"/>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344724">
                <a:tc>
                  <a:txBody>
                    <a:bodyPr/>
                    <a:lstStyle/>
                    <a:p>
                      <a:r>
                        <a:rPr lang="en-US" sz="1700" b="0" i="0" dirty="0" smtClean="0">
                          <a:solidFill>
                            <a:schemeClr val="bg1"/>
                          </a:solidFill>
                          <a:latin typeface="Arial" pitchFamily="34" charset="0"/>
                          <a:cs typeface="Arial" pitchFamily="34" charset="0"/>
                        </a:rPr>
                        <a:t>TOTAL</a:t>
                      </a:r>
                      <a:endParaRPr lang="en-US" sz="1700" b="0" i="0" dirty="0">
                        <a:solidFill>
                          <a:schemeClr val="bg1"/>
                        </a:solidFill>
                        <a:latin typeface="Arial" pitchFamily="34" charset="0"/>
                        <a:cs typeface="Arial"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1"/>
                          </a:solidFill>
                          <a:latin typeface="Arial" pitchFamily="34" charset="0"/>
                          <a:cs typeface="Arial" pitchFamily="34" charset="0"/>
                        </a:rPr>
                        <a:t>14,997</a:t>
                      </a:r>
                      <a:endParaRPr lang="en-US" sz="1700" b="1" dirty="0">
                        <a:solidFill>
                          <a:schemeClr val="accent1"/>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solidFill>
                            <a:schemeClr val="accent1"/>
                          </a:solidFill>
                          <a:latin typeface="Arial" pitchFamily="34" charset="0"/>
                          <a:cs typeface="Arial" pitchFamily="34" charset="0"/>
                        </a:rPr>
                        <a:t>1,990</a:t>
                      </a:r>
                      <a:endParaRPr lang="en-US" sz="1700" b="1" dirty="0">
                        <a:solidFill>
                          <a:schemeClr val="accent1"/>
                        </a:solidFill>
                        <a:latin typeface="Arial" pitchFamily="34" charset="0"/>
                        <a:cs typeface="Arial" pitchFamily="34" charset="0"/>
                      </a:endParaRPr>
                    </a:p>
                  </a:txBody>
                  <a:tcPr marT="64008" marB="6400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r>
            </a:tbl>
          </a:graphicData>
        </a:graphic>
      </p:graphicFrame>
      <p:sp>
        <p:nvSpPr>
          <p:cNvPr id="5" name="Title 3"/>
          <p:cNvSpPr txBox="1">
            <a:spLocks/>
          </p:cNvSpPr>
          <p:nvPr/>
        </p:nvSpPr>
        <p:spPr>
          <a:xfrm>
            <a:off x="2743200" y="152400"/>
            <a:ext cx="6096000" cy="533400"/>
          </a:xfrm>
          <a:prstGeom prst="rect">
            <a:avLst/>
          </a:prstGeom>
        </p:spPr>
        <p:txBody>
          <a:bodyPr/>
          <a:lstStyle>
            <a:lvl1pPr algn="l" defTabSz="914400" rtl="0" eaLnBrk="1" latinLnBrk="0" hangingPunct="1">
              <a:spcBef>
                <a:spcPct val="0"/>
              </a:spcBef>
              <a:buNone/>
              <a:defRPr sz="3600" b="1" kern="1200">
                <a:solidFill>
                  <a:srgbClr val="373737"/>
                </a:solidFill>
                <a:latin typeface="Arial" pitchFamily="34" charset="0"/>
                <a:ea typeface="+mj-ea"/>
                <a:cs typeface="Arial" pitchFamily="34" charset="0"/>
              </a:defRPr>
            </a:lvl1pPr>
          </a:lstStyle>
          <a:p>
            <a:pPr fontAlgn="base">
              <a:spcBef>
                <a:spcPts val="600"/>
              </a:spcBef>
            </a:pPr>
            <a:r>
              <a:rPr lang="en-US" sz="2800" dirty="0" smtClean="0"/>
              <a:t>International Full-Text Coverage in </a:t>
            </a:r>
            <a:r>
              <a:rPr lang="en-US" sz="2800" i="1" dirty="0" smtClean="0"/>
              <a:t>Business Source Complete</a:t>
            </a:r>
            <a:endParaRPr lang="en-US" sz="1200" i="1" dirty="0">
              <a:solidFill>
                <a:srgbClr val="000000"/>
              </a:solidFill>
              <a:latin typeface="Arial"/>
              <a:cs typeface="Arial"/>
            </a:endParaRPr>
          </a:p>
        </p:txBody>
      </p:sp>
      <p:sp>
        <p:nvSpPr>
          <p:cNvPr id="7" name="Rectangle 6"/>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cs typeface="Arial" pitchFamily="34" charset="0"/>
              </a:rPr>
              <a:t>Business Source Complete</a:t>
            </a:r>
            <a:endParaRPr lang="en-US" sz="1400" dirty="0">
              <a:solidFill>
                <a:srgbClr val="183053"/>
              </a:solidFill>
              <a:cs typeface="Arial" pitchFamily="34" charset="0"/>
            </a:endParaRPr>
          </a:p>
        </p:txBody>
      </p:sp>
      <p:cxnSp>
        <p:nvCxnSpPr>
          <p:cNvPr id="8" name="Straight Connector 7"/>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2" descr="M:\Creative Services_MAC\_Business Source\_Business Source Complete\BSC Logo\BSC_300dpi_stacked.png"/>
          <p:cNvPicPr>
            <a:picLocks noChangeAspect="1" noChangeArrowheads="1"/>
          </p:cNvPicPr>
          <p:nvPr/>
        </p:nvPicPr>
        <p:blipFill>
          <a:blip r:embed="rId2" cstate="print"/>
          <a:srcRect/>
          <a:stretch>
            <a:fillRect/>
          </a:stretch>
        </p:blipFill>
        <p:spPr bwMode="auto">
          <a:xfrm>
            <a:off x="0" y="398929"/>
            <a:ext cx="2514600" cy="591671"/>
          </a:xfrm>
          <a:prstGeom prst="rect">
            <a:avLst/>
          </a:prstGeom>
          <a:noFill/>
        </p:spPr>
      </p:pic>
    </p:spTree>
    <p:extLst>
      <p:ext uri="{BB962C8B-B14F-4D97-AF65-F5344CB8AC3E}">
        <p14:creationId xmlns:p14="http://schemas.microsoft.com/office/powerpoint/2010/main" val="3083512670"/>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p:cNvGraphicFramePr>
          <p:nvPr>
            <p:extLst>
              <p:ext uri="{D42A27DB-BD31-4B8C-83A1-F6EECF244321}">
                <p14:modId xmlns:p14="http://schemas.microsoft.com/office/powerpoint/2010/main" val="1560988662"/>
              </p:ext>
            </p:extLst>
          </p:nvPr>
        </p:nvGraphicFramePr>
        <p:xfrm>
          <a:off x="1066800" y="1600200"/>
          <a:ext cx="6858000" cy="4191001"/>
        </p:xfrm>
        <a:graphic>
          <a:graphicData uri="http://schemas.openxmlformats.org/drawingml/2006/table">
            <a:tbl>
              <a:tblPr firstRow="1" bandRow="1">
                <a:effectLst/>
                <a:tableStyleId>{5C22544A-7EE6-4342-B048-85BDC9FD1C3A}</a:tableStyleId>
              </a:tblPr>
              <a:tblGrid>
                <a:gridCol w="3733800"/>
                <a:gridCol w="3124200"/>
              </a:tblGrid>
              <a:tr h="870996">
                <a:tc>
                  <a:txBody>
                    <a:bodyPr/>
                    <a:lstStyle/>
                    <a:p>
                      <a:pPr algn="l"/>
                      <a:r>
                        <a:rPr lang="en-US" sz="1500" b="1" dirty="0" smtClean="0">
                          <a:solidFill>
                            <a:srgbClr val="373737"/>
                          </a:solidFill>
                          <a:latin typeface="Arial" pitchFamily="34" charset="0"/>
                          <a:cs typeface="Arial" pitchFamily="34" charset="0"/>
                        </a:rPr>
                        <a:t>PUBLISHER</a:t>
                      </a:r>
                      <a:endParaRPr lang="en-US" sz="1500" b="1" dirty="0">
                        <a:solidFill>
                          <a:srgbClr val="373737"/>
                        </a:solidFill>
                        <a:latin typeface="Arial" pitchFamily="34" charset="0"/>
                        <a:cs typeface="Arial" pitchFamily="34" charset="0"/>
                      </a:endParaRPr>
                    </a:p>
                  </a:txBody>
                  <a:tcPr marT="91440" marB="9144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400" b="0" i="1" dirty="0" smtClean="0">
                          <a:solidFill>
                            <a:schemeClr val="bg1"/>
                          </a:solidFill>
                          <a:latin typeface="Arial" pitchFamily="34" charset="0"/>
                          <a:cs typeface="Arial" pitchFamily="34" charset="0"/>
                        </a:rPr>
                        <a:t>Business</a:t>
                      </a:r>
                      <a:r>
                        <a:rPr lang="en-US" sz="1400" b="0" i="1" baseline="0" dirty="0" smtClean="0">
                          <a:solidFill>
                            <a:schemeClr val="bg1"/>
                          </a:solidFill>
                          <a:latin typeface="Arial" pitchFamily="34" charset="0"/>
                          <a:cs typeface="Arial" pitchFamily="34" charset="0"/>
                        </a:rPr>
                        <a:t> </a:t>
                      </a:r>
                      <a:r>
                        <a:rPr lang="en-US" sz="1400" b="0" i="1" dirty="0" smtClean="0">
                          <a:solidFill>
                            <a:schemeClr val="bg1"/>
                          </a:solidFill>
                          <a:latin typeface="Arial" pitchFamily="34" charset="0"/>
                          <a:cs typeface="Arial" pitchFamily="34" charset="0"/>
                        </a:rPr>
                        <a:t>Source</a:t>
                      </a:r>
                      <a:r>
                        <a:rPr lang="en-US" sz="1400" b="0" i="0" dirty="0" smtClean="0">
                          <a:solidFill>
                            <a:schemeClr val="bg1"/>
                          </a:solidFill>
                          <a:latin typeface="Arial" pitchFamily="34" charset="0"/>
                          <a:cs typeface="Arial" pitchFamily="34" charset="0"/>
                        </a:rPr>
                        <a:t/>
                      </a:r>
                      <a:br>
                        <a:rPr lang="en-US" sz="1400" b="0" i="0" dirty="0" smtClean="0">
                          <a:solidFill>
                            <a:schemeClr val="bg1"/>
                          </a:solidFill>
                          <a:latin typeface="Arial" pitchFamily="34" charset="0"/>
                          <a:cs typeface="Arial" pitchFamily="34" charset="0"/>
                        </a:rPr>
                      </a:br>
                      <a:r>
                        <a:rPr lang="en-US" sz="1400" b="0" i="0" dirty="0" smtClean="0">
                          <a:solidFill>
                            <a:schemeClr val="bg1"/>
                          </a:solidFill>
                          <a:latin typeface="Arial" pitchFamily="34" charset="0"/>
                          <a:cs typeface="Arial" pitchFamily="34" charset="0"/>
                        </a:rPr>
                        <a:t>Full Text Coverage</a:t>
                      </a:r>
                      <a:endParaRPr lang="en-US" sz="1400" b="0" i="0" dirty="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75000"/>
                      </a:schemeClr>
                    </a:solidFill>
                  </a:tcPr>
                </a:tc>
              </a:tr>
              <a:tr h="664001">
                <a:tc>
                  <a:txBody>
                    <a:bodyPr/>
                    <a:lstStyle/>
                    <a:p>
                      <a:r>
                        <a:rPr lang="en-US" sz="1600" b="0" i="0" dirty="0" smtClean="0">
                          <a:solidFill>
                            <a:schemeClr val="bg1"/>
                          </a:solidFill>
                          <a:latin typeface="Arial" pitchFamily="34" charset="0"/>
                          <a:cs typeface="Arial" pitchFamily="34" charset="0"/>
                        </a:rPr>
                        <a:t>Business Monitor International</a:t>
                      </a:r>
                      <a:endParaRPr lang="en-US" sz="1600" b="0" i="0" dirty="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chemeClr val="accent6"/>
                          </a:solidFill>
                          <a:effectLst/>
                          <a:uLnTx/>
                          <a:uFillTx/>
                          <a:latin typeface="Arial" pitchFamily="34" charset="0"/>
                          <a:ea typeface="+mn-ea"/>
                          <a:cs typeface="Arial" pitchFamily="34" charset="0"/>
                        </a:rPr>
                        <a:t>80 Country Forecast Reports</a:t>
                      </a: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664001">
                <a:tc>
                  <a:txBody>
                    <a:bodyPr/>
                    <a:lstStyle/>
                    <a:p>
                      <a:r>
                        <a:rPr lang="en-US" sz="1600" b="0" i="0" dirty="0" smtClean="0">
                          <a:solidFill>
                            <a:schemeClr val="bg1"/>
                          </a:solidFill>
                          <a:latin typeface="Arial" pitchFamily="34" charset="0"/>
                          <a:cs typeface="Arial" pitchFamily="34" charset="0"/>
                        </a:rPr>
                        <a:t>CountryWatch Incorporated</a:t>
                      </a:r>
                      <a:endParaRPr lang="en-US" sz="1600" b="0" i="0" dirty="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dirty="0" smtClean="0">
                          <a:solidFill>
                            <a:schemeClr val="accent6"/>
                          </a:solidFill>
                          <a:latin typeface="Arial" pitchFamily="34" charset="0"/>
                          <a:cs typeface="Arial" pitchFamily="34" charset="0"/>
                        </a:rPr>
                        <a:t>196 Country Reviews</a:t>
                      </a: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664001">
                <a:tc>
                  <a:txBody>
                    <a:bodyPr/>
                    <a:lstStyle/>
                    <a:p>
                      <a:r>
                        <a:rPr lang="en-US" sz="1600" b="0" i="0" dirty="0" smtClean="0">
                          <a:solidFill>
                            <a:schemeClr val="bg1"/>
                          </a:solidFill>
                          <a:latin typeface="Arial" pitchFamily="34" charset="0"/>
                          <a:cs typeface="Arial" pitchFamily="34" charset="0"/>
                        </a:rPr>
                        <a:t>CountryWatch Incorporated</a:t>
                      </a:r>
                      <a:endParaRPr lang="en-US" sz="1600" b="0" i="0" dirty="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dirty="0" smtClean="0">
                          <a:solidFill>
                            <a:schemeClr val="accent6"/>
                          </a:solidFill>
                          <a:latin typeface="Arial" pitchFamily="34" charset="0"/>
                          <a:cs typeface="Arial" pitchFamily="34" charset="0"/>
                        </a:rPr>
                        <a:t>196 Forecast Briefs</a:t>
                      </a:r>
                      <a:br>
                        <a:rPr lang="en-US" sz="1300" b="0" i="0" dirty="0" smtClean="0">
                          <a:solidFill>
                            <a:schemeClr val="accent6"/>
                          </a:solidFill>
                          <a:latin typeface="Arial" pitchFamily="34" charset="0"/>
                          <a:cs typeface="Arial" pitchFamily="34" charset="0"/>
                        </a:rPr>
                      </a:br>
                      <a:endParaRPr lang="en-US" sz="1300" b="0" i="0" dirty="0">
                        <a:solidFill>
                          <a:schemeClr val="accent6"/>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664001">
                <a:tc>
                  <a:txBody>
                    <a:bodyPr/>
                    <a:lstStyle/>
                    <a:p>
                      <a:r>
                        <a:rPr lang="en-US" sz="1600" b="0" i="0" dirty="0" smtClean="0">
                          <a:solidFill>
                            <a:schemeClr val="bg1"/>
                          </a:solidFill>
                          <a:latin typeface="Arial" pitchFamily="34" charset="0"/>
                          <a:cs typeface="Arial" pitchFamily="34" charset="0"/>
                        </a:rPr>
                        <a:t>Global Insights</a:t>
                      </a:r>
                      <a:endParaRPr lang="en-US" sz="1600" b="0" i="0" dirty="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dirty="0" smtClean="0">
                          <a:solidFill>
                            <a:schemeClr val="accent6"/>
                          </a:solidFill>
                          <a:latin typeface="Arial" pitchFamily="34" charset="0"/>
                          <a:cs typeface="Arial" pitchFamily="34" charset="0"/>
                        </a:rPr>
                        <a:t>114 Country Monitors</a:t>
                      </a: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664001">
                <a:tc>
                  <a:txBody>
                    <a:bodyPr/>
                    <a:lstStyle/>
                    <a:p>
                      <a:r>
                        <a:rPr lang="en-US" sz="1600" b="0" i="0" dirty="0" smtClean="0">
                          <a:solidFill>
                            <a:schemeClr val="bg1"/>
                          </a:solidFill>
                          <a:latin typeface="Arial" pitchFamily="34" charset="0"/>
                          <a:cs typeface="Arial" pitchFamily="34" charset="0"/>
                        </a:rPr>
                        <a:t>Going Global </a:t>
                      </a:r>
                      <a:endParaRPr lang="en-US" sz="1600" b="0" i="0" dirty="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300" b="0" i="0" dirty="0" smtClean="0">
                          <a:solidFill>
                            <a:schemeClr val="accent6"/>
                          </a:solidFill>
                          <a:latin typeface="Arial" pitchFamily="34" charset="0"/>
                          <a:cs typeface="Arial" pitchFamily="34" charset="0"/>
                        </a:rPr>
                        <a:t>47 </a:t>
                      </a:r>
                      <a:r>
                        <a:rPr lang="es-ES" sz="1300" b="0" i="0" dirty="0" err="1" smtClean="0">
                          <a:solidFill>
                            <a:schemeClr val="accent6"/>
                          </a:solidFill>
                          <a:latin typeface="Arial" pitchFamily="34" charset="0"/>
                          <a:cs typeface="Arial" pitchFamily="34" charset="0"/>
                        </a:rPr>
                        <a:t>Career</a:t>
                      </a:r>
                      <a:r>
                        <a:rPr lang="es-ES" sz="1300" b="0" i="0" dirty="0" smtClean="0">
                          <a:solidFill>
                            <a:schemeClr val="accent6"/>
                          </a:solidFill>
                          <a:latin typeface="Arial" pitchFamily="34" charset="0"/>
                          <a:cs typeface="Arial" pitchFamily="34" charset="0"/>
                        </a:rPr>
                        <a:t> Guides</a:t>
                      </a: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bl>
          </a:graphicData>
        </a:graphic>
      </p:graphicFrame>
      <p:sp>
        <p:nvSpPr>
          <p:cNvPr id="5" name="Rectangle 4"/>
          <p:cNvSpPr>
            <a:spLocks noChangeArrowheads="1"/>
          </p:cNvSpPr>
          <p:nvPr/>
        </p:nvSpPr>
        <p:spPr bwMode="auto">
          <a:xfrm>
            <a:off x="1905000" y="6248400"/>
            <a:ext cx="5257800" cy="292388"/>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300" dirty="0" smtClean="0">
                <a:solidFill>
                  <a:srgbClr val="373737"/>
                </a:solidFill>
              </a:rPr>
              <a:t>December, 2014</a:t>
            </a:r>
            <a:endParaRPr lang="en-US" sz="1300" i="1" baseline="-25000" dirty="0">
              <a:solidFill>
                <a:srgbClr val="373737"/>
              </a:solidFill>
            </a:endParaRPr>
          </a:p>
        </p:txBody>
      </p:sp>
      <p:sp>
        <p:nvSpPr>
          <p:cNvPr id="6" name="Title 3"/>
          <p:cNvSpPr txBox="1">
            <a:spLocks/>
          </p:cNvSpPr>
          <p:nvPr/>
        </p:nvSpPr>
        <p:spPr>
          <a:xfrm>
            <a:off x="2743200" y="152400"/>
            <a:ext cx="6096000" cy="533400"/>
          </a:xfrm>
          <a:prstGeom prst="rect">
            <a:avLst/>
          </a:prstGeom>
        </p:spPr>
        <p:txBody>
          <a:bodyPr/>
          <a:lstStyle>
            <a:lvl1pPr algn="l" defTabSz="914400" rtl="0" eaLnBrk="1" latinLnBrk="0" hangingPunct="1">
              <a:spcBef>
                <a:spcPct val="0"/>
              </a:spcBef>
              <a:buNone/>
              <a:defRPr sz="3600" b="1" kern="1200">
                <a:solidFill>
                  <a:srgbClr val="373737"/>
                </a:solidFill>
                <a:latin typeface="Arial" pitchFamily="34" charset="0"/>
                <a:ea typeface="+mj-ea"/>
                <a:cs typeface="Arial" pitchFamily="34" charset="0"/>
              </a:defRPr>
            </a:lvl1pPr>
          </a:lstStyle>
          <a:p>
            <a:pPr fontAlgn="base">
              <a:spcBef>
                <a:spcPts val="600"/>
              </a:spcBef>
            </a:pPr>
            <a:r>
              <a:rPr lang="en-US" sz="2800" i="1" dirty="0" smtClean="0"/>
              <a:t>Business Source Complete </a:t>
            </a:r>
            <a:r>
              <a:rPr lang="en-US" sz="2800" dirty="0" smtClean="0"/>
              <a:t>Country Economic Reports</a:t>
            </a:r>
            <a:endParaRPr lang="en-US" sz="1200" dirty="0">
              <a:solidFill>
                <a:srgbClr val="000000"/>
              </a:solidFill>
              <a:latin typeface="Arial"/>
              <a:cs typeface="Arial"/>
            </a:endParaRPr>
          </a:p>
        </p:txBody>
      </p:sp>
      <p:sp>
        <p:nvSpPr>
          <p:cNvPr id="7" name="Rectangle 6"/>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cs typeface="Arial" pitchFamily="34" charset="0"/>
              </a:rPr>
              <a:t>Business Source Complete</a:t>
            </a:r>
            <a:endParaRPr lang="en-US" sz="1400" dirty="0">
              <a:solidFill>
                <a:srgbClr val="183053"/>
              </a:solidFill>
              <a:cs typeface="Arial" pitchFamily="34" charset="0"/>
            </a:endParaRPr>
          </a:p>
        </p:txBody>
      </p:sp>
      <p:cxnSp>
        <p:nvCxnSpPr>
          <p:cNvPr id="8" name="Straight Connector 7"/>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2" descr="M:\Creative Services_MAC\_Business Source\_Business Source Complete\BSC Logo\BSC_300dpi_stacked.png"/>
          <p:cNvPicPr>
            <a:picLocks noChangeAspect="1" noChangeArrowheads="1"/>
          </p:cNvPicPr>
          <p:nvPr/>
        </p:nvPicPr>
        <p:blipFill>
          <a:blip r:embed="rId2" cstate="print"/>
          <a:srcRect/>
          <a:stretch>
            <a:fillRect/>
          </a:stretch>
        </p:blipFill>
        <p:spPr bwMode="auto">
          <a:xfrm>
            <a:off x="0" y="398929"/>
            <a:ext cx="2514600" cy="591671"/>
          </a:xfrm>
          <a:prstGeom prst="rect">
            <a:avLst/>
          </a:prstGeom>
          <a:noFill/>
        </p:spPr>
      </p:pic>
    </p:spTree>
    <p:extLst>
      <p:ext uri="{BB962C8B-B14F-4D97-AF65-F5344CB8AC3E}">
        <p14:creationId xmlns:p14="http://schemas.microsoft.com/office/powerpoint/2010/main" val="2473300034"/>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p:cNvGraphicFramePr>
          <p:nvPr>
            <p:extLst>
              <p:ext uri="{D42A27DB-BD31-4B8C-83A1-F6EECF244321}">
                <p14:modId xmlns:p14="http://schemas.microsoft.com/office/powerpoint/2010/main" val="3876526827"/>
              </p:ext>
            </p:extLst>
          </p:nvPr>
        </p:nvGraphicFramePr>
        <p:xfrm>
          <a:off x="990600" y="1447800"/>
          <a:ext cx="7162800" cy="4202590"/>
        </p:xfrm>
        <a:graphic>
          <a:graphicData uri="http://schemas.openxmlformats.org/drawingml/2006/table">
            <a:tbl>
              <a:tblPr firstRow="1" bandRow="1">
                <a:effectLst/>
                <a:tableStyleId>{5C22544A-7EE6-4342-B048-85BDC9FD1C3A}</a:tableStyleId>
              </a:tblPr>
              <a:tblGrid>
                <a:gridCol w="3886200"/>
                <a:gridCol w="3276600"/>
              </a:tblGrid>
              <a:tr h="865030">
                <a:tc>
                  <a:txBody>
                    <a:bodyPr/>
                    <a:lstStyle/>
                    <a:p>
                      <a:pPr algn="l"/>
                      <a:r>
                        <a:rPr lang="en-US" sz="1500" b="1" dirty="0" smtClean="0">
                          <a:solidFill>
                            <a:srgbClr val="373737"/>
                          </a:solidFill>
                          <a:latin typeface="Arial" pitchFamily="34" charset="0"/>
                          <a:cs typeface="Arial" pitchFamily="34" charset="0"/>
                        </a:rPr>
                        <a:t>PUBLISHER</a:t>
                      </a:r>
                      <a:endParaRPr lang="en-US" sz="1500" b="1" dirty="0">
                        <a:solidFill>
                          <a:srgbClr val="373737"/>
                        </a:solidFill>
                        <a:latin typeface="Arial" pitchFamily="34" charset="0"/>
                        <a:cs typeface="Arial" pitchFamily="34" charset="0"/>
                      </a:endParaRPr>
                    </a:p>
                  </a:txBody>
                  <a:tcPr marT="91440" marB="9144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400" b="0" i="1" dirty="0" smtClean="0">
                          <a:solidFill>
                            <a:schemeClr val="bg1"/>
                          </a:solidFill>
                          <a:latin typeface="Arial" pitchFamily="34" charset="0"/>
                          <a:cs typeface="Arial" pitchFamily="34" charset="0"/>
                        </a:rPr>
                        <a:t>Business</a:t>
                      </a:r>
                      <a:r>
                        <a:rPr lang="en-US" sz="1400" b="0" i="1" baseline="0" dirty="0" smtClean="0">
                          <a:solidFill>
                            <a:schemeClr val="bg1"/>
                          </a:solidFill>
                          <a:latin typeface="Arial" pitchFamily="34" charset="0"/>
                          <a:cs typeface="Arial" pitchFamily="34" charset="0"/>
                        </a:rPr>
                        <a:t> </a:t>
                      </a:r>
                      <a:r>
                        <a:rPr lang="en-US" sz="1400" b="0" i="1" dirty="0" smtClean="0">
                          <a:solidFill>
                            <a:schemeClr val="bg1"/>
                          </a:solidFill>
                          <a:latin typeface="Arial" pitchFamily="34" charset="0"/>
                          <a:cs typeface="Arial" pitchFamily="34" charset="0"/>
                        </a:rPr>
                        <a:t>Source</a:t>
                      </a:r>
                      <a:r>
                        <a:rPr lang="en-US" sz="1400" b="0" i="0" dirty="0" smtClean="0">
                          <a:solidFill>
                            <a:schemeClr val="bg1"/>
                          </a:solidFill>
                          <a:latin typeface="Arial" pitchFamily="34" charset="0"/>
                          <a:cs typeface="Arial" pitchFamily="34" charset="0"/>
                        </a:rPr>
                        <a:t/>
                      </a:r>
                      <a:br>
                        <a:rPr lang="en-US" sz="1400" b="0" i="0" dirty="0" smtClean="0">
                          <a:solidFill>
                            <a:schemeClr val="bg1"/>
                          </a:solidFill>
                          <a:latin typeface="Arial" pitchFamily="34" charset="0"/>
                          <a:cs typeface="Arial" pitchFamily="34" charset="0"/>
                        </a:rPr>
                      </a:br>
                      <a:r>
                        <a:rPr lang="en-US" sz="1400" b="0" i="0" dirty="0" smtClean="0">
                          <a:solidFill>
                            <a:schemeClr val="bg1"/>
                          </a:solidFill>
                          <a:latin typeface="Arial" pitchFamily="34" charset="0"/>
                          <a:cs typeface="Arial" pitchFamily="34" charset="0"/>
                        </a:rPr>
                        <a:t>Full Text Coverage</a:t>
                      </a:r>
                      <a:endParaRPr lang="en-US" sz="1400" b="0" i="0" dirty="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75000"/>
                      </a:schemeClr>
                    </a:solidFill>
                  </a:tcPr>
                </a:tc>
              </a:tr>
              <a:tr h="667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solidFill>
                            <a:schemeClr val="bg1"/>
                          </a:solidFill>
                          <a:latin typeface="Arial" pitchFamily="34" charset="0"/>
                          <a:cs typeface="Arial" pitchFamily="34" charset="0"/>
                        </a:rPr>
                        <a:t>MarketLine</a:t>
                      </a:r>
                      <a:endParaRPr lang="en-US" sz="1600" b="0" i="0" dirty="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dirty="0" smtClean="0">
                          <a:solidFill>
                            <a:schemeClr val="accent6"/>
                          </a:solidFill>
                          <a:latin typeface="Arial" pitchFamily="34" charset="0"/>
                          <a:cs typeface="Arial" pitchFamily="34" charset="0"/>
                        </a:rPr>
                        <a:t>63 Country Profiles</a:t>
                      </a: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667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solidFill>
                            <a:schemeClr val="bg1"/>
                          </a:solidFill>
                          <a:latin typeface="Arial" pitchFamily="34" charset="0"/>
                          <a:cs typeface="Arial" pitchFamily="34" charset="0"/>
                        </a:rPr>
                        <a:t>OECD</a:t>
                      </a:r>
                      <a:endParaRPr lang="en-US" sz="1600" b="0" i="0" dirty="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dirty="0" smtClean="0">
                          <a:solidFill>
                            <a:schemeClr val="accent6"/>
                          </a:solidFill>
                          <a:latin typeface="Arial" pitchFamily="34" charset="0"/>
                          <a:cs typeface="Arial" pitchFamily="34" charset="0"/>
                        </a:rPr>
                        <a:t>71 Country Economic Reports</a:t>
                      </a:r>
                      <a:endParaRPr lang="en-US" sz="1300" b="0" i="0" dirty="0">
                        <a:solidFill>
                          <a:schemeClr val="accent6"/>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667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solidFill>
                            <a:schemeClr val="bg1"/>
                          </a:solidFill>
                          <a:latin typeface="Arial" pitchFamily="34" charset="0"/>
                          <a:cs typeface="Arial" pitchFamily="34" charset="0"/>
                        </a:rPr>
                        <a:t>Political Risk Yearbook</a:t>
                      </a:r>
                      <a:endParaRPr lang="en-US" sz="1600" b="0" i="0" dirty="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dirty="0" smtClean="0">
                          <a:solidFill>
                            <a:schemeClr val="accent6"/>
                          </a:solidFill>
                          <a:latin typeface="Arial" pitchFamily="34" charset="0"/>
                          <a:cs typeface="Arial" pitchFamily="34" charset="0"/>
                        </a:rPr>
                        <a:t>100 Country Risk Reports</a:t>
                      </a:r>
                      <a:endParaRPr lang="en-US" sz="1300" b="0" i="0" dirty="0">
                        <a:solidFill>
                          <a:schemeClr val="accent6"/>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667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solidFill>
                            <a:schemeClr val="bg1"/>
                          </a:solidFill>
                          <a:latin typeface="Arial" pitchFamily="34" charset="0"/>
                          <a:cs typeface="Arial" pitchFamily="34" charset="0"/>
                        </a:rPr>
                        <a:t>Superintendent of Documents</a:t>
                      </a:r>
                      <a:endParaRPr lang="en-US" sz="1600" b="0" i="0" dirty="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dirty="0" smtClean="0">
                          <a:solidFill>
                            <a:schemeClr val="accent6"/>
                          </a:solidFill>
                          <a:latin typeface="Arial" pitchFamily="34" charset="0"/>
                          <a:cs typeface="Arial" pitchFamily="34" charset="0"/>
                        </a:rPr>
                        <a:t>195 Country Fact Sheets</a:t>
                      </a:r>
                      <a:endParaRPr lang="en-US" sz="1300" b="0" i="0" dirty="0">
                        <a:solidFill>
                          <a:schemeClr val="accent6"/>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r h="667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solidFill>
                            <a:schemeClr val="bg1"/>
                          </a:solidFill>
                          <a:latin typeface="Arial" pitchFamily="34" charset="0"/>
                          <a:cs typeface="Arial" pitchFamily="34" charset="0"/>
                        </a:rPr>
                        <a:t>Superintendent of Documents</a:t>
                      </a:r>
                      <a:endParaRPr lang="en-US" sz="1600" b="0" i="0" dirty="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dirty="0" smtClean="0">
                          <a:solidFill>
                            <a:schemeClr val="accent6"/>
                          </a:solidFill>
                          <a:latin typeface="Arial" pitchFamily="34" charset="0"/>
                          <a:cs typeface="Arial" pitchFamily="34" charset="0"/>
                        </a:rPr>
                        <a:t>198 Country Background Notes</a:t>
                      </a: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BEBEB"/>
                    </a:solidFill>
                  </a:tcPr>
                </a:tc>
              </a:tr>
            </a:tbl>
          </a:graphicData>
        </a:graphic>
      </p:graphicFrame>
      <p:sp>
        <p:nvSpPr>
          <p:cNvPr id="6" name="Rectangle 5"/>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cs typeface="Arial" pitchFamily="34" charset="0"/>
              </a:rPr>
              <a:t>Business Source Complete</a:t>
            </a:r>
            <a:endParaRPr lang="en-US" sz="1400" dirty="0">
              <a:solidFill>
                <a:srgbClr val="183053"/>
              </a:solidFill>
              <a:cs typeface="Arial" pitchFamily="34" charset="0"/>
            </a:endParaRPr>
          </a:p>
        </p:txBody>
      </p:sp>
      <p:cxnSp>
        <p:nvCxnSpPr>
          <p:cNvPr id="7" name="Straight Connector 6"/>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3"/>
          <p:cNvSpPr txBox="1">
            <a:spLocks/>
          </p:cNvSpPr>
          <p:nvPr/>
        </p:nvSpPr>
        <p:spPr>
          <a:xfrm>
            <a:off x="2743200" y="152400"/>
            <a:ext cx="6096000" cy="533400"/>
          </a:xfrm>
          <a:prstGeom prst="rect">
            <a:avLst/>
          </a:prstGeom>
        </p:spPr>
        <p:txBody>
          <a:bodyPr/>
          <a:lstStyle>
            <a:lvl1pPr algn="l" defTabSz="914400" rtl="0" eaLnBrk="1" latinLnBrk="0" hangingPunct="1">
              <a:spcBef>
                <a:spcPct val="0"/>
              </a:spcBef>
              <a:buNone/>
              <a:defRPr sz="3600" b="1" kern="1200">
                <a:solidFill>
                  <a:srgbClr val="373737"/>
                </a:solidFill>
                <a:latin typeface="Arial" pitchFamily="34" charset="0"/>
                <a:ea typeface="+mj-ea"/>
                <a:cs typeface="Arial" pitchFamily="34" charset="0"/>
              </a:defRPr>
            </a:lvl1pPr>
          </a:lstStyle>
          <a:p>
            <a:pPr fontAlgn="base">
              <a:spcBef>
                <a:spcPts val="600"/>
              </a:spcBef>
            </a:pPr>
            <a:r>
              <a:rPr lang="en-US" sz="2800" i="1" dirty="0" smtClean="0"/>
              <a:t>Business Source Complete </a:t>
            </a:r>
            <a:r>
              <a:rPr lang="en-US" sz="2800" dirty="0" smtClean="0"/>
              <a:t>Country Economic Reports</a:t>
            </a:r>
            <a:endParaRPr lang="en-US" sz="1200" dirty="0">
              <a:solidFill>
                <a:srgbClr val="000000"/>
              </a:solidFill>
              <a:latin typeface="Arial"/>
              <a:cs typeface="Arial"/>
            </a:endParaRPr>
          </a:p>
        </p:txBody>
      </p:sp>
      <p:pic>
        <p:nvPicPr>
          <p:cNvPr id="12" name="Picture 2" descr="M:\Creative Services_MAC\_Business Source\_Business Source Complete\BSC Logo\BSC_300dpi_stacked.png"/>
          <p:cNvPicPr>
            <a:picLocks noChangeAspect="1" noChangeArrowheads="1"/>
          </p:cNvPicPr>
          <p:nvPr/>
        </p:nvPicPr>
        <p:blipFill>
          <a:blip r:embed="rId2" cstate="print"/>
          <a:srcRect/>
          <a:stretch>
            <a:fillRect/>
          </a:stretch>
        </p:blipFill>
        <p:spPr bwMode="auto">
          <a:xfrm>
            <a:off x="0" y="398929"/>
            <a:ext cx="2514600" cy="591671"/>
          </a:xfrm>
          <a:prstGeom prst="rect">
            <a:avLst/>
          </a:prstGeom>
          <a:noFill/>
        </p:spPr>
      </p:pic>
      <p:sp>
        <p:nvSpPr>
          <p:cNvPr id="8" name="Rectangle 7"/>
          <p:cNvSpPr>
            <a:spLocks noChangeArrowheads="1"/>
          </p:cNvSpPr>
          <p:nvPr/>
        </p:nvSpPr>
        <p:spPr bwMode="auto">
          <a:xfrm>
            <a:off x="1905000" y="6248400"/>
            <a:ext cx="5257800" cy="292388"/>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300" dirty="0" smtClean="0">
                <a:solidFill>
                  <a:srgbClr val="373737"/>
                </a:solidFill>
              </a:rPr>
              <a:t>December, 2014</a:t>
            </a:r>
            <a:endParaRPr lang="en-US" sz="1300" i="1" baseline="-25000" dirty="0">
              <a:solidFill>
                <a:srgbClr val="373737"/>
              </a:solidFill>
            </a:endParaRPr>
          </a:p>
        </p:txBody>
      </p:sp>
    </p:spTree>
    <p:extLst>
      <p:ext uri="{BB962C8B-B14F-4D97-AF65-F5344CB8AC3E}">
        <p14:creationId xmlns:p14="http://schemas.microsoft.com/office/powerpoint/2010/main" val="583026684"/>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781800" y="1371600"/>
            <a:ext cx="2362200" cy="1143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b="1" baseline="-25000">
              <a:solidFill>
                <a:prstClr val="white"/>
              </a:solidFill>
            </a:endParaRPr>
          </a:p>
        </p:txBody>
      </p:sp>
      <p:sp>
        <p:nvSpPr>
          <p:cNvPr id="8" name="Title 5"/>
          <p:cNvSpPr>
            <a:spLocks noGrp="1"/>
          </p:cNvSpPr>
          <p:nvPr>
            <p:ph type="title"/>
          </p:nvPr>
        </p:nvSpPr>
        <p:spPr/>
        <p:txBody>
          <a:bodyPr>
            <a:noAutofit/>
          </a:bodyPr>
          <a:lstStyle/>
          <a:p>
            <a:pPr>
              <a:spcBef>
                <a:spcPts val="600"/>
              </a:spcBef>
            </a:pPr>
            <a:r>
              <a:rPr lang="en-US" sz="2800" i="1" dirty="0" smtClean="0">
                <a:latin typeface="Arial"/>
                <a:cs typeface="Arial"/>
              </a:rPr>
              <a:t>57 Harvard Faculty Seminars (Videos)</a:t>
            </a:r>
            <a:endParaRPr lang="en-US" sz="2800" dirty="0">
              <a:latin typeface="Arial"/>
              <a:cs typeface="Arial"/>
            </a:endParaRPr>
          </a:p>
        </p:txBody>
      </p:sp>
      <p:sp>
        <p:nvSpPr>
          <p:cNvPr id="9" name="Content Placeholder 6"/>
          <p:cNvSpPr>
            <a:spLocks noGrp="1"/>
          </p:cNvSpPr>
          <p:nvPr>
            <p:ph sz="half" idx="1"/>
          </p:nvPr>
        </p:nvSpPr>
        <p:spPr>
          <a:xfrm>
            <a:off x="457200" y="3048000"/>
            <a:ext cx="4038600" cy="3078163"/>
          </a:xfrm>
        </p:spPr>
        <p:txBody>
          <a:bodyPr>
            <a:noAutofit/>
          </a:bodyPr>
          <a:lstStyle/>
          <a:p>
            <a:pPr marL="228600" indent="-228600" fontAlgn="ctr">
              <a:spcBef>
                <a:spcPts val="400"/>
              </a:spcBef>
            </a:pPr>
            <a:r>
              <a:rPr lang="en-US" sz="2100" dirty="0" smtClean="0"/>
              <a:t>Case Method</a:t>
            </a:r>
          </a:p>
          <a:p>
            <a:pPr marL="228600" indent="-228600" fontAlgn="ctr">
              <a:spcBef>
                <a:spcPts val="400"/>
              </a:spcBef>
            </a:pPr>
            <a:r>
              <a:rPr lang="en-US" sz="2100" dirty="0" smtClean="0"/>
              <a:t>Change</a:t>
            </a:r>
          </a:p>
          <a:p>
            <a:pPr marL="228600" indent="-228600" fontAlgn="ctr">
              <a:spcBef>
                <a:spcPts val="400"/>
              </a:spcBef>
            </a:pPr>
            <a:r>
              <a:rPr lang="en-US" sz="2100" dirty="0" smtClean="0"/>
              <a:t>Communications</a:t>
            </a:r>
          </a:p>
          <a:p>
            <a:pPr marL="228600" indent="-228600" fontAlgn="ctr">
              <a:spcBef>
                <a:spcPts val="400"/>
              </a:spcBef>
            </a:pPr>
            <a:r>
              <a:rPr lang="en-US" sz="2100" dirty="0" smtClean="0"/>
              <a:t>Ethics</a:t>
            </a:r>
          </a:p>
          <a:p>
            <a:pPr marL="228600" indent="-228600" fontAlgn="ctr">
              <a:spcBef>
                <a:spcPts val="400"/>
              </a:spcBef>
            </a:pPr>
            <a:r>
              <a:rPr lang="en-US" sz="2100" dirty="0" smtClean="0"/>
              <a:t>Finance and Accounting</a:t>
            </a:r>
          </a:p>
          <a:p>
            <a:pPr marL="228600" indent="-228600" fontAlgn="ctr">
              <a:spcBef>
                <a:spcPts val="400"/>
              </a:spcBef>
            </a:pPr>
            <a:r>
              <a:rPr lang="en-US" sz="2100" dirty="0" smtClean="0"/>
              <a:t>Global Business</a:t>
            </a:r>
          </a:p>
          <a:p>
            <a:pPr marL="228600" indent="-228600" fontAlgn="ctr">
              <a:spcBef>
                <a:spcPts val="400"/>
              </a:spcBef>
            </a:pPr>
            <a:r>
              <a:rPr lang="en-US" sz="2100" dirty="0" smtClean="0"/>
              <a:t>Governance</a:t>
            </a:r>
          </a:p>
          <a:p>
            <a:pPr marL="228600" indent="-228600" fontAlgn="ctr">
              <a:spcBef>
                <a:spcPts val="400"/>
              </a:spcBef>
            </a:pPr>
            <a:r>
              <a:rPr lang="en-US" sz="2100" dirty="0" smtClean="0"/>
              <a:t>Innovation &amp; Entrepreneurship</a:t>
            </a:r>
          </a:p>
        </p:txBody>
      </p:sp>
      <p:sp>
        <p:nvSpPr>
          <p:cNvPr id="16" name="Content Placeholder 15"/>
          <p:cNvSpPr>
            <a:spLocks noGrp="1"/>
          </p:cNvSpPr>
          <p:nvPr>
            <p:ph sz="half" idx="2"/>
          </p:nvPr>
        </p:nvSpPr>
        <p:spPr>
          <a:xfrm>
            <a:off x="4648200" y="3048000"/>
            <a:ext cx="4038600" cy="3078163"/>
          </a:xfrm>
        </p:spPr>
        <p:txBody>
          <a:bodyPr/>
          <a:lstStyle/>
          <a:p>
            <a:pPr marL="228600" lvl="0" indent="-228600" fontAlgn="ctr">
              <a:spcBef>
                <a:spcPts val="400"/>
              </a:spcBef>
              <a:defRPr/>
            </a:pPr>
            <a:r>
              <a:rPr lang="en-US" sz="2100" dirty="0" smtClean="0"/>
              <a:t>Leadership</a:t>
            </a:r>
          </a:p>
          <a:p>
            <a:pPr marL="228600" lvl="0" indent="-228600" fontAlgn="ctr">
              <a:spcBef>
                <a:spcPts val="400"/>
              </a:spcBef>
              <a:defRPr/>
            </a:pPr>
            <a:r>
              <a:rPr lang="en-US" sz="2100" dirty="0" smtClean="0"/>
              <a:t>Management</a:t>
            </a:r>
          </a:p>
          <a:p>
            <a:pPr marL="228600" lvl="0" indent="-228600" fontAlgn="ctr">
              <a:spcBef>
                <a:spcPts val="400"/>
              </a:spcBef>
              <a:defRPr/>
            </a:pPr>
            <a:r>
              <a:rPr lang="en-US" sz="2100" dirty="0" smtClean="0"/>
              <a:t>Organizational Behavior</a:t>
            </a:r>
          </a:p>
          <a:p>
            <a:pPr marL="228600" lvl="0" indent="-228600" fontAlgn="ctr">
              <a:spcBef>
                <a:spcPts val="400"/>
              </a:spcBef>
              <a:defRPr/>
            </a:pPr>
            <a:r>
              <a:rPr lang="en-US" sz="2100" dirty="0" smtClean="0"/>
              <a:t>Organizational Development</a:t>
            </a:r>
          </a:p>
          <a:p>
            <a:pPr marL="228600" lvl="0" indent="-228600" fontAlgn="ctr">
              <a:spcBef>
                <a:spcPts val="400"/>
              </a:spcBef>
              <a:defRPr/>
            </a:pPr>
            <a:r>
              <a:rPr lang="en-US" sz="2100" dirty="0" smtClean="0"/>
              <a:t>Sales &amp; Marketing</a:t>
            </a:r>
          </a:p>
          <a:p>
            <a:pPr marL="228600" lvl="0" indent="-228600" fontAlgn="ctr">
              <a:spcBef>
                <a:spcPts val="400"/>
              </a:spcBef>
              <a:defRPr/>
            </a:pPr>
            <a:r>
              <a:rPr lang="en-US" sz="2100" dirty="0" smtClean="0"/>
              <a:t>Social Enterprise</a:t>
            </a:r>
          </a:p>
          <a:p>
            <a:pPr marL="228600" lvl="0" indent="-228600" fontAlgn="ctr">
              <a:spcBef>
                <a:spcPts val="400"/>
              </a:spcBef>
              <a:defRPr/>
            </a:pPr>
            <a:r>
              <a:rPr lang="en-US" sz="2100" dirty="0" smtClean="0"/>
              <a:t>Strategy</a:t>
            </a:r>
          </a:p>
          <a:p>
            <a:pPr marL="228600" lvl="0" indent="-228600" fontAlgn="ctr">
              <a:spcBef>
                <a:spcPts val="400"/>
              </a:spcBef>
              <a:defRPr/>
            </a:pPr>
            <a:r>
              <a:rPr lang="en-US" sz="2100" dirty="0" smtClean="0"/>
              <a:t>Technology &amp; Operations</a:t>
            </a:r>
          </a:p>
        </p:txBody>
      </p:sp>
      <p:sp>
        <p:nvSpPr>
          <p:cNvPr id="10" name="Rectangle 9"/>
          <p:cNvSpPr/>
          <p:nvPr/>
        </p:nvSpPr>
        <p:spPr>
          <a:xfrm>
            <a:off x="304800" y="1371600"/>
            <a:ext cx="6629400" cy="1578894"/>
          </a:xfrm>
          <a:prstGeom prst="rect">
            <a:avLst/>
          </a:prstGeom>
        </p:spPr>
        <p:txBody>
          <a:bodyPr wrap="square">
            <a:spAutoFit/>
          </a:bodyPr>
          <a:lstStyle/>
          <a:p>
            <a:pPr marL="0" lvl="1">
              <a:spcBef>
                <a:spcPct val="20000"/>
              </a:spcBef>
            </a:pPr>
            <a:r>
              <a:rPr lang="en-US" sz="2300" b="1" dirty="0" smtClean="0">
                <a:solidFill>
                  <a:srgbClr val="375C82"/>
                </a:solidFill>
                <a:cs typeface="Arial" pitchFamily="34" charset="0"/>
              </a:rPr>
              <a:t>The Faculty Seminar Series features the</a:t>
            </a:r>
            <a:br>
              <a:rPr lang="en-US" sz="2300" b="1" dirty="0" smtClean="0">
                <a:solidFill>
                  <a:srgbClr val="375C82"/>
                </a:solidFill>
                <a:cs typeface="Arial" pitchFamily="34" charset="0"/>
              </a:rPr>
            </a:br>
            <a:r>
              <a:rPr lang="en-US" sz="2300" b="1" dirty="0" smtClean="0">
                <a:solidFill>
                  <a:srgbClr val="375C82"/>
                </a:solidFill>
                <a:cs typeface="Arial" pitchFamily="34" charset="0"/>
              </a:rPr>
              <a:t>work and research of prominent professors</a:t>
            </a:r>
            <a:br>
              <a:rPr lang="en-US" sz="2300" b="1" dirty="0" smtClean="0">
                <a:solidFill>
                  <a:srgbClr val="375C82"/>
                </a:solidFill>
                <a:cs typeface="Arial" pitchFamily="34" charset="0"/>
              </a:rPr>
            </a:br>
            <a:r>
              <a:rPr lang="en-US" sz="2300" b="1" dirty="0" smtClean="0">
                <a:solidFill>
                  <a:srgbClr val="375C82"/>
                </a:solidFill>
                <a:cs typeface="Arial" pitchFamily="34" charset="0"/>
              </a:rPr>
              <a:t>and experts from Harvard Business Schools</a:t>
            </a:r>
          </a:p>
          <a:p>
            <a:pPr marL="0" lvl="1">
              <a:spcBef>
                <a:spcPct val="20000"/>
              </a:spcBef>
            </a:pPr>
            <a:r>
              <a:rPr lang="en-US" sz="2300" b="1" dirty="0" smtClean="0">
                <a:solidFill>
                  <a:srgbClr val="08A46F"/>
                </a:solidFill>
                <a:cs typeface="Arial" pitchFamily="34" charset="0"/>
              </a:rPr>
              <a:t>Topics Include:</a:t>
            </a:r>
            <a:endParaRPr lang="en-US" sz="2300" b="1" dirty="0">
              <a:solidFill>
                <a:srgbClr val="08A46F"/>
              </a:solidFill>
              <a:cs typeface="Arial" pitchFamily="34" charset="0"/>
            </a:endParaRPr>
          </a:p>
        </p:txBody>
      </p:sp>
      <p:pic>
        <p:nvPicPr>
          <p:cNvPr id="12" name="Picture 11" descr="HarvardBusinessPublishing.png"/>
          <p:cNvPicPr>
            <a:picLocks noChangeAspect="1"/>
          </p:cNvPicPr>
          <p:nvPr/>
        </p:nvPicPr>
        <p:blipFill>
          <a:blip r:embed="rId2" cstate="print"/>
          <a:stretch>
            <a:fillRect/>
          </a:stretch>
        </p:blipFill>
        <p:spPr>
          <a:xfrm>
            <a:off x="6934200" y="1503452"/>
            <a:ext cx="2057400" cy="860837"/>
          </a:xfrm>
          <a:prstGeom prst="rect">
            <a:avLst/>
          </a:prstGeom>
        </p:spPr>
      </p:pic>
      <p:sp>
        <p:nvSpPr>
          <p:cNvPr id="13" name="Rectangle 12"/>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cs typeface="Arial" pitchFamily="34" charset="0"/>
              </a:rPr>
              <a:t>Business Source Complete</a:t>
            </a:r>
            <a:endParaRPr lang="en-US" sz="1400" dirty="0">
              <a:solidFill>
                <a:srgbClr val="183053"/>
              </a:solidFill>
              <a:cs typeface="Arial" pitchFamily="34" charset="0"/>
            </a:endParaRPr>
          </a:p>
        </p:txBody>
      </p:sp>
      <p:cxnSp>
        <p:nvCxnSpPr>
          <p:cNvPr id="14" name="Straight Connector 13"/>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2" descr="M:\Creative Services_MAC\_Business Source\_Business Source Complete\BSC Logo\BSC_300dpi_stacked.png"/>
          <p:cNvPicPr>
            <a:picLocks noChangeAspect="1" noChangeArrowheads="1"/>
          </p:cNvPicPr>
          <p:nvPr/>
        </p:nvPicPr>
        <p:blipFill>
          <a:blip r:embed="rId3" cstate="print"/>
          <a:srcRect/>
          <a:stretch>
            <a:fillRect/>
          </a:stretch>
        </p:blipFill>
        <p:spPr bwMode="auto">
          <a:xfrm>
            <a:off x="0" y="381000"/>
            <a:ext cx="2514600" cy="591671"/>
          </a:xfrm>
          <a:prstGeom prst="rect">
            <a:avLst/>
          </a:prstGeom>
          <a:noFill/>
        </p:spPr>
      </p:pic>
    </p:spTree>
    <p:extLst>
      <p:ext uri="{BB962C8B-B14F-4D97-AF65-F5344CB8AC3E}">
        <p14:creationId xmlns:p14="http://schemas.microsoft.com/office/powerpoint/2010/main" val="117093110"/>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a:spLocks noChangeArrowheads="1"/>
          </p:cNvSpPr>
          <p:nvPr/>
        </p:nvSpPr>
        <p:spPr bwMode="auto">
          <a:xfrm>
            <a:off x="304800" y="1219200"/>
            <a:ext cx="8610600" cy="5334000"/>
          </a:xfrm>
          <a:prstGeom prst="rect">
            <a:avLst/>
          </a:prstGeom>
          <a:noFill/>
          <a:ln w="9525">
            <a:noFill/>
            <a:miter lim="800000"/>
            <a:headEnd/>
            <a:tailEnd/>
          </a:ln>
        </p:spPr>
        <p:txBody>
          <a:bodyPr/>
          <a:lstStyle/>
          <a:p>
            <a:pPr eaLnBrk="0" fontAlgn="base" hangingPunct="0">
              <a:spcBef>
                <a:spcPct val="50000"/>
              </a:spcBef>
              <a:spcAft>
                <a:spcPct val="0"/>
              </a:spcAft>
              <a:tabLst>
                <a:tab pos="1717675" algn="l"/>
              </a:tabLst>
            </a:pPr>
            <a:r>
              <a:rPr lang="en-US" sz="1600" b="1" dirty="0">
                <a:solidFill>
                  <a:srgbClr val="373737"/>
                </a:solidFill>
                <a:cs typeface="Arial" pitchFamily="34" charset="0"/>
              </a:rPr>
              <a:t>	</a:t>
            </a:r>
            <a:r>
              <a:rPr lang="en-US" sz="1600" b="1" dirty="0">
                <a:solidFill>
                  <a:srgbClr val="375C82"/>
                </a:solidFill>
                <a:cs typeface="Arial" pitchFamily="34" charset="0"/>
              </a:rPr>
              <a:t>Authentic Leadership</a:t>
            </a:r>
          </a:p>
          <a:p>
            <a:pPr eaLnBrk="0" fontAlgn="base" hangingPunct="0">
              <a:spcBef>
                <a:spcPct val="0"/>
              </a:spcBef>
              <a:spcAft>
                <a:spcPct val="0"/>
              </a:spcAft>
              <a:tabLst>
                <a:tab pos="1717675" algn="l"/>
              </a:tabLst>
            </a:pPr>
            <a:r>
              <a:rPr lang="en-US" sz="1600" dirty="0">
                <a:solidFill>
                  <a:srgbClr val="373737"/>
                </a:solidFill>
                <a:cs typeface="Arial" pitchFamily="34" charset="0"/>
              </a:rPr>
              <a:t>	William W. George</a:t>
            </a:r>
          </a:p>
          <a:p>
            <a:pPr eaLnBrk="0" fontAlgn="base" hangingPunct="0">
              <a:spcBef>
                <a:spcPct val="40000"/>
              </a:spcBef>
              <a:spcAft>
                <a:spcPct val="0"/>
              </a:spcAft>
              <a:tabLst>
                <a:tab pos="1717675" algn="l"/>
              </a:tabLst>
            </a:pPr>
            <a:r>
              <a:rPr lang="en-US" sz="1300" dirty="0">
                <a:solidFill>
                  <a:srgbClr val="373737"/>
                </a:solidFill>
                <a:cs typeface="Arial" pitchFamily="34" charset="0"/>
              </a:rPr>
              <a:t>What is authentic leadership? How can you become and remain an authentic leader? In this timely presentation, Professor William George outlines what it means to be a leader. Leadership is not about style or emulating another leader. It’s about responsibility and stewardship. A true leader appeals not only to people’s minds, but to their hearts, as leaders demonstrate through their vision and values. Topics covered: Leadership.</a:t>
            </a:r>
          </a:p>
          <a:p>
            <a:pPr eaLnBrk="0" fontAlgn="base" hangingPunct="0">
              <a:spcBef>
                <a:spcPct val="60000"/>
              </a:spcBef>
              <a:spcAft>
                <a:spcPct val="0"/>
              </a:spcAft>
              <a:tabLst>
                <a:tab pos="1717675" algn="l"/>
              </a:tabLst>
            </a:pPr>
            <a:r>
              <a:rPr lang="en-US" sz="1600" b="1" dirty="0">
                <a:solidFill>
                  <a:srgbClr val="373737"/>
                </a:solidFill>
                <a:cs typeface="Arial" pitchFamily="34" charset="0"/>
              </a:rPr>
              <a:t>	</a:t>
            </a:r>
            <a:r>
              <a:rPr lang="en-US" sz="1600" b="1" dirty="0">
                <a:solidFill>
                  <a:srgbClr val="375C82"/>
                </a:solidFill>
                <a:cs typeface="Arial" pitchFamily="34" charset="0"/>
              </a:rPr>
              <a:t>Building Strategy-Focused </a:t>
            </a:r>
            <a:r>
              <a:rPr lang="en-US" sz="1600" b="1" dirty="0" smtClean="0">
                <a:solidFill>
                  <a:srgbClr val="375C82"/>
                </a:solidFill>
                <a:cs typeface="Arial" pitchFamily="34" charset="0"/>
              </a:rPr>
              <a:t>Organizations</a:t>
            </a:r>
            <a:br>
              <a:rPr lang="en-US" sz="1600" b="1" dirty="0" smtClean="0">
                <a:solidFill>
                  <a:srgbClr val="375C82"/>
                </a:solidFill>
                <a:cs typeface="Arial" pitchFamily="34" charset="0"/>
              </a:rPr>
            </a:br>
            <a:r>
              <a:rPr lang="en-US" sz="1600" b="1" dirty="0" smtClean="0">
                <a:solidFill>
                  <a:srgbClr val="375C82"/>
                </a:solidFill>
                <a:cs typeface="Arial" pitchFamily="34" charset="0"/>
              </a:rPr>
              <a:t>	with </a:t>
            </a:r>
            <a:r>
              <a:rPr lang="en-US" sz="1600" b="1" dirty="0">
                <a:solidFill>
                  <a:srgbClr val="375C82"/>
                </a:solidFill>
                <a:cs typeface="Arial" pitchFamily="34" charset="0"/>
              </a:rPr>
              <a:t>the Balanced Scorecard</a:t>
            </a:r>
          </a:p>
          <a:p>
            <a:pPr eaLnBrk="0" fontAlgn="base" hangingPunct="0">
              <a:spcBef>
                <a:spcPct val="0"/>
              </a:spcBef>
              <a:spcAft>
                <a:spcPct val="0"/>
              </a:spcAft>
              <a:tabLst>
                <a:tab pos="1717675" algn="l"/>
              </a:tabLst>
            </a:pPr>
            <a:r>
              <a:rPr lang="en-US" sz="1600" dirty="0">
                <a:solidFill>
                  <a:srgbClr val="373737"/>
                </a:solidFill>
                <a:cs typeface="Arial" pitchFamily="34" charset="0"/>
              </a:rPr>
              <a:t>	Robert S. Kaplan</a:t>
            </a:r>
          </a:p>
          <a:p>
            <a:pPr eaLnBrk="0" fontAlgn="base" hangingPunct="0">
              <a:spcBef>
                <a:spcPct val="40000"/>
              </a:spcBef>
              <a:spcAft>
                <a:spcPct val="0"/>
              </a:spcAft>
              <a:tabLst>
                <a:tab pos="1717675" algn="l"/>
              </a:tabLst>
            </a:pPr>
            <a:r>
              <a:rPr lang="en-US" sz="1300" dirty="0">
                <a:solidFill>
                  <a:srgbClr val="373737"/>
                </a:solidFill>
                <a:cs typeface="Arial" pitchFamily="34" charset="0"/>
              </a:rPr>
              <a:t>Is your organization strategically focused? If not, you may need to consider developing a Balanced Scorecard strategy map. Professor Robert S. Kaplan first outlines the development of a Balanced Scorecard and describes its use by many successful organizations. Then he uses case studies of successful for-profit and nonprofit organizations to describe how to take the process to the next level, into strategic implementation, using a Balanced Scorecard strategy map. Topics covered: Finance and Accounting; Strategy.</a:t>
            </a:r>
          </a:p>
          <a:p>
            <a:pPr eaLnBrk="0" fontAlgn="base" hangingPunct="0">
              <a:spcBef>
                <a:spcPct val="60000"/>
              </a:spcBef>
              <a:spcAft>
                <a:spcPct val="0"/>
              </a:spcAft>
              <a:tabLst>
                <a:tab pos="1717675" algn="l"/>
              </a:tabLst>
            </a:pPr>
            <a:r>
              <a:rPr lang="en-US" sz="1600" b="1" dirty="0">
                <a:solidFill>
                  <a:srgbClr val="373737"/>
                </a:solidFill>
                <a:cs typeface="Arial" pitchFamily="34" charset="0"/>
              </a:rPr>
              <a:t>	</a:t>
            </a:r>
            <a:r>
              <a:rPr lang="en-US" sz="1600" b="1" dirty="0">
                <a:solidFill>
                  <a:srgbClr val="375C82"/>
                </a:solidFill>
                <a:cs typeface="Arial" pitchFamily="34" charset="0"/>
              </a:rPr>
              <a:t>International Entrepreneurial Finance</a:t>
            </a:r>
          </a:p>
          <a:p>
            <a:pPr eaLnBrk="0" fontAlgn="base" hangingPunct="0">
              <a:spcBef>
                <a:spcPct val="0"/>
              </a:spcBef>
              <a:spcAft>
                <a:spcPct val="0"/>
              </a:spcAft>
              <a:tabLst>
                <a:tab pos="1717675" algn="l"/>
              </a:tabLst>
            </a:pPr>
            <a:r>
              <a:rPr lang="en-US" sz="1600" dirty="0">
                <a:solidFill>
                  <a:srgbClr val="373737"/>
                </a:solidFill>
                <a:cs typeface="Arial" pitchFamily="34" charset="0"/>
              </a:rPr>
              <a:t>	Walter Kuemmerle</a:t>
            </a:r>
          </a:p>
          <a:p>
            <a:pPr eaLnBrk="0" fontAlgn="base" hangingPunct="0">
              <a:spcBef>
                <a:spcPct val="40000"/>
              </a:spcBef>
              <a:spcAft>
                <a:spcPct val="0"/>
              </a:spcAft>
              <a:tabLst>
                <a:tab pos="1717675" algn="l"/>
              </a:tabLst>
            </a:pPr>
            <a:r>
              <a:rPr lang="en-US" sz="1300" dirty="0">
                <a:solidFill>
                  <a:srgbClr val="373737"/>
                </a:solidFill>
                <a:cs typeface="Arial" pitchFamily="34" charset="0"/>
              </a:rPr>
              <a:t>How will a global perspective increase my organization’s likelihood of financial success? What’s most important to consider in local adaptation—economic, political, or social issues? In this presentation, Professor Walter Kuemmerle offers important insights for anyone thinking about starting up or expanding a business in an international context. Topics covered: Finance and Accounting; Global Business; Innovation and Entrepreneurship.</a:t>
            </a:r>
          </a:p>
        </p:txBody>
      </p:sp>
      <p:pic>
        <p:nvPicPr>
          <p:cNvPr id="23" name="Picture 4" descr="bartlett"/>
          <p:cNvPicPr>
            <a:picLocks noChangeAspect="1" noChangeArrowheads="1"/>
          </p:cNvPicPr>
          <p:nvPr/>
        </p:nvPicPr>
        <p:blipFill>
          <a:blip r:embed="rId2" cstate="print"/>
          <a:srcRect/>
          <a:stretch>
            <a:fillRect/>
          </a:stretch>
        </p:blipFill>
        <p:spPr bwMode="auto">
          <a:xfrm>
            <a:off x="381000" y="1250950"/>
            <a:ext cx="1644650" cy="549275"/>
          </a:xfrm>
          <a:prstGeom prst="rect">
            <a:avLst/>
          </a:prstGeom>
          <a:noFill/>
          <a:ln w="9525">
            <a:solidFill>
              <a:schemeClr val="accent2"/>
            </a:solidFill>
            <a:miter lim="800000"/>
            <a:headEnd/>
            <a:tailEnd/>
          </a:ln>
        </p:spPr>
      </p:pic>
      <p:pic>
        <p:nvPicPr>
          <p:cNvPr id="24" name="Picture 5" descr="christensen"/>
          <p:cNvPicPr>
            <a:picLocks noChangeAspect="1" noChangeArrowheads="1"/>
          </p:cNvPicPr>
          <p:nvPr/>
        </p:nvPicPr>
        <p:blipFill>
          <a:blip r:embed="rId3" cstate="print"/>
          <a:srcRect/>
          <a:stretch>
            <a:fillRect/>
          </a:stretch>
        </p:blipFill>
        <p:spPr bwMode="auto">
          <a:xfrm>
            <a:off x="382588" y="2819400"/>
            <a:ext cx="1644650" cy="547688"/>
          </a:xfrm>
          <a:prstGeom prst="rect">
            <a:avLst/>
          </a:prstGeom>
          <a:noFill/>
          <a:ln w="9525">
            <a:solidFill>
              <a:schemeClr val="accent2"/>
            </a:solidFill>
            <a:miter lim="800000"/>
            <a:headEnd/>
            <a:tailEnd/>
          </a:ln>
        </p:spPr>
      </p:pic>
      <p:pic>
        <p:nvPicPr>
          <p:cNvPr id="25" name="Picture 6" descr="deshpande"/>
          <p:cNvPicPr>
            <a:picLocks noChangeAspect="1" noChangeArrowheads="1"/>
          </p:cNvPicPr>
          <p:nvPr/>
        </p:nvPicPr>
        <p:blipFill>
          <a:blip r:embed="rId4" cstate="print"/>
          <a:srcRect/>
          <a:stretch>
            <a:fillRect/>
          </a:stretch>
        </p:blipFill>
        <p:spPr bwMode="auto">
          <a:xfrm>
            <a:off x="382588" y="4679022"/>
            <a:ext cx="1644650" cy="557212"/>
          </a:xfrm>
          <a:prstGeom prst="rect">
            <a:avLst/>
          </a:prstGeom>
          <a:noFill/>
          <a:ln w="9525">
            <a:solidFill>
              <a:schemeClr val="accent2"/>
            </a:solidFill>
            <a:miter lim="800000"/>
            <a:headEnd/>
            <a:tailEnd/>
          </a:ln>
        </p:spPr>
      </p:pic>
      <p:sp>
        <p:nvSpPr>
          <p:cNvPr id="7" name="Title 5"/>
          <p:cNvSpPr>
            <a:spLocks noGrp="1"/>
          </p:cNvSpPr>
          <p:nvPr>
            <p:ph type="title"/>
          </p:nvPr>
        </p:nvSpPr>
        <p:spPr>
          <a:xfrm>
            <a:off x="2743200" y="76200"/>
            <a:ext cx="6248400" cy="1219200"/>
          </a:xfrm>
        </p:spPr>
        <p:txBody>
          <a:bodyPr>
            <a:noAutofit/>
          </a:bodyPr>
          <a:lstStyle/>
          <a:p>
            <a:pPr>
              <a:spcBef>
                <a:spcPts val="600"/>
              </a:spcBef>
            </a:pPr>
            <a:r>
              <a:rPr lang="en-US" sz="2800" i="1" dirty="0" smtClean="0">
                <a:latin typeface="Arial"/>
                <a:cs typeface="Arial"/>
              </a:rPr>
              <a:t>Sample Seminars Available via </a:t>
            </a:r>
            <a:br>
              <a:rPr lang="en-US" sz="2800" i="1" dirty="0" smtClean="0">
                <a:latin typeface="Arial"/>
                <a:cs typeface="Arial"/>
              </a:rPr>
            </a:br>
            <a:r>
              <a:rPr lang="en-US" sz="2800" i="1" dirty="0" smtClean="0">
                <a:latin typeface="Arial"/>
                <a:cs typeface="Arial"/>
              </a:rPr>
              <a:t>the Collection </a:t>
            </a:r>
            <a:endParaRPr lang="en-US" sz="2800" dirty="0">
              <a:latin typeface="Arial"/>
              <a:cs typeface="Arial"/>
            </a:endParaRPr>
          </a:p>
        </p:txBody>
      </p:sp>
      <p:sp>
        <p:nvSpPr>
          <p:cNvPr id="8" name="Rectangle 7"/>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cs typeface="Arial" pitchFamily="34" charset="0"/>
              </a:rPr>
              <a:t>Business Source Complete</a:t>
            </a:r>
            <a:endParaRPr lang="en-US" sz="1400" dirty="0">
              <a:solidFill>
                <a:srgbClr val="183053"/>
              </a:solidFill>
              <a:cs typeface="Arial" pitchFamily="34" charset="0"/>
            </a:endParaRPr>
          </a:p>
        </p:txBody>
      </p:sp>
      <p:cxnSp>
        <p:nvCxnSpPr>
          <p:cNvPr id="9" name="Straight Connector 8"/>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2" descr="M:\Creative Services_MAC\_Business Source\_Business Source Complete\BSC Logo\BSC_300dpi_stacked.png"/>
          <p:cNvPicPr>
            <a:picLocks noChangeAspect="1" noChangeArrowheads="1"/>
          </p:cNvPicPr>
          <p:nvPr/>
        </p:nvPicPr>
        <p:blipFill>
          <a:blip r:embed="rId5" cstate="print"/>
          <a:srcRect/>
          <a:stretch>
            <a:fillRect/>
          </a:stretch>
        </p:blipFill>
        <p:spPr bwMode="auto">
          <a:xfrm>
            <a:off x="0" y="381000"/>
            <a:ext cx="2514600" cy="591671"/>
          </a:xfrm>
          <a:prstGeom prst="rect">
            <a:avLst/>
          </a:prstGeom>
          <a:noFill/>
        </p:spPr>
      </p:pic>
    </p:spTree>
    <p:extLst>
      <p:ext uri="{BB962C8B-B14F-4D97-AF65-F5344CB8AC3E}">
        <p14:creationId xmlns:p14="http://schemas.microsoft.com/office/powerpoint/2010/main" val="233033332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9" descr="EP_Map1_updated"/>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219" name="Rectangle 3"/>
          <p:cNvSpPr>
            <a:spLocks noGrp="1" noChangeArrowheads="1"/>
          </p:cNvSpPr>
          <p:nvPr>
            <p:ph type="title"/>
          </p:nvPr>
        </p:nvSpPr>
        <p:spPr>
          <a:xfrm>
            <a:off x="4572000" y="228600"/>
            <a:ext cx="4343400" cy="1752600"/>
          </a:xfrm>
        </p:spPr>
        <p:txBody>
          <a:bodyPr/>
          <a:lstStyle/>
          <a:p>
            <a:pPr eaLnBrk="1" hangingPunct="1">
              <a:lnSpc>
                <a:spcPct val="95000"/>
              </a:lnSpc>
              <a:spcBef>
                <a:spcPct val="20000"/>
              </a:spcBef>
            </a:pPr>
            <a:r>
              <a:rPr lang="en-US" sz="2400" b="1" dirty="0" smtClean="0">
                <a:solidFill>
                  <a:schemeClr val="accent1">
                    <a:lumMod val="75000"/>
                  </a:schemeClr>
                </a:solidFill>
                <a:latin typeface="Georgia" panose="02040502050405020303" pitchFamily="18" charset="0"/>
              </a:rPr>
              <a:t>The EBSCO</a:t>
            </a:r>
            <a:br>
              <a:rPr lang="en-US" sz="2400" b="1" dirty="0" smtClean="0">
                <a:solidFill>
                  <a:schemeClr val="accent1">
                    <a:lumMod val="75000"/>
                  </a:schemeClr>
                </a:solidFill>
                <a:latin typeface="Georgia" panose="02040502050405020303" pitchFamily="18" charset="0"/>
              </a:rPr>
            </a:br>
            <a:r>
              <a:rPr lang="en-US" sz="2400" b="1" dirty="0" smtClean="0">
                <a:solidFill>
                  <a:schemeClr val="accent1">
                    <a:lumMod val="75000"/>
                  </a:schemeClr>
                </a:solidFill>
                <a:latin typeface="Georgia" panose="02040502050405020303" pitchFamily="18" charset="0"/>
              </a:rPr>
              <a:t>Campus – Ipswich, MA</a:t>
            </a:r>
            <a:br>
              <a:rPr lang="en-US" sz="2400" b="1" dirty="0" smtClean="0">
                <a:solidFill>
                  <a:schemeClr val="accent1">
                    <a:lumMod val="75000"/>
                  </a:schemeClr>
                </a:solidFill>
                <a:latin typeface="Georgia" panose="02040502050405020303" pitchFamily="18" charset="0"/>
              </a:rPr>
            </a:br>
            <a:r>
              <a:rPr lang="en-US" sz="600" b="1" dirty="0" smtClean="0">
                <a:solidFill>
                  <a:schemeClr val="accent1">
                    <a:lumMod val="75000"/>
                  </a:schemeClr>
                </a:solidFill>
                <a:latin typeface="Georgia" panose="02040502050405020303" pitchFamily="18" charset="0"/>
              </a:rPr>
              <a:t/>
            </a:r>
            <a:br>
              <a:rPr lang="en-US" sz="600" b="1" dirty="0" smtClean="0">
                <a:solidFill>
                  <a:schemeClr val="accent1">
                    <a:lumMod val="75000"/>
                  </a:schemeClr>
                </a:solidFill>
                <a:latin typeface="Georgia" panose="02040502050405020303" pitchFamily="18" charset="0"/>
              </a:rPr>
            </a:br>
            <a:r>
              <a:rPr lang="en-US" sz="1800" b="1" dirty="0" smtClean="0">
                <a:solidFill>
                  <a:schemeClr val="accent1">
                    <a:lumMod val="75000"/>
                  </a:schemeClr>
                </a:solidFill>
                <a:latin typeface="Georgia" panose="02040502050405020303" pitchFamily="18" charset="0"/>
              </a:rPr>
              <a:t>(</a:t>
            </a:r>
            <a:r>
              <a:rPr lang="pl-PL" sz="1800" b="1" dirty="0" smtClean="0">
                <a:solidFill>
                  <a:schemeClr val="accent1">
                    <a:lumMod val="75000"/>
                  </a:schemeClr>
                </a:solidFill>
                <a:latin typeface="Georgia" panose="02040502050405020303" pitchFamily="18" charset="0"/>
              </a:rPr>
              <a:t>46 km</a:t>
            </a:r>
            <a:r>
              <a:rPr lang="en-US" sz="1800" b="1" dirty="0" smtClean="0">
                <a:solidFill>
                  <a:schemeClr val="accent1">
                    <a:lumMod val="75000"/>
                  </a:schemeClr>
                </a:solidFill>
                <a:latin typeface="Georgia" panose="02040502050405020303" pitchFamily="18" charset="0"/>
              </a:rPr>
              <a:t> North of Boston)</a:t>
            </a:r>
            <a:endParaRPr lang="en-US" b="1" dirty="0" smtClean="0">
              <a:solidFill>
                <a:schemeClr val="accent1">
                  <a:lumMod val="75000"/>
                </a:schemeClr>
              </a:solidFill>
              <a:latin typeface="Georgia" panose="02040502050405020303" pitchFamily="18" charset="0"/>
            </a:endParaRPr>
          </a:p>
        </p:txBody>
      </p:sp>
    </p:spTree>
    <p:extLst>
      <p:ext uri="{BB962C8B-B14F-4D97-AF65-F5344CB8AC3E}">
        <p14:creationId xmlns:p14="http://schemas.microsoft.com/office/powerpoint/2010/main" val="1276804185"/>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304800" y="1371600"/>
            <a:ext cx="8610600" cy="5334000"/>
          </a:xfrm>
          <a:prstGeom prst="rect">
            <a:avLst/>
          </a:prstGeom>
          <a:noFill/>
          <a:ln w="9525">
            <a:noFill/>
            <a:miter lim="800000"/>
            <a:headEnd/>
            <a:tailEnd/>
          </a:ln>
        </p:spPr>
        <p:txBody>
          <a:bodyPr/>
          <a:lstStyle/>
          <a:p>
            <a:pPr eaLnBrk="0" fontAlgn="base" hangingPunct="0">
              <a:spcBef>
                <a:spcPct val="50000"/>
              </a:spcBef>
              <a:spcAft>
                <a:spcPct val="0"/>
              </a:spcAft>
              <a:tabLst>
                <a:tab pos="1717675" algn="l"/>
              </a:tabLst>
            </a:pPr>
            <a:r>
              <a:rPr lang="en-US" sz="1600" b="1" dirty="0">
                <a:solidFill>
                  <a:srgbClr val="373737"/>
                </a:solidFill>
                <a:cs typeface="Arial" pitchFamily="34" charset="0"/>
              </a:rPr>
              <a:t>	</a:t>
            </a:r>
            <a:r>
              <a:rPr lang="en-US" sz="1600" b="1" dirty="0">
                <a:solidFill>
                  <a:srgbClr val="375C82"/>
                </a:solidFill>
                <a:cs typeface="Arial" pitchFamily="34" charset="0"/>
              </a:rPr>
              <a:t>Entrepreneurial Marketing</a:t>
            </a:r>
          </a:p>
          <a:p>
            <a:pPr eaLnBrk="0" fontAlgn="base" hangingPunct="0">
              <a:spcBef>
                <a:spcPct val="0"/>
              </a:spcBef>
              <a:spcAft>
                <a:spcPct val="0"/>
              </a:spcAft>
              <a:tabLst>
                <a:tab pos="1717675" algn="l"/>
              </a:tabLst>
            </a:pPr>
            <a:r>
              <a:rPr lang="en-US" sz="1600" dirty="0">
                <a:solidFill>
                  <a:srgbClr val="373737"/>
                </a:solidFill>
                <a:cs typeface="Arial" pitchFamily="34" charset="0"/>
              </a:rPr>
              <a:t>	Joseph B. Lassiter III</a:t>
            </a:r>
          </a:p>
          <a:p>
            <a:pPr eaLnBrk="0" fontAlgn="base" hangingPunct="0">
              <a:spcBef>
                <a:spcPct val="40000"/>
              </a:spcBef>
              <a:spcAft>
                <a:spcPct val="0"/>
              </a:spcAft>
              <a:tabLst>
                <a:tab pos="1717675" algn="l"/>
              </a:tabLst>
            </a:pPr>
            <a:r>
              <a:rPr lang="en-US" sz="1300" dirty="0">
                <a:solidFill>
                  <a:srgbClr val="373737"/>
                </a:solidFill>
                <a:cs typeface="Arial" pitchFamily="34" charset="0"/>
              </a:rPr>
              <a:t>Products, customers, people, and partners: How do they relate and why should you care? The right combination is critical for success in any venture—an established company or a start-up. Professor Joseph Lassiter combines the entrepreneur’s pursuit of an idea with marketing’s focus on the customer to create a process that can dramatically increase any organization’s performance. Topics covered: Innovation and Entrepreneurship; Management; Strategy.</a:t>
            </a:r>
          </a:p>
          <a:p>
            <a:pPr eaLnBrk="0" fontAlgn="base" hangingPunct="0">
              <a:spcBef>
                <a:spcPct val="60000"/>
              </a:spcBef>
              <a:spcAft>
                <a:spcPct val="0"/>
              </a:spcAft>
              <a:tabLst>
                <a:tab pos="1717675" algn="l"/>
              </a:tabLst>
            </a:pPr>
            <a:r>
              <a:rPr lang="en-US" sz="1600" b="1" dirty="0">
                <a:solidFill>
                  <a:srgbClr val="373737"/>
                </a:solidFill>
                <a:cs typeface="Arial" pitchFamily="34" charset="0"/>
              </a:rPr>
              <a:t>	</a:t>
            </a:r>
            <a:r>
              <a:rPr lang="en-US" sz="1600" b="1" dirty="0">
                <a:solidFill>
                  <a:srgbClr val="375C82"/>
                </a:solidFill>
                <a:cs typeface="Arial" pitchFamily="34" charset="0"/>
              </a:rPr>
              <a:t>Boom and Bust in Private Equity</a:t>
            </a:r>
          </a:p>
          <a:p>
            <a:pPr eaLnBrk="0" fontAlgn="base" hangingPunct="0">
              <a:spcBef>
                <a:spcPct val="0"/>
              </a:spcBef>
              <a:spcAft>
                <a:spcPct val="0"/>
              </a:spcAft>
              <a:tabLst>
                <a:tab pos="1717675" algn="l"/>
              </a:tabLst>
            </a:pPr>
            <a:r>
              <a:rPr lang="en-US" sz="1600" dirty="0">
                <a:solidFill>
                  <a:srgbClr val="373737"/>
                </a:solidFill>
                <a:cs typeface="Arial" pitchFamily="34" charset="0"/>
              </a:rPr>
              <a:t>	Josh Lerner</a:t>
            </a:r>
          </a:p>
          <a:p>
            <a:pPr eaLnBrk="0" fontAlgn="base" hangingPunct="0">
              <a:spcBef>
                <a:spcPct val="40000"/>
              </a:spcBef>
              <a:spcAft>
                <a:spcPct val="0"/>
              </a:spcAft>
              <a:tabLst>
                <a:tab pos="1717675" algn="l"/>
              </a:tabLst>
            </a:pPr>
            <a:r>
              <a:rPr lang="en-US" sz="1300" dirty="0">
                <a:solidFill>
                  <a:srgbClr val="373737"/>
                </a:solidFill>
                <a:cs typeface="Arial" pitchFamily="34" charset="0"/>
              </a:rPr>
              <a:t>What does the past tell us about the future of private equity? Are booms and busts a fact of life or a preventable anomaly? Professor Josh Lerner outlines three themes—rightsizing, structure and reach, and transparency—that may be dominant issues in private equity in the future. His conclusion: the business of private equity will look very different a decade from now. Topic covered: Finance and Accounting</a:t>
            </a:r>
            <a:r>
              <a:rPr lang="en-US" sz="1400" dirty="0">
                <a:solidFill>
                  <a:srgbClr val="373737"/>
                </a:solidFill>
                <a:cs typeface="Arial" pitchFamily="34" charset="0"/>
              </a:rPr>
              <a:t>.</a:t>
            </a:r>
          </a:p>
          <a:p>
            <a:pPr eaLnBrk="0" fontAlgn="base" hangingPunct="0">
              <a:spcBef>
                <a:spcPct val="60000"/>
              </a:spcBef>
              <a:spcAft>
                <a:spcPct val="0"/>
              </a:spcAft>
              <a:tabLst>
                <a:tab pos="1717675" algn="l"/>
              </a:tabLst>
            </a:pPr>
            <a:r>
              <a:rPr lang="en-US" sz="1600" b="1" dirty="0">
                <a:solidFill>
                  <a:srgbClr val="373737"/>
                </a:solidFill>
                <a:cs typeface="Arial" pitchFamily="34" charset="0"/>
              </a:rPr>
              <a:t>	</a:t>
            </a:r>
            <a:r>
              <a:rPr lang="en-US" sz="1600" b="1" dirty="0">
                <a:solidFill>
                  <a:srgbClr val="375C82"/>
                </a:solidFill>
                <a:cs typeface="Arial" pitchFamily="34" charset="0"/>
              </a:rPr>
              <a:t>The New Strategic Weapon: Information Technology</a:t>
            </a:r>
          </a:p>
          <a:p>
            <a:pPr eaLnBrk="0" fontAlgn="base" hangingPunct="0">
              <a:spcBef>
                <a:spcPct val="0"/>
              </a:spcBef>
              <a:spcAft>
                <a:spcPct val="0"/>
              </a:spcAft>
              <a:tabLst>
                <a:tab pos="1717675" algn="l"/>
              </a:tabLst>
            </a:pPr>
            <a:r>
              <a:rPr lang="en-US" sz="1600" dirty="0">
                <a:solidFill>
                  <a:srgbClr val="373737"/>
                </a:solidFill>
                <a:cs typeface="Arial" pitchFamily="34" charset="0"/>
              </a:rPr>
              <a:t>	F. Warren McFarlan</a:t>
            </a:r>
          </a:p>
          <a:p>
            <a:pPr eaLnBrk="0" fontAlgn="base" hangingPunct="0">
              <a:spcBef>
                <a:spcPct val="40000"/>
              </a:spcBef>
              <a:spcAft>
                <a:spcPct val="0"/>
              </a:spcAft>
              <a:tabLst>
                <a:tab pos="1717675" algn="l"/>
              </a:tabLst>
            </a:pPr>
            <a:r>
              <a:rPr lang="en-US" sz="1300" dirty="0">
                <a:solidFill>
                  <a:srgbClr val="373737"/>
                </a:solidFill>
                <a:cs typeface="Arial" pitchFamily="34" charset="0"/>
              </a:rPr>
              <a:t>Information technology is not just back-office technology; it is a strategic weapon in today’s post-dot-com environment. IT makes companies survive, excel, and win. Professor F. Warren McFarlan expands on this theme amid IT’s strands of stability and change, and his insights help you understand where IT is today and predict where it will go in the next forty years. Topics covered: Management; Strategy; Technology and Operations.</a:t>
            </a:r>
          </a:p>
        </p:txBody>
      </p:sp>
      <p:pic>
        <p:nvPicPr>
          <p:cNvPr id="9" name="Picture 2" descr="lassiter"/>
          <p:cNvPicPr>
            <a:picLocks noChangeAspect="1" noChangeArrowheads="1"/>
          </p:cNvPicPr>
          <p:nvPr/>
        </p:nvPicPr>
        <p:blipFill>
          <a:blip r:embed="rId2" cstate="print"/>
          <a:srcRect/>
          <a:stretch>
            <a:fillRect/>
          </a:stretch>
        </p:blipFill>
        <p:spPr bwMode="auto">
          <a:xfrm>
            <a:off x="382588" y="1403350"/>
            <a:ext cx="1644650" cy="547688"/>
          </a:xfrm>
          <a:prstGeom prst="rect">
            <a:avLst/>
          </a:prstGeom>
          <a:noFill/>
          <a:ln w="9525">
            <a:solidFill>
              <a:schemeClr val="accent2"/>
            </a:solidFill>
            <a:miter lim="800000"/>
            <a:headEnd/>
            <a:tailEnd/>
          </a:ln>
        </p:spPr>
      </p:pic>
      <p:pic>
        <p:nvPicPr>
          <p:cNvPr id="10" name="Picture 5" descr="lerner"/>
          <p:cNvPicPr>
            <a:picLocks noChangeAspect="1" noChangeArrowheads="1"/>
          </p:cNvPicPr>
          <p:nvPr/>
        </p:nvPicPr>
        <p:blipFill>
          <a:blip r:embed="rId3" cstate="print"/>
          <a:srcRect/>
          <a:stretch>
            <a:fillRect/>
          </a:stretch>
        </p:blipFill>
        <p:spPr bwMode="auto">
          <a:xfrm>
            <a:off x="381000" y="3064535"/>
            <a:ext cx="1644650" cy="547687"/>
          </a:xfrm>
          <a:prstGeom prst="rect">
            <a:avLst/>
          </a:prstGeom>
          <a:noFill/>
          <a:ln w="9525">
            <a:solidFill>
              <a:schemeClr val="accent2"/>
            </a:solidFill>
            <a:miter lim="800000"/>
            <a:headEnd/>
            <a:tailEnd/>
          </a:ln>
        </p:spPr>
      </p:pic>
      <p:pic>
        <p:nvPicPr>
          <p:cNvPr id="11" name="Picture 6" descr="mcfarlan"/>
          <p:cNvPicPr>
            <a:picLocks noChangeAspect="1" noChangeArrowheads="1"/>
          </p:cNvPicPr>
          <p:nvPr/>
        </p:nvPicPr>
        <p:blipFill>
          <a:blip r:embed="rId4" cstate="print"/>
          <a:srcRect/>
          <a:stretch>
            <a:fillRect/>
          </a:stretch>
        </p:blipFill>
        <p:spPr bwMode="auto">
          <a:xfrm>
            <a:off x="381000" y="4603090"/>
            <a:ext cx="1644650" cy="547688"/>
          </a:xfrm>
          <a:prstGeom prst="rect">
            <a:avLst/>
          </a:prstGeom>
          <a:noFill/>
          <a:ln w="9525">
            <a:solidFill>
              <a:schemeClr val="accent2"/>
            </a:solidFill>
            <a:miter lim="800000"/>
            <a:headEnd/>
            <a:tailEnd/>
          </a:ln>
        </p:spPr>
      </p:pic>
      <p:sp>
        <p:nvSpPr>
          <p:cNvPr id="7" name="Title 5"/>
          <p:cNvSpPr>
            <a:spLocks noGrp="1"/>
          </p:cNvSpPr>
          <p:nvPr>
            <p:ph type="title"/>
          </p:nvPr>
        </p:nvSpPr>
        <p:spPr>
          <a:xfrm>
            <a:off x="2743200" y="76200"/>
            <a:ext cx="6248400" cy="1219200"/>
          </a:xfrm>
        </p:spPr>
        <p:txBody>
          <a:bodyPr>
            <a:noAutofit/>
          </a:bodyPr>
          <a:lstStyle/>
          <a:p>
            <a:pPr>
              <a:spcBef>
                <a:spcPts val="600"/>
              </a:spcBef>
            </a:pPr>
            <a:r>
              <a:rPr lang="en-US" sz="2800" i="1" dirty="0" smtClean="0">
                <a:latin typeface="Arial"/>
                <a:cs typeface="Arial"/>
              </a:rPr>
              <a:t>Sample Seminars Available via </a:t>
            </a:r>
            <a:br>
              <a:rPr lang="en-US" sz="2800" i="1" dirty="0" smtClean="0">
                <a:latin typeface="Arial"/>
                <a:cs typeface="Arial"/>
              </a:rPr>
            </a:br>
            <a:r>
              <a:rPr lang="en-US" sz="2800" i="1" dirty="0" smtClean="0">
                <a:latin typeface="Arial"/>
                <a:cs typeface="Arial"/>
              </a:rPr>
              <a:t>the Collection </a:t>
            </a:r>
            <a:endParaRPr lang="en-US" sz="2800" dirty="0">
              <a:latin typeface="Arial"/>
              <a:cs typeface="Arial"/>
            </a:endParaRPr>
          </a:p>
        </p:txBody>
      </p:sp>
      <p:sp>
        <p:nvSpPr>
          <p:cNvPr id="8" name="Rectangle 7"/>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cs typeface="Arial" pitchFamily="34" charset="0"/>
              </a:rPr>
              <a:t>Business Source Complete</a:t>
            </a:r>
            <a:endParaRPr lang="en-US" sz="1400" dirty="0">
              <a:solidFill>
                <a:srgbClr val="183053"/>
              </a:solidFill>
              <a:cs typeface="Arial" pitchFamily="34" charset="0"/>
            </a:endParaRPr>
          </a:p>
        </p:txBody>
      </p:sp>
      <p:cxnSp>
        <p:nvCxnSpPr>
          <p:cNvPr id="13" name="Straight Connector 12"/>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2" descr="M:\Creative Services_MAC\_Business Source\_Business Source Complete\BSC Logo\BSC_300dpi_stacked.png"/>
          <p:cNvPicPr>
            <a:picLocks noChangeAspect="1" noChangeArrowheads="1"/>
          </p:cNvPicPr>
          <p:nvPr/>
        </p:nvPicPr>
        <p:blipFill>
          <a:blip r:embed="rId5" cstate="print"/>
          <a:srcRect/>
          <a:stretch>
            <a:fillRect/>
          </a:stretch>
        </p:blipFill>
        <p:spPr bwMode="auto">
          <a:xfrm>
            <a:off x="0" y="381000"/>
            <a:ext cx="2514600" cy="591671"/>
          </a:xfrm>
          <a:prstGeom prst="rect">
            <a:avLst/>
          </a:prstGeom>
          <a:noFill/>
        </p:spPr>
      </p:pic>
    </p:spTree>
    <p:extLst>
      <p:ext uri="{BB962C8B-B14F-4D97-AF65-F5344CB8AC3E}">
        <p14:creationId xmlns:p14="http://schemas.microsoft.com/office/powerpoint/2010/main" val="742835810"/>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304800" y="1066800"/>
            <a:ext cx="8610600" cy="5334000"/>
          </a:xfrm>
          <a:prstGeom prst="rect">
            <a:avLst/>
          </a:prstGeom>
          <a:noFill/>
          <a:ln w="9525">
            <a:noFill/>
            <a:miter lim="800000"/>
            <a:headEnd/>
            <a:tailEnd/>
          </a:ln>
        </p:spPr>
        <p:txBody>
          <a:bodyPr/>
          <a:lstStyle/>
          <a:p>
            <a:pPr eaLnBrk="0" fontAlgn="base" hangingPunct="0">
              <a:spcBef>
                <a:spcPct val="50000"/>
              </a:spcBef>
              <a:spcAft>
                <a:spcPct val="0"/>
              </a:spcAft>
              <a:tabLst>
                <a:tab pos="1717675" algn="l"/>
              </a:tabLst>
            </a:pPr>
            <a:r>
              <a:rPr lang="en-US" sz="1600" b="1" dirty="0">
                <a:solidFill>
                  <a:srgbClr val="373737"/>
                </a:solidFill>
                <a:cs typeface="Arial" pitchFamily="34" charset="0"/>
              </a:rPr>
              <a:t>	</a:t>
            </a:r>
            <a:r>
              <a:rPr lang="en-US" sz="1600" b="1" dirty="0">
                <a:solidFill>
                  <a:srgbClr val="375C82"/>
                </a:solidFill>
                <a:cs typeface="Arial" pitchFamily="34" charset="0"/>
              </a:rPr>
              <a:t>Brand Positioning</a:t>
            </a:r>
          </a:p>
          <a:p>
            <a:pPr eaLnBrk="0" fontAlgn="base" hangingPunct="0">
              <a:spcBef>
                <a:spcPct val="0"/>
              </a:spcBef>
              <a:spcAft>
                <a:spcPct val="0"/>
              </a:spcAft>
              <a:tabLst>
                <a:tab pos="1717675" algn="l"/>
              </a:tabLst>
            </a:pPr>
            <a:r>
              <a:rPr lang="en-US" sz="1600" dirty="0">
                <a:solidFill>
                  <a:srgbClr val="373737"/>
                </a:solidFill>
                <a:cs typeface="Arial" pitchFamily="34" charset="0"/>
              </a:rPr>
              <a:t>	Youngme E. Moon</a:t>
            </a:r>
          </a:p>
          <a:p>
            <a:pPr eaLnBrk="0" fontAlgn="base" hangingPunct="0">
              <a:spcBef>
                <a:spcPct val="40000"/>
              </a:spcBef>
              <a:spcAft>
                <a:spcPct val="0"/>
              </a:spcAft>
              <a:tabLst>
                <a:tab pos="1717675" algn="l"/>
              </a:tabLst>
            </a:pPr>
            <a:r>
              <a:rPr lang="en-US" sz="1300" dirty="0">
                <a:solidFill>
                  <a:srgbClr val="373737"/>
                </a:solidFill>
                <a:cs typeface="Arial" pitchFamily="34" charset="0"/>
              </a:rPr>
              <a:t>Have you positioned your brand to best engage the interest of potential customers? Professor Youngme E. Moon cites numerous examples of companies, such as JetBlue, IKEA, and Sony, whose unorthodox approaches have allowed them to steal share from all segments of the market. She presents four positioning strategies—iconic, reverse, breakaway, and stealth positioning—that such companies have used to dominate their product categories. Her insights and analyses can help you to position your product to its best advantage. Topics covered: Innovation and Entrepreneurship; Sales and Marketing; Strategy.</a:t>
            </a:r>
          </a:p>
          <a:p>
            <a:pPr eaLnBrk="0" fontAlgn="base" hangingPunct="0">
              <a:spcBef>
                <a:spcPct val="60000"/>
              </a:spcBef>
              <a:spcAft>
                <a:spcPct val="0"/>
              </a:spcAft>
              <a:tabLst>
                <a:tab pos="1717675" algn="l"/>
              </a:tabLst>
            </a:pPr>
            <a:r>
              <a:rPr lang="en-US" sz="1600" b="1" dirty="0">
                <a:solidFill>
                  <a:srgbClr val="373737"/>
                </a:solidFill>
                <a:cs typeface="Arial" pitchFamily="34" charset="0"/>
              </a:rPr>
              <a:t>	</a:t>
            </a:r>
            <a:r>
              <a:rPr lang="en-US" sz="1600" b="1" dirty="0">
                <a:solidFill>
                  <a:srgbClr val="375C82"/>
                </a:solidFill>
                <a:cs typeface="Arial" pitchFamily="34" charset="0"/>
              </a:rPr>
              <a:t>The Danger of Silencing Conflict at Work</a:t>
            </a:r>
          </a:p>
          <a:p>
            <a:pPr eaLnBrk="0" fontAlgn="base" hangingPunct="0">
              <a:spcBef>
                <a:spcPct val="0"/>
              </a:spcBef>
              <a:spcAft>
                <a:spcPct val="0"/>
              </a:spcAft>
              <a:tabLst>
                <a:tab pos="1717675" algn="l"/>
              </a:tabLst>
            </a:pPr>
            <a:r>
              <a:rPr lang="en-US" sz="1600" dirty="0">
                <a:solidFill>
                  <a:srgbClr val="373737"/>
                </a:solidFill>
                <a:cs typeface="Arial" pitchFamily="34" charset="0"/>
              </a:rPr>
              <a:t>	Leslie A. Perlow</a:t>
            </a:r>
          </a:p>
          <a:p>
            <a:pPr eaLnBrk="0" fontAlgn="base" hangingPunct="0">
              <a:spcBef>
                <a:spcPct val="40000"/>
              </a:spcBef>
              <a:spcAft>
                <a:spcPct val="0"/>
              </a:spcAft>
              <a:tabLst>
                <a:tab pos="1717675" algn="l"/>
              </a:tabLst>
            </a:pPr>
            <a:r>
              <a:rPr lang="en-US" sz="1300" dirty="0">
                <a:solidFill>
                  <a:srgbClr val="373737"/>
                </a:solidFill>
                <a:cs typeface="Arial" pitchFamily="34" charset="0"/>
              </a:rPr>
              <a:t>The best way to pacify workplace conflict is to keep quiet and not make any waves, right? Wrong. </a:t>
            </a:r>
            <a:br>
              <a:rPr lang="en-US" sz="1300" dirty="0">
                <a:solidFill>
                  <a:srgbClr val="373737"/>
                </a:solidFill>
                <a:cs typeface="Arial" pitchFamily="34" charset="0"/>
              </a:rPr>
            </a:br>
            <a:r>
              <a:rPr lang="en-US" sz="1300" dirty="0">
                <a:solidFill>
                  <a:srgbClr val="373737"/>
                </a:solidFill>
                <a:cs typeface="Arial" pitchFamily="34" charset="0"/>
              </a:rPr>
              <a:t>Professor Leslie A. Perlow uses three studies to show that silencing conflict can have devastating negative task and relationship consequences. Silencing conflict can cause tasks to take longer or never get done at all. Topics covered: Communications; Management; Organizational Behavior.</a:t>
            </a:r>
          </a:p>
          <a:p>
            <a:pPr eaLnBrk="0" fontAlgn="base" hangingPunct="0">
              <a:spcBef>
                <a:spcPct val="60000"/>
              </a:spcBef>
              <a:spcAft>
                <a:spcPct val="0"/>
              </a:spcAft>
              <a:tabLst>
                <a:tab pos="1717675" algn="l"/>
              </a:tabLst>
            </a:pPr>
            <a:r>
              <a:rPr lang="en-US" sz="1600" b="1" dirty="0">
                <a:solidFill>
                  <a:srgbClr val="373737"/>
                </a:solidFill>
                <a:cs typeface="Arial" pitchFamily="34" charset="0"/>
              </a:rPr>
              <a:t>	</a:t>
            </a:r>
            <a:r>
              <a:rPr lang="en-US" sz="1600" b="1" dirty="0">
                <a:solidFill>
                  <a:srgbClr val="375C82"/>
                </a:solidFill>
                <a:cs typeface="Arial" pitchFamily="34" charset="0"/>
              </a:rPr>
              <a:t>Where Do Great Strategies Come From?</a:t>
            </a:r>
          </a:p>
          <a:p>
            <a:pPr eaLnBrk="0" fontAlgn="base" hangingPunct="0">
              <a:spcBef>
                <a:spcPct val="0"/>
              </a:spcBef>
              <a:spcAft>
                <a:spcPct val="0"/>
              </a:spcAft>
              <a:tabLst>
                <a:tab pos="1717675" algn="l"/>
              </a:tabLst>
            </a:pPr>
            <a:r>
              <a:rPr lang="en-US" sz="1600" dirty="0">
                <a:solidFill>
                  <a:srgbClr val="373737"/>
                </a:solidFill>
                <a:cs typeface="Arial" pitchFamily="34" charset="0"/>
              </a:rPr>
              <a:t>	Jan W. Rivkin</a:t>
            </a:r>
          </a:p>
          <a:p>
            <a:pPr eaLnBrk="0" fontAlgn="base" hangingPunct="0">
              <a:spcBef>
                <a:spcPct val="40000"/>
              </a:spcBef>
              <a:spcAft>
                <a:spcPct val="0"/>
              </a:spcAft>
              <a:tabLst>
                <a:tab pos="1717675" algn="l"/>
              </a:tabLst>
            </a:pPr>
            <a:r>
              <a:rPr lang="en-US" sz="1300" dirty="0">
                <a:solidFill>
                  <a:srgbClr val="373737"/>
                </a:solidFill>
                <a:cs typeface="Arial" pitchFamily="34" charset="0"/>
              </a:rPr>
              <a:t>Are your strategic planning processes successful? Do they provide strategies that allow you to attain and maintain excellence in your industry for the long run? Professor Jan W. Rivkin feels that the traditional strategic planning process is flawed, and he presents an alternative, complementary approach. Using three tests of good strategic consistency and employing the case of Ryanair as an example, Professor Rivkin provides concrete advice for successful strategic planning in today’s dynamic environment. Topics covered: Leadership; Strategy.</a:t>
            </a:r>
          </a:p>
        </p:txBody>
      </p:sp>
      <p:pic>
        <p:nvPicPr>
          <p:cNvPr id="8" name="Picture 2" descr="moon"/>
          <p:cNvPicPr>
            <a:picLocks noChangeAspect="1" noChangeArrowheads="1"/>
          </p:cNvPicPr>
          <p:nvPr/>
        </p:nvPicPr>
        <p:blipFill>
          <a:blip r:embed="rId2" cstate="print"/>
          <a:srcRect/>
          <a:stretch>
            <a:fillRect/>
          </a:stretch>
        </p:blipFill>
        <p:spPr bwMode="auto">
          <a:xfrm>
            <a:off x="382588" y="1098550"/>
            <a:ext cx="1644650" cy="547688"/>
          </a:xfrm>
          <a:prstGeom prst="rect">
            <a:avLst/>
          </a:prstGeom>
          <a:noFill/>
          <a:ln w="9525">
            <a:solidFill>
              <a:schemeClr val="accent2"/>
            </a:solidFill>
            <a:miter lim="800000"/>
            <a:headEnd/>
            <a:tailEnd/>
          </a:ln>
        </p:spPr>
      </p:pic>
      <p:pic>
        <p:nvPicPr>
          <p:cNvPr id="13" name="Picture 5" descr="perlow"/>
          <p:cNvPicPr>
            <a:picLocks noChangeAspect="1" noChangeArrowheads="1"/>
          </p:cNvPicPr>
          <p:nvPr/>
        </p:nvPicPr>
        <p:blipFill>
          <a:blip r:embed="rId3" cstate="print"/>
          <a:srcRect/>
          <a:stretch>
            <a:fillRect/>
          </a:stretch>
        </p:blipFill>
        <p:spPr bwMode="auto">
          <a:xfrm>
            <a:off x="382588" y="2971800"/>
            <a:ext cx="1644650" cy="547687"/>
          </a:xfrm>
          <a:prstGeom prst="rect">
            <a:avLst/>
          </a:prstGeom>
          <a:noFill/>
          <a:ln w="9525">
            <a:solidFill>
              <a:schemeClr val="accent2"/>
            </a:solidFill>
            <a:miter lim="800000"/>
            <a:headEnd/>
            <a:tailEnd/>
          </a:ln>
        </p:spPr>
      </p:pic>
      <p:pic>
        <p:nvPicPr>
          <p:cNvPr id="14" name="Picture 6" descr="rivkin"/>
          <p:cNvPicPr>
            <a:picLocks noChangeAspect="1" noChangeArrowheads="1"/>
          </p:cNvPicPr>
          <p:nvPr/>
        </p:nvPicPr>
        <p:blipFill>
          <a:blip r:embed="rId4" cstate="print"/>
          <a:srcRect/>
          <a:stretch>
            <a:fillRect/>
          </a:stretch>
        </p:blipFill>
        <p:spPr bwMode="auto">
          <a:xfrm>
            <a:off x="382588" y="4495800"/>
            <a:ext cx="1636712" cy="512762"/>
          </a:xfrm>
          <a:prstGeom prst="rect">
            <a:avLst/>
          </a:prstGeom>
          <a:noFill/>
          <a:ln w="9525">
            <a:solidFill>
              <a:schemeClr val="accent2"/>
            </a:solidFill>
            <a:miter lim="800000"/>
            <a:headEnd/>
            <a:tailEnd/>
          </a:ln>
        </p:spPr>
      </p:pic>
      <p:sp>
        <p:nvSpPr>
          <p:cNvPr id="9" name="Title 5"/>
          <p:cNvSpPr>
            <a:spLocks noGrp="1"/>
          </p:cNvSpPr>
          <p:nvPr>
            <p:ph type="title"/>
          </p:nvPr>
        </p:nvSpPr>
        <p:spPr>
          <a:xfrm>
            <a:off x="2743200" y="76200"/>
            <a:ext cx="6248400" cy="1219200"/>
          </a:xfrm>
        </p:spPr>
        <p:txBody>
          <a:bodyPr>
            <a:noAutofit/>
          </a:bodyPr>
          <a:lstStyle/>
          <a:p>
            <a:pPr>
              <a:spcBef>
                <a:spcPts val="600"/>
              </a:spcBef>
            </a:pPr>
            <a:r>
              <a:rPr lang="en-US" sz="2800" i="1" dirty="0" smtClean="0">
                <a:latin typeface="Arial"/>
                <a:cs typeface="Arial"/>
              </a:rPr>
              <a:t>Sample Seminars Available via </a:t>
            </a:r>
            <a:br>
              <a:rPr lang="en-US" sz="2800" i="1" dirty="0" smtClean="0">
                <a:latin typeface="Arial"/>
                <a:cs typeface="Arial"/>
              </a:rPr>
            </a:br>
            <a:r>
              <a:rPr lang="en-US" sz="2800" i="1" dirty="0" smtClean="0">
                <a:latin typeface="Arial"/>
                <a:cs typeface="Arial"/>
              </a:rPr>
              <a:t>the Collection </a:t>
            </a:r>
            <a:endParaRPr lang="en-US" sz="2800" dirty="0">
              <a:latin typeface="Arial"/>
              <a:cs typeface="Arial"/>
            </a:endParaRPr>
          </a:p>
        </p:txBody>
      </p:sp>
      <p:sp>
        <p:nvSpPr>
          <p:cNvPr id="10" name="Rectangle 9"/>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cs typeface="Arial" pitchFamily="34" charset="0"/>
              </a:rPr>
              <a:t>Business Source Complete</a:t>
            </a:r>
            <a:endParaRPr lang="en-US" sz="1400" dirty="0">
              <a:solidFill>
                <a:srgbClr val="183053"/>
              </a:solidFill>
              <a:cs typeface="Arial" pitchFamily="34" charset="0"/>
            </a:endParaRPr>
          </a:p>
        </p:txBody>
      </p:sp>
      <p:cxnSp>
        <p:nvCxnSpPr>
          <p:cNvPr id="11" name="Straight Connector 10"/>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2" descr="M:\Creative Services_MAC\_Business Source\_Business Source Complete\BSC Logo\BSC_300dpi_stacked.png"/>
          <p:cNvPicPr>
            <a:picLocks noChangeAspect="1" noChangeArrowheads="1"/>
          </p:cNvPicPr>
          <p:nvPr/>
        </p:nvPicPr>
        <p:blipFill>
          <a:blip r:embed="rId5" cstate="print"/>
          <a:srcRect/>
          <a:stretch>
            <a:fillRect/>
          </a:stretch>
        </p:blipFill>
        <p:spPr bwMode="auto">
          <a:xfrm>
            <a:off x="0" y="381000"/>
            <a:ext cx="2514600" cy="591671"/>
          </a:xfrm>
          <a:prstGeom prst="rect">
            <a:avLst/>
          </a:prstGeom>
          <a:noFill/>
        </p:spPr>
      </p:pic>
    </p:spTree>
    <p:extLst>
      <p:ext uri="{BB962C8B-B14F-4D97-AF65-F5344CB8AC3E}">
        <p14:creationId xmlns:p14="http://schemas.microsoft.com/office/powerpoint/2010/main" val="367823991"/>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59" descr="YumBr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AutoShape 61"/>
          <p:cNvSpPr>
            <a:spLocks noChangeArrowheads="1"/>
          </p:cNvSpPr>
          <p:nvPr/>
        </p:nvSpPr>
        <p:spPr bwMode="auto">
          <a:xfrm>
            <a:off x="4826000" y="495300"/>
            <a:ext cx="4206875" cy="809625"/>
          </a:xfrm>
          <a:prstGeom prst="roundRect">
            <a:avLst>
              <a:gd name="adj" fmla="val 16667"/>
            </a:avLst>
          </a:prstGeom>
          <a:solidFill>
            <a:srgbClr val="21596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altLang="en-US" sz="1800" b="1" dirty="0">
                <a:solidFill>
                  <a:srgbClr val="FFFFFF"/>
                </a:solidFill>
                <a:latin typeface="Arial" pitchFamily="34" charset="0"/>
              </a:rPr>
              <a:t>Company View on</a:t>
            </a:r>
            <a:br>
              <a:rPr lang="en-US" altLang="en-US" sz="1800" b="1" dirty="0">
                <a:solidFill>
                  <a:srgbClr val="FFFFFF"/>
                </a:solidFill>
                <a:latin typeface="Arial" pitchFamily="34" charset="0"/>
              </a:rPr>
            </a:br>
            <a:r>
              <a:rPr lang="en-US" altLang="en-US" sz="1800" b="1" i="1" dirty="0">
                <a:solidFill>
                  <a:srgbClr val="FFFFFF"/>
                </a:solidFill>
                <a:latin typeface="Arial" pitchFamily="34" charset="0"/>
              </a:rPr>
              <a:t>Business Source </a:t>
            </a:r>
            <a:r>
              <a:rPr lang="en-US" altLang="en-US" sz="1800" b="1" i="1" dirty="0" smtClean="0">
                <a:solidFill>
                  <a:srgbClr val="FFFFFF"/>
                </a:solidFill>
                <a:latin typeface="Arial" pitchFamily="34" charset="0"/>
              </a:rPr>
              <a:t>Complete</a:t>
            </a:r>
            <a:endParaRPr lang="en-US" altLang="en-US" sz="1800" b="1" i="1" dirty="0">
              <a:solidFill>
                <a:srgbClr val="FFFFFF"/>
              </a:solidFill>
              <a:latin typeface="Arial" pitchFamily="34" charset="0"/>
            </a:endParaRPr>
          </a:p>
        </p:txBody>
      </p:sp>
    </p:spTree>
    <p:extLst>
      <p:ext uri="{BB962C8B-B14F-4D97-AF65-F5344CB8AC3E}">
        <p14:creationId xmlns:p14="http://schemas.microsoft.com/office/powerpoint/2010/main" val="2716161212"/>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89" name="Text Box 5"/>
          <p:cNvSpPr txBox="1">
            <a:spLocks noChangeArrowheads="1"/>
          </p:cNvSpPr>
          <p:nvPr/>
        </p:nvSpPr>
        <p:spPr bwMode="auto">
          <a:xfrm>
            <a:off x="409575" y="1257300"/>
            <a:ext cx="1190625" cy="274637"/>
          </a:xfrm>
          <a:prstGeom prst="rect">
            <a:avLst/>
          </a:prstGeom>
          <a:noFill/>
          <a:ln w="9525">
            <a:noFill/>
            <a:miter lim="800000"/>
            <a:headEnd/>
            <a:tailEnd/>
          </a:ln>
        </p:spPr>
        <p:txBody>
          <a:bodyPr wrap="none">
            <a:spAutoFit/>
          </a:bodyPr>
          <a:lstStyle/>
          <a:p>
            <a:pPr fontAlgn="base">
              <a:spcBef>
                <a:spcPct val="0"/>
              </a:spcBef>
              <a:spcAft>
                <a:spcPct val="0"/>
              </a:spcAft>
              <a:tabLst>
                <a:tab pos="396875" algn="l"/>
              </a:tabLst>
            </a:pPr>
            <a:r>
              <a:rPr lang="en-US" sz="1200" b="1" dirty="0">
                <a:solidFill>
                  <a:srgbClr val="000000"/>
                </a:solidFill>
                <a:latin typeface="Arial" charset="0"/>
              </a:rPr>
              <a:t>Journal Name</a:t>
            </a:r>
          </a:p>
        </p:txBody>
      </p:sp>
      <p:sp>
        <p:nvSpPr>
          <p:cNvPr id="381990" name="Rectangle 7"/>
          <p:cNvSpPr>
            <a:spLocks noChangeArrowheads="1"/>
          </p:cNvSpPr>
          <p:nvPr/>
        </p:nvSpPr>
        <p:spPr bwMode="auto">
          <a:xfrm>
            <a:off x="425450" y="1524000"/>
            <a:ext cx="3384550" cy="352425"/>
          </a:xfrm>
          <a:prstGeom prst="rect">
            <a:avLst/>
          </a:prstGeom>
          <a:solidFill>
            <a:srgbClr val="6464A9"/>
          </a:solidFill>
          <a:ln w="25400">
            <a:solidFill>
              <a:srgbClr val="2F338C"/>
            </a:solidFill>
            <a:miter lim="800000"/>
            <a:headEnd/>
            <a:tailEnd/>
          </a:ln>
        </p:spPr>
        <p:txBody>
          <a:bodyPr wrap="none" lIns="45720" tIns="0" rIns="0" bIns="0" anchor="ctr"/>
          <a:lstStyle/>
          <a:p>
            <a:pPr fontAlgn="base">
              <a:spcBef>
                <a:spcPct val="0"/>
              </a:spcBef>
              <a:spcAft>
                <a:spcPct val="0"/>
              </a:spcAft>
            </a:pPr>
            <a:r>
              <a:rPr lang="en-US" sz="1400" b="1" i="1" dirty="0">
                <a:solidFill>
                  <a:srgbClr val="FFFFFF"/>
                </a:solidFill>
                <a:latin typeface="Arial" charset="0"/>
              </a:rPr>
              <a:t>Bloomberg Businessweek</a:t>
            </a:r>
          </a:p>
        </p:txBody>
      </p:sp>
      <p:sp>
        <p:nvSpPr>
          <p:cNvPr id="381991" name="Rectangle 10"/>
          <p:cNvSpPr>
            <a:spLocks noChangeArrowheads="1"/>
          </p:cNvSpPr>
          <p:nvPr/>
        </p:nvSpPr>
        <p:spPr bwMode="auto">
          <a:xfrm>
            <a:off x="425450" y="1247775"/>
            <a:ext cx="1314450" cy="223837"/>
          </a:xfrm>
          <a:prstGeom prst="rect">
            <a:avLst/>
          </a:prstGeom>
          <a:solidFill>
            <a:srgbClr val="CCCCCC"/>
          </a:solidFill>
          <a:ln w="25400">
            <a:solidFill>
              <a:srgbClr val="9A9999"/>
            </a:solidFill>
            <a:miter lim="800000"/>
            <a:headEnd/>
            <a:tailEnd/>
          </a:ln>
        </p:spPr>
        <p:txBody>
          <a:bodyPr wrap="none" anchor="ctr" anchorCtr="1"/>
          <a:lstStyle/>
          <a:p>
            <a:pPr algn="ctr" fontAlgn="base">
              <a:spcBef>
                <a:spcPct val="0"/>
              </a:spcBef>
              <a:spcAft>
                <a:spcPct val="0"/>
              </a:spcAft>
            </a:pPr>
            <a:r>
              <a:rPr lang="en-US" sz="1200" b="1" dirty="0">
                <a:solidFill>
                  <a:srgbClr val="000000"/>
                </a:solidFill>
                <a:latin typeface="Arial" charset="0"/>
              </a:rPr>
              <a:t>Magazine Name</a:t>
            </a:r>
          </a:p>
        </p:txBody>
      </p:sp>
      <p:sp>
        <p:nvSpPr>
          <p:cNvPr id="381992" name="Rectangle 11"/>
          <p:cNvSpPr>
            <a:spLocks noChangeArrowheads="1"/>
          </p:cNvSpPr>
          <p:nvPr/>
        </p:nvSpPr>
        <p:spPr bwMode="auto">
          <a:xfrm>
            <a:off x="425450" y="1873250"/>
            <a:ext cx="3384550" cy="354012"/>
          </a:xfrm>
          <a:prstGeom prst="rect">
            <a:avLst/>
          </a:prstGeom>
          <a:solidFill>
            <a:srgbClr val="6464A9"/>
          </a:solidFill>
          <a:ln w="25400">
            <a:solidFill>
              <a:srgbClr val="2F338C"/>
            </a:solidFill>
            <a:miter lim="800000"/>
            <a:headEnd/>
            <a:tailEnd/>
          </a:ln>
        </p:spPr>
        <p:txBody>
          <a:bodyPr wrap="none" lIns="45720" tIns="0" rIns="0" bIns="0" anchor="ctr"/>
          <a:lstStyle/>
          <a:p>
            <a:pPr fontAlgn="base">
              <a:spcBef>
                <a:spcPct val="0"/>
              </a:spcBef>
              <a:spcAft>
                <a:spcPct val="0"/>
              </a:spcAft>
            </a:pPr>
            <a:r>
              <a:rPr lang="en-US" sz="1400" b="1" i="1" dirty="0">
                <a:solidFill>
                  <a:srgbClr val="FFFFFF"/>
                </a:solidFill>
                <a:latin typeface="Arial" charset="0"/>
              </a:rPr>
              <a:t>Forbes</a:t>
            </a:r>
          </a:p>
        </p:txBody>
      </p:sp>
      <p:sp>
        <p:nvSpPr>
          <p:cNvPr id="381993" name="Rectangle 13"/>
          <p:cNvSpPr>
            <a:spLocks noChangeArrowheads="1"/>
          </p:cNvSpPr>
          <p:nvPr/>
        </p:nvSpPr>
        <p:spPr bwMode="auto">
          <a:xfrm>
            <a:off x="425450" y="2224087"/>
            <a:ext cx="3384550" cy="352425"/>
          </a:xfrm>
          <a:prstGeom prst="rect">
            <a:avLst/>
          </a:prstGeom>
          <a:solidFill>
            <a:srgbClr val="6464A9"/>
          </a:solidFill>
          <a:ln w="25400">
            <a:solidFill>
              <a:srgbClr val="2F338C"/>
            </a:solidFill>
            <a:miter lim="800000"/>
            <a:headEnd/>
            <a:tailEnd/>
          </a:ln>
        </p:spPr>
        <p:txBody>
          <a:bodyPr wrap="none" lIns="45720" tIns="0" rIns="0" bIns="0" anchor="ctr"/>
          <a:lstStyle/>
          <a:p>
            <a:pPr fontAlgn="base">
              <a:spcBef>
                <a:spcPct val="0"/>
              </a:spcBef>
              <a:spcAft>
                <a:spcPct val="0"/>
              </a:spcAft>
            </a:pPr>
            <a:r>
              <a:rPr lang="en-US" sz="1400" b="1" i="1" dirty="0">
                <a:solidFill>
                  <a:srgbClr val="FFFFFF"/>
                </a:solidFill>
                <a:latin typeface="Arial" charset="0"/>
              </a:rPr>
              <a:t>Fortune</a:t>
            </a:r>
          </a:p>
        </p:txBody>
      </p:sp>
      <p:sp>
        <p:nvSpPr>
          <p:cNvPr id="381994" name="Rectangle 15"/>
          <p:cNvSpPr>
            <a:spLocks noChangeArrowheads="1"/>
          </p:cNvSpPr>
          <p:nvPr/>
        </p:nvSpPr>
        <p:spPr bwMode="auto">
          <a:xfrm>
            <a:off x="425450" y="2573337"/>
            <a:ext cx="3384550" cy="354013"/>
          </a:xfrm>
          <a:prstGeom prst="rect">
            <a:avLst/>
          </a:prstGeom>
          <a:solidFill>
            <a:srgbClr val="6464A9"/>
          </a:solidFill>
          <a:ln w="25400">
            <a:solidFill>
              <a:srgbClr val="2F338C"/>
            </a:solidFill>
            <a:miter lim="800000"/>
            <a:headEnd/>
            <a:tailEnd/>
          </a:ln>
        </p:spPr>
        <p:txBody>
          <a:bodyPr wrap="none" lIns="45720" tIns="0" rIns="0" bIns="0" anchor="ctr"/>
          <a:lstStyle/>
          <a:p>
            <a:pPr fontAlgn="base">
              <a:spcBef>
                <a:spcPct val="0"/>
              </a:spcBef>
              <a:spcAft>
                <a:spcPct val="0"/>
              </a:spcAft>
            </a:pPr>
            <a:r>
              <a:rPr lang="en-US" sz="1400" b="1" i="1" dirty="0">
                <a:solidFill>
                  <a:srgbClr val="FFFFFF"/>
                </a:solidFill>
                <a:latin typeface="Arial" charset="0"/>
              </a:rPr>
              <a:t>Harvard Business Review</a:t>
            </a:r>
          </a:p>
        </p:txBody>
      </p:sp>
      <p:sp>
        <p:nvSpPr>
          <p:cNvPr id="381995" name="Rectangle 17"/>
          <p:cNvSpPr>
            <a:spLocks noChangeArrowheads="1"/>
          </p:cNvSpPr>
          <p:nvPr/>
        </p:nvSpPr>
        <p:spPr bwMode="auto">
          <a:xfrm>
            <a:off x="425450" y="2924175"/>
            <a:ext cx="3384550" cy="352425"/>
          </a:xfrm>
          <a:prstGeom prst="rect">
            <a:avLst/>
          </a:prstGeom>
          <a:solidFill>
            <a:srgbClr val="6464A9"/>
          </a:solidFill>
          <a:ln w="25400">
            <a:solidFill>
              <a:srgbClr val="2F338C"/>
            </a:solidFill>
            <a:miter lim="800000"/>
            <a:headEnd/>
            <a:tailEnd/>
          </a:ln>
        </p:spPr>
        <p:txBody>
          <a:bodyPr wrap="none" lIns="45720" tIns="0" rIns="0" bIns="0" anchor="ctr"/>
          <a:lstStyle/>
          <a:p>
            <a:pPr fontAlgn="base">
              <a:spcBef>
                <a:spcPct val="0"/>
              </a:spcBef>
              <a:spcAft>
                <a:spcPct val="0"/>
              </a:spcAft>
            </a:pPr>
            <a:r>
              <a:rPr lang="en-US" sz="1400" b="1" i="1" dirty="0">
                <a:solidFill>
                  <a:srgbClr val="FFFFFF"/>
                </a:solidFill>
                <a:latin typeface="Arial" charset="0"/>
              </a:rPr>
              <a:t>Money</a:t>
            </a:r>
          </a:p>
        </p:txBody>
      </p:sp>
      <p:sp>
        <p:nvSpPr>
          <p:cNvPr id="381996" name="Rectangle 36"/>
          <p:cNvSpPr>
            <a:spLocks noChangeArrowheads="1"/>
          </p:cNvSpPr>
          <p:nvPr/>
        </p:nvSpPr>
        <p:spPr bwMode="auto">
          <a:xfrm>
            <a:off x="3862388" y="909637"/>
            <a:ext cx="2309812" cy="560388"/>
          </a:xfrm>
          <a:prstGeom prst="rect">
            <a:avLst/>
          </a:prstGeom>
          <a:solidFill>
            <a:srgbClr val="CCCCCC"/>
          </a:solidFill>
          <a:ln w="25400">
            <a:solidFill>
              <a:srgbClr val="9A9999"/>
            </a:solidFill>
            <a:miter lim="800000"/>
            <a:headEnd/>
            <a:tailEnd/>
          </a:ln>
        </p:spPr>
        <p:txBody>
          <a:bodyPr wrap="none" lIns="0" tIns="0" rIns="0" bIns="0" anchor="ctr"/>
          <a:lstStyle/>
          <a:p>
            <a:pPr algn="ctr" fontAlgn="base">
              <a:lnSpc>
                <a:spcPct val="90000"/>
              </a:lnSpc>
              <a:spcBef>
                <a:spcPct val="0"/>
              </a:spcBef>
              <a:spcAft>
                <a:spcPct val="0"/>
              </a:spcAft>
            </a:pPr>
            <a:r>
              <a:rPr lang="en-US" sz="1100" b="1" i="1" dirty="0">
                <a:solidFill>
                  <a:srgbClr val="000000"/>
                </a:solidFill>
                <a:latin typeface="Arial" charset="0"/>
              </a:rPr>
              <a:t>Business</a:t>
            </a:r>
            <a:br>
              <a:rPr lang="en-US" sz="1100" b="1" i="1" dirty="0">
                <a:solidFill>
                  <a:srgbClr val="000000"/>
                </a:solidFill>
                <a:latin typeface="Arial" charset="0"/>
              </a:rPr>
            </a:br>
            <a:r>
              <a:rPr lang="en-US" sz="1100" b="1" i="1" dirty="0">
                <a:solidFill>
                  <a:srgbClr val="000000"/>
                </a:solidFill>
                <a:latin typeface="Arial" charset="0"/>
              </a:rPr>
              <a:t>Source Complete</a:t>
            </a:r>
            <a:r>
              <a:rPr lang="en-US" sz="1100" b="1" dirty="0">
                <a:solidFill>
                  <a:srgbClr val="000000"/>
                </a:solidFill>
                <a:latin typeface="Arial" charset="0"/>
              </a:rPr>
              <a:t/>
            </a:r>
            <a:br>
              <a:rPr lang="en-US" sz="1100" b="1" dirty="0">
                <a:solidFill>
                  <a:srgbClr val="000000"/>
                </a:solidFill>
                <a:latin typeface="Arial" charset="0"/>
              </a:rPr>
            </a:br>
            <a:r>
              <a:rPr lang="en-US" sz="1100" b="1" dirty="0">
                <a:solidFill>
                  <a:srgbClr val="000000"/>
                </a:solidFill>
                <a:latin typeface="Arial" charset="0"/>
              </a:rPr>
              <a:t>Full Text Coverage</a:t>
            </a:r>
          </a:p>
        </p:txBody>
      </p:sp>
      <p:sp>
        <p:nvSpPr>
          <p:cNvPr id="381997" name="Rectangle 37"/>
          <p:cNvSpPr>
            <a:spLocks noChangeArrowheads="1"/>
          </p:cNvSpPr>
          <p:nvPr/>
        </p:nvSpPr>
        <p:spPr bwMode="auto">
          <a:xfrm>
            <a:off x="3862387" y="1504950"/>
            <a:ext cx="2309813" cy="349250"/>
          </a:xfrm>
          <a:prstGeom prst="rect">
            <a:avLst/>
          </a:prstGeom>
          <a:solidFill>
            <a:srgbClr val="4FD17D"/>
          </a:solidFill>
          <a:ln w="25400">
            <a:solidFill>
              <a:srgbClr val="4A9463"/>
            </a:solidFill>
            <a:miter lim="800000"/>
            <a:headEnd/>
            <a:tailEnd/>
          </a:ln>
        </p:spPr>
        <p:txBody>
          <a:bodyPr wrap="none" lIns="0" tIns="0" rIns="0" bIns="0" anchor="ctr"/>
          <a:lstStyle/>
          <a:p>
            <a:pPr algn="ctr" fontAlgn="base">
              <a:lnSpc>
                <a:spcPct val="85000"/>
              </a:lnSpc>
              <a:spcBef>
                <a:spcPct val="0"/>
              </a:spcBef>
              <a:spcAft>
                <a:spcPct val="0"/>
              </a:spcAft>
            </a:pPr>
            <a:r>
              <a:rPr lang="en-US" sz="1100" b="1" dirty="0">
                <a:solidFill>
                  <a:srgbClr val="000000"/>
                </a:solidFill>
                <a:latin typeface="Arial" charset="0"/>
              </a:rPr>
              <a:t>Active Full Text,</a:t>
            </a:r>
            <a:br>
              <a:rPr lang="en-US" sz="1100" b="1" dirty="0">
                <a:solidFill>
                  <a:srgbClr val="000000"/>
                </a:solidFill>
                <a:latin typeface="Arial" charset="0"/>
              </a:rPr>
            </a:br>
            <a:r>
              <a:rPr lang="en-US" sz="1100" b="1" dirty="0">
                <a:solidFill>
                  <a:srgbClr val="000000"/>
                </a:solidFill>
                <a:latin typeface="Arial" charset="0"/>
              </a:rPr>
              <a:t>NO Embargo</a:t>
            </a:r>
          </a:p>
        </p:txBody>
      </p:sp>
      <p:sp>
        <p:nvSpPr>
          <p:cNvPr id="381998" name="Rectangle 38"/>
          <p:cNvSpPr>
            <a:spLocks noChangeArrowheads="1"/>
          </p:cNvSpPr>
          <p:nvPr/>
        </p:nvSpPr>
        <p:spPr bwMode="auto">
          <a:xfrm>
            <a:off x="3862388" y="1873250"/>
            <a:ext cx="2309812" cy="350837"/>
          </a:xfrm>
          <a:prstGeom prst="rect">
            <a:avLst/>
          </a:prstGeom>
          <a:solidFill>
            <a:srgbClr val="4FD17D"/>
          </a:solidFill>
          <a:ln w="25400">
            <a:solidFill>
              <a:srgbClr val="4A9463"/>
            </a:solidFill>
            <a:miter lim="800000"/>
            <a:headEnd/>
            <a:tailEnd/>
          </a:ln>
        </p:spPr>
        <p:txBody>
          <a:bodyPr wrap="none" lIns="0" tIns="0" rIns="0" bIns="0" anchor="ctr"/>
          <a:lstStyle/>
          <a:p>
            <a:pPr algn="ctr" fontAlgn="base">
              <a:lnSpc>
                <a:spcPct val="85000"/>
              </a:lnSpc>
              <a:spcBef>
                <a:spcPct val="0"/>
              </a:spcBef>
              <a:spcAft>
                <a:spcPct val="0"/>
              </a:spcAft>
            </a:pPr>
            <a:r>
              <a:rPr lang="en-US" sz="1100" b="1" dirty="0">
                <a:solidFill>
                  <a:srgbClr val="000000"/>
                </a:solidFill>
                <a:latin typeface="Arial" charset="0"/>
              </a:rPr>
              <a:t>Active Full Text,</a:t>
            </a:r>
            <a:br>
              <a:rPr lang="en-US" sz="1100" b="1" dirty="0">
                <a:solidFill>
                  <a:srgbClr val="000000"/>
                </a:solidFill>
                <a:latin typeface="Arial" charset="0"/>
              </a:rPr>
            </a:br>
            <a:r>
              <a:rPr lang="en-US" sz="1100" b="1" dirty="0">
                <a:solidFill>
                  <a:srgbClr val="000000"/>
                </a:solidFill>
                <a:latin typeface="Arial" charset="0"/>
              </a:rPr>
              <a:t>NO Embargo</a:t>
            </a:r>
          </a:p>
        </p:txBody>
      </p:sp>
      <p:sp>
        <p:nvSpPr>
          <p:cNvPr id="381999" name="Rectangle 39"/>
          <p:cNvSpPr>
            <a:spLocks noChangeArrowheads="1"/>
          </p:cNvSpPr>
          <p:nvPr/>
        </p:nvSpPr>
        <p:spPr bwMode="auto">
          <a:xfrm>
            <a:off x="3862388" y="2224087"/>
            <a:ext cx="2309812" cy="349250"/>
          </a:xfrm>
          <a:prstGeom prst="rect">
            <a:avLst/>
          </a:prstGeom>
          <a:solidFill>
            <a:srgbClr val="4FD17D"/>
          </a:solidFill>
          <a:ln w="25400">
            <a:solidFill>
              <a:srgbClr val="4A9463"/>
            </a:solidFill>
            <a:miter lim="800000"/>
            <a:headEnd/>
            <a:tailEnd/>
          </a:ln>
        </p:spPr>
        <p:txBody>
          <a:bodyPr wrap="none" lIns="0" tIns="0" rIns="0" bIns="0" anchor="ctr"/>
          <a:lstStyle/>
          <a:p>
            <a:pPr algn="ctr" fontAlgn="base">
              <a:lnSpc>
                <a:spcPct val="85000"/>
              </a:lnSpc>
              <a:spcBef>
                <a:spcPct val="0"/>
              </a:spcBef>
              <a:spcAft>
                <a:spcPct val="0"/>
              </a:spcAft>
            </a:pPr>
            <a:r>
              <a:rPr lang="en-US" sz="1100" b="1" dirty="0">
                <a:solidFill>
                  <a:srgbClr val="000000"/>
                </a:solidFill>
                <a:latin typeface="Arial" charset="0"/>
              </a:rPr>
              <a:t>Active Full Text,</a:t>
            </a:r>
            <a:br>
              <a:rPr lang="en-US" sz="1100" b="1" dirty="0">
                <a:solidFill>
                  <a:srgbClr val="000000"/>
                </a:solidFill>
                <a:latin typeface="Arial" charset="0"/>
              </a:rPr>
            </a:br>
            <a:r>
              <a:rPr lang="en-US" sz="1100" b="1" dirty="0">
                <a:solidFill>
                  <a:srgbClr val="000000"/>
                </a:solidFill>
                <a:latin typeface="Arial" charset="0"/>
              </a:rPr>
              <a:t>NO Embargo</a:t>
            </a:r>
          </a:p>
        </p:txBody>
      </p:sp>
      <p:sp>
        <p:nvSpPr>
          <p:cNvPr id="382000" name="Rectangle 40"/>
          <p:cNvSpPr>
            <a:spLocks noChangeArrowheads="1"/>
          </p:cNvSpPr>
          <p:nvPr/>
        </p:nvSpPr>
        <p:spPr bwMode="auto">
          <a:xfrm>
            <a:off x="3862388" y="2573337"/>
            <a:ext cx="2309812" cy="350838"/>
          </a:xfrm>
          <a:prstGeom prst="rect">
            <a:avLst/>
          </a:prstGeom>
          <a:solidFill>
            <a:srgbClr val="4FD17D"/>
          </a:solidFill>
          <a:ln w="25400">
            <a:solidFill>
              <a:srgbClr val="4A9463"/>
            </a:solidFill>
            <a:miter lim="800000"/>
            <a:headEnd/>
            <a:tailEnd/>
          </a:ln>
        </p:spPr>
        <p:txBody>
          <a:bodyPr wrap="none" lIns="0" tIns="0" rIns="0" bIns="0" anchor="ctr"/>
          <a:lstStyle/>
          <a:p>
            <a:pPr algn="ctr" fontAlgn="base">
              <a:lnSpc>
                <a:spcPct val="85000"/>
              </a:lnSpc>
              <a:spcBef>
                <a:spcPct val="0"/>
              </a:spcBef>
              <a:spcAft>
                <a:spcPct val="0"/>
              </a:spcAft>
            </a:pPr>
            <a:r>
              <a:rPr lang="en-US" sz="1100" b="1" dirty="0">
                <a:solidFill>
                  <a:srgbClr val="000000"/>
                </a:solidFill>
                <a:latin typeface="Arial" charset="0"/>
              </a:rPr>
              <a:t>Active Full Text,</a:t>
            </a:r>
            <a:br>
              <a:rPr lang="en-US" sz="1100" b="1" dirty="0">
                <a:solidFill>
                  <a:srgbClr val="000000"/>
                </a:solidFill>
                <a:latin typeface="Arial" charset="0"/>
              </a:rPr>
            </a:br>
            <a:r>
              <a:rPr lang="en-US" sz="1100" b="1" dirty="0">
                <a:solidFill>
                  <a:srgbClr val="000000"/>
                </a:solidFill>
                <a:latin typeface="Arial" charset="0"/>
              </a:rPr>
              <a:t>NO Embargo</a:t>
            </a:r>
          </a:p>
        </p:txBody>
      </p:sp>
      <p:sp>
        <p:nvSpPr>
          <p:cNvPr id="382001" name="Rectangle 41"/>
          <p:cNvSpPr>
            <a:spLocks noChangeArrowheads="1"/>
          </p:cNvSpPr>
          <p:nvPr/>
        </p:nvSpPr>
        <p:spPr bwMode="auto">
          <a:xfrm>
            <a:off x="3862388" y="2924175"/>
            <a:ext cx="2309812" cy="349250"/>
          </a:xfrm>
          <a:prstGeom prst="rect">
            <a:avLst/>
          </a:prstGeom>
          <a:solidFill>
            <a:srgbClr val="4FD17D"/>
          </a:solidFill>
          <a:ln w="25400">
            <a:solidFill>
              <a:srgbClr val="4A9463"/>
            </a:solidFill>
            <a:miter lim="800000"/>
            <a:headEnd/>
            <a:tailEnd/>
          </a:ln>
        </p:spPr>
        <p:txBody>
          <a:bodyPr wrap="none" lIns="0" tIns="0" rIns="0" bIns="0" anchor="ctr"/>
          <a:lstStyle/>
          <a:p>
            <a:pPr algn="ctr" fontAlgn="base">
              <a:lnSpc>
                <a:spcPct val="85000"/>
              </a:lnSpc>
              <a:spcBef>
                <a:spcPct val="0"/>
              </a:spcBef>
              <a:spcAft>
                <a:spcPct val="0"/>
              </a:spcAft>
            </a:pPr>
            <a:r>
              <a:rPr lang="en-US" sz="1100" b="1" dirty="0">
                <a:solidFill>
                  <a:srgbClr val="000000"/>
                </a:solidFill>
                <a:latin typeface="Arial" charset="0"/>
              </a:rPr>
              <a:t>Active Full Text,</a:t>
            </a:r>
            <a:br>
              <a:rPr lang="en-US" sz="1100" b="1" dirty="0">
                <a:solidFill>
                  <a:srgbClr val="000000"/>
                </a:solidFill>
                <a:latin typeface="Arial" charset="0"/>
              </a:rPr>
            </a:br>
            <a:r>
              <a:rPr lang="en-US" sz="1100" b="1" dirty="0">
                <a:solidFill>
                  <a:srgbClr val="000000"/>
                </a:solidFill>
                <a:latin typeface="Arial" charset="0"/>
              </a:rPr>
              <a:t>NO Embargo</a:t>
            </a:r>
          </a:p>
        </p:txBody>
      </p:sp>
      <p:sp>
        <p:nvSpPr>
          <p:cNvPr id="33" name="Title 3"/>
          <p:cNvSpPr txBox="1">
            <a:spLocks/>
          </p:cNvSpPr>
          <p:nvPr/>
        </p:nvSpPr>
        <p:spPr>
          <a:xfrm>
            <a:off x="457200" y="152400"/>
            <a:ext cx="8382000" cy="533400"/>
          </a:xfrm>
          <a:prstGeom prst="rect">
            <a:avLst/>
          </a:prstGeom>
        </p:spPr>
        <p:txBody>
          <a:bodyPr/>
          <a:lstStyle>
            <a:lvl1pPr algn="l" defTabSz="914400" rtl="0" eaLnBrk="1" latinLnBrk="0" hangingPunct="1">
              <a:spcBef>
                <a:spcPct val="0"/>
              </a:spcBef>
              <a:buNone/>
              <a:defRPr sz="3600" b="1" kern="1200">
                <a:solidFill>
                  <a:srgbClr val="373737"/>
                </a:solidFill>
                <a:latin typeface="Arial" pitchFamily="34" charset="0"/>
                <a:ea typeface="+mj-ea"/>
                <a:cs typeface="Arial" pitchFamily="34" charset="0"/>
              </a:defRPr>
            </a:lvl1pPr>
          </a:lstStyle>
          <a:p>
            <a:pPr fontAlgn="base">
              <a:spcBef>
                <a:spcPts val="0"/>
              </a:spcBef>
            </a:pPr>
            <a:r>
              <a:rPr lang="en-US" sz="2800" dirty="0" smtClean="0"/>
              <a:t>Top Five General Business Magazines</a:t>
            </a:r>
            <a:endParaRPr lang="en-US" sz="1200" dirty="0">
              <a:solidFill>
                <a:srgbClr val="000000"/>
              </a:solidFill>
              <a:latin typeface="Arial"/>
              <a:cs typeface="Arial"/>
            </a:endParaRPr>
          </a:p>
        </p:txBody>
      </p:sp>
      <p:sp>
        <p:nvSpPr>
          <p:cNvPr id="34" name="Rectangle 33"/>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latin typeface="Arial" pitchFamily="34" charset="0"/>
                <a:cs typeface="Arial" pitchFamily="34" charset="0"/>
              </a:rPr>
              <a:t>Business Source Complete</a:t>
            </a:r>
            <a:endParaRPr lang="en-US" sz="1400" dirty="0">
              <a:solidFill>
                <a:srgbClr val="183053"/>
              </a:solidFill>
              <a:latin typeface="Arial" pitchFamily="34" charset="0"/>
              <a:cs typeface="Arial" pitchFamily="34" charset="0"/>
            </a:endParaRPr>
          </a:p>
        </p:txBody>
      </p:sp>
      <p:cxnSp>
        <p:nvCxnSpPr>
          <p:cNvPr id="35" name="Straight Connector 34"/>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6" name="Picture 35" descr="BloombergBusinessWeek.png"/>
          <p:cNvPicPr>
            <a:picLocks noChangeAspect="1"/>
          </p:cNvPicPr>
          <p:nvPr/>
        </p:nvPicPr>
        <p:blipFill>
          <a:blip r:embed="rId3" cstate="print"/>
          <a:stretch>
            <a:fillRect/>
          </a:stretch>
        </p:blipFill>
        <p:spPr>
          <a:xfrm>
            <a:off x="411144" y="3505200"/>
            <a:ext cx="1608869" cy="2103120"/>
          </a:xfrm>
          <a:prstGeom prst="rect">
            <a:avLst/>
          </a:prstGeom>
          <a:ln>
            <a:solidFill>
              <a:schemeClr val="bg1">
                <a:lumMod val="50000"/>
              </a:schemeClr>
            </a:solidFill>
          </a:ln>
          <a:effectLst>
            <a:reflection blurRad="6350" stA="52000" endA="300" endPos="35000" dir="5400000" sy="-100000" algn="bl" rotWithShape="0"/>
          </a:effectLst>
        </p:spPr>
      </p:pic>
      <p:pic>
        <p:nvPicPr>
          <p:cNvPr id="37" name="Picture 2" descr="http://blogs-images.forbes.com/stevenbertoni/files/2014/02/0211_forbes-cover-marcus-paypal-0030314_768x1000.jpg"/>
          <p:cNvPicPr>
            <a:picLocks noChangeAspect="1" noChangeArrowheads="1"/>
          </p:cNvPicPr>
          <p:nvPr/>
        </p:nvPicPr>
        <p:blipFill>
          <a:blip r:embed="rId4" cstate="print"/>
          <a:srcRect/>
          <a:stretch>
            <a:fillRect/>
          </a:stretch>
        </p:blipFill>
        <p:spPr bwMode="auto">
          <a:xfrm>
            <a:off x="2120802" y="3505200"/>
            <a:ext cx="1613583" cy="2103120"/>
          </a:xfrm>
          <a:prstGeom prst="rect">
            <a:avLst/>
          </a:prstGeom>
          <a:noFill/>
          <a:ln>
            <a:solidFill>
              <a:schemeClr val="bg1">
                <a:lumMod val="50000"/>
              </a:schemeClr>
            </a:solidFill>
          </a:ln>
          <a:effectLst>
            <a:reflection blurRad="6350" stA="52000" endA="300" endPos="35000" dir="5400000" sy="-100000" algn="bl" rotWithShape="0"/>
          </a:effectLst>
        </p:spPr>
      </p:pic>
      <p:pic>
        <p:nvPicPr>
          <p:cNvPr id="38" name="Picture 2" descr="http://media4.s-nbcnews.com/j/streams/2014/January/140116/2D11310060-fortune-cover-best-cos.blocks_desktop_small.jpg"/>
          <p:cNvPicPr>
            <a:picLocks noChangeAspect="1" noChangeArrowheads="1"/>
          </p:cNvPicPr>
          <p:nvPr/>
        </p:nvPicPr>
        <p:blipFill>
          <a:blip r:embed="rId5" cstate="print"/>
          <a:srcRect/>
          <a:stretch>
            <a:fillRect/>
          </a:stretch>
        </p:blipFill>
        <p:spPr bwMode="auto">
          <a:xfrm>
            <a:off x="3835174" y="3505200"/>
            <a:ext cx="1613905" cy="2103120"/>
          </a:xfrm>
          <a:prstGeom prst="rect">
            <a:avLst/>
          </a:prstGeom>
          <a:noFill/>
          <a:ln>
            <a:solidFill>
              <a:schemeClr val="bg1">
                <a:lumMod val="50000"/>
              </a:schemeClr>
            </a:solidFill>
          </a:ln>
          <a:effectLst>
            <a:reflection blurRad="6350" stA="52000" endA="300" endPos="35000" dir="5400000" sy="-100000" algn="bl" rotWithShape="0"/>
          </a:effectLst>
        </p:spPr>
      </p:pic>
      <p:pic>
        <p:nvPicPr>
          <p:cNvPr id="39" name="Picture 2" descr="http://www.pdfmagaz.in/wp-content/uploads/2014/04/16/harvard-business-review-may-2014/Harvard-Business-Review-May-2014.jpg"/>
          <p:cNvPicPr>
            <a:picLocks noChangeAspect="1" noChangeArrowheads="1"/>
          </p:cNvPicPr>
          <p:nvPr/>
        </p:nvPicPr>
        <p:blipFill>
          <a:blip r:embed="rId6" cstate="print"/>
          <a:srcRect/>
          <a:stretch>
            <a:fillRect/>
          </a:stretch>
        </p:blipFill>
        <p:spPr bwMode="auto">
          <a:xfrm>
            <a:off x="5549868" y="3505200"/>
            <a:ext cx="1542288" cy="2103120"/>
          </a:xfrm>
          <a:prstGeom prst="rect">
            <a:avLst/>
          </a:prstGeom>
          <a:noFill/>
          <a:ln>
            <a:solidFill>
              <a:schemeClr val="bg1">
                <a:lumMod val="50000"/>
              </a:schemeClr>
            </a:solidFill>
          </a:ln>
          <a:effectLst>
            <a:reflection blurRad="6350" stA="52000" endA="300" endPos="35000" dir="5400000" sy="-100000" algn="bl" rotWithShape="0"/>
          </a:effectLst>
        </p:spPr>
      </p:pic>
      <p:pic>
        <p:nvPicPr>
          <p:cNvPr id="40" name="Picture 2" descr="http://potd.pdnonline.com/wp-content/uploads/2014/05/gregory-reid-money-magazine-1.jpg"/>
          <p:cNvPicPr>
            <a:picLocks noChangeAspect="1" noChangeArrowheads="1"/>
          </p:cNvPicPr>
          <p:nvPr/>
        </p:nvPicPr>
        <p:blipFill>
          <a:blip r:embed="rId7" cstate="print"/>
          <a:srcRect/>
          <a:stretch>
            <a:fillRect/>
          </a:stretch>
        </p:blipFill>
        <p:spPr bwMode="auto">
          <a:xfrm>
            <a:off x="7192944" y="3505200"/>
            <a:ext cx="1577339" cy="2103120"/>
          </a:xfrm>
          <a:prstGeom prst="rect">
            <a:avLst/>
          </a:prstGeom>
          <a:noFill/>
          <a:ln>
            <a:solidFill>
              <a:schemeClr val="bg1">
                <a:lumMod val="50000"/>
              </a:schemeClr>
            </a:solidFill>
          </a:ln>
          <a:effectLst>
            <a:reflection blurRad="6350" stA="52000" endA="300" endPos="35000" dir="5400000" sy="-100000" algn="bl" rotWithShape="0"/>
          </a:effectLst>
        </p:spPr>
      </p:pic>
    </p:spTree>
    <p:extLst>
      <p:ext uri="{BB962C8B-B14F-4D97-AF65-F5344CB8AC3E}">
        <p14:creationId xmlns:p14="http://schemas.microsoft.com/office/powerpoint/2010/main" val="149109274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0" y="304800"/>
            <a:ext cx="9144000" cy="1417638"/>
          </a:xfrm>
        </p:spPr>
        <p:txBody>
          <a:bodyPr/>
          <a:lstStyle/>
          <a:p>
            <a:r>
              <a:rPr lang="en-US" altLang="en-US" sz="2800" dirty="0" smtClean="0">
                <a:solidFill>
                  <a:srgbClr val="336699"/>
                </a:solidFill>
              </a:rPr>
              <a:t>The world’s leading collection of full-text management journals, including active</a:t>
            </a:r>
            <a:br>
              <a:rPr lang="en-US" altLang="en-US" sz="2800" dirty="0" smtClean="0">
                <a:solidFill>
                  <a:srgbClr val="336699"/>
                </a:solidFill>
              </a:rPr>
            </a:br>
            <a:r>
              <a:rPr lang="en-US" altLang="en-US" sz="2800" dirty="0" smtClean="0">
                <a:solidFill>
                  <a:srgbClr val="336699"/>
                </a:solidFill>
              </a:rPr>
              <a:t>full text for hundreds of top publications</a:t>
            </a:r>
          </a:p>
        </p:txBody>
      </p:sp>
      <p:pic>
        <p:nvPicPr>
          <p:cNvPr id="83971" name="Picture 3" descr="management_BSCor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63725"/>
            <a:ext cx="914400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130002"/>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0" y="411163"/>
            <a:ext cx="9144000" cy="1417637"/>
          </a:xfrm>
        </p:spPr>
        <p:txBody>
          <a:bodyPr/>
          <a:lstStyle/>
          <a:p>
            <a:r>
              <a:rPr lang="en-US" altLang="en-US" sz="4000" smtClean="0">
                <a:solidFill>
                  <a:srgbClr val="2D4354"/>
                </a:solidFill>
              </a:rPr>
              <a:t>Accounting</a:t>
            </a:r>
            <a:br>
              <a:rPr lang="en-US" altLang="en-US" sz="4000" smtClean="0">
                <a:solidFill>
                  <a:srgbClr val="2D4354"/>
                </a:solidFill>
              </a:rPr>
            </a:br>
            <a:r>
              <a:rPr lang="en-US" altLang="en-US" sz="3200" smtClean="0">
                <a:solidFill>
                  <a:srgbClr val="2D4354"/>
                </a:solidFill>
              </a:rPr>
              <a:t> </a:t>
            </a:r>
            <a:r>
              <a:rPr lang="en-US" altLang="en-US" sz="3000" smtClean="0">
                <a:solidFill>
                  <a:srgbClr val="2D4354"/>
                </a:solidFill>
              </a:rPr>
              <a:t>Hundreds of Full-Text Magazines &amp; Journals</a:t>
            </a:r>
          </a:p>
        </p:txBody>
      </p:sp>
      <p:pic>
        <p:nvPicPr>
          <p:cNvPr id="86019" name="Picture 4" descr="accounting_BSCor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1038" y="1790700"/>
            <a:ext cx="77819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729359"/>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0" y="411163"/>
            <a:ext cx="9144000" cy="1417637"/>
          </a:xfrm>
        </p:spPr>
        <p:txBody>
          <a:bodyPr/>
          <a:lstStyle/>
          <a:p>
            <a:r>
              <a:rPr lang="en-US" altLang="en-US" sz="4000" smtClean="0">
                <a:solidFill>
                  <a:srgbClr val="2D4354"/>
                </a:solidFill>
              </a:rPr>
              <a:t>MIS</a:t>
            </a:r>
            <a:br>
              <a:rPr lang="en-US" altLang="en-US" sz="4000" smtClean="0">
                <a:solidFill>
                  <a:srgbClr val="2D4354"/>
                </a:solidFill>
              </a:rPr>
            </a:br>
            <a:r>
              <a:rPr lang="en-US" altLang="en-US" sz="3200" smtClean="0">
                <a:solidFill>
                  <a:srgbClr val="2D4354"/>
                </a:solidFill>
              </a:rPr>
              <a:t> </a:t>
            </a:r>
            <a:r>
              <a:rPr lang="en-US" altLang="en-US" sz="3000" smtClean="0">
                <a:solidFill>
                  <a:srgbClr val="2D4354"/>
                </a:solidFill>
              </a:rPr>
              <a:t>Hundreds of Full-Text Magazines &amp; Journals</a:t>
            </a:r>
          </a:p>
        </p:txBody>
      </p:sp>
      <p:pic>
        <p:nvPicPr>
          <p:cNvPr id="88067" name="Picture 3" descr="MIS_BSCor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25" y="1790700"/>
            <a:ext cx="90487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6818215"/>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0" y="411163"/>
            <a:ext cx="9144000" cy="1417637"/>
          </a:xfrm>
        </p:spPr>
        <p:txBody>
          <a:bodyPr/>
          <a:lstStyle/>
          <a:p>
            <a:r>
              <a:rPr lang="en-US" altLang="en-US" sz="4000" smtClean="0">
                <a:solidFill>
                  <a:srgbClr val="2D4354"/>
                </a:solidFill>
              </a:rPr>
              <a:t>Sales &amp; Marketing</a:t>
            </a:r>
            <a:br>
              <a:rPr lang="en-US" altLang="en-US" sz="4000" smtClean="0">
                <a:solidFill>
                  <a:srgbClr val="2D4354"/>
                </a:solidFill>
              </a:rPr>
            </a:br>
            <a:r>
              <a:rPr lang="en-US" altLang="en-US" sz="3200" smtClean="0">
                <a:solidFill>
                  <a:srgbClr val="2D4354"/>
                </a:solidFill>
              </a:rPr>
              <a:t> </a:t>
            </a:r>
            <a:r>
              <a:rPr lang="en-US" altLang="en-US" sz="3000" smtClean="0">
                <a:solidFill>
                  <a:srgbClr val="2D4354"/>
                </a:solidFill>
              </a:rPr>
              <a:t>Hundreds of Full-Text Magazines &amp; Journals</a:t>
            </a:r>
          </a:p>
        </p:txBody>
      </p:sp>
      <p:pic>
        <p:nvPicPr>
          <p:cNvPr id="89091" name="Picture 4" descr="SalesMarketing_BSCor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 y="1790700"/>
            <a:ext cx="8953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562296"/>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0" y="2209800"/>
            <a:ext cx="7315200" cy="4525963"/>
          </a:xfrm>
        </p:spPr>
        <p:txBody>
          <a:bodyPr/>
          <a:lstStyle/>
          <a:p>
            <a:r>
              <a:rPr lang="en-US" sz="1600" b="1" i="1" dirty="0"/>
              <a:t>Art Source</a:t>
            </a:r>
            <a:r>
              <a:rPr lang="en-US" sz="1600" b="1" dirty="0"/>
              <a:t> </a:t>
            </a:r>
            <a:r>
              <a:rPr lang="en-US" sz="1600" dirty="0" smtClean="0"/>
              <a:t>covers </a:t>
            </a:r>
            <a:r>
              <a:rPr lang="en-US" sz="1600" dirty="0"/>
              <a:t>a broad range of related subjects from fine, decorative and commercial art, to </a:t>
            </a:r>
            <a:r>
              <a:rPr lang="en-US" sz="1600" dirty="0" smtClean="0"/>
              <a:t>various </a:t>
            </a:r>
            <a:r>
              <a:rPr lang="en-US" sz="1600" dirty="0"/>
              <a:t>areas of architecture and architectural </a:t>
            </a:r>
            <a:r>
              <a:rPr lang="en-US" sz="1600" dirty="0" smtClean="0"/>
              <a:t>design.</a:t>
            </a:r>
          </a:p>
          <a:p>
            <a:r>
              <a:rPr lang="en-US" sz="1600" dirty="0" smtClean="0"/>
              <a:t>Includes </a:t>
            </a:r>
            <a:r>
              <a:rPr lang="en-US" sz="1600" dirty="0"/>
              <a:t>periodicals published in French, Italian, German, Spanish and Dutch and is designed for use by a diverse audience, including art scholars, artists, designers, students and general researchers.us areas of architecture and architectural design</a:t>
            </a:r>
            <a:r>
              <a:rPr lang="en-US" sz="1600" dirty="0" smtClean="0"/>
              <a:t>.</a:t>
            </a:r>
          </a:p>
          <a:p>
            <a:r>
              <a:rPr lang="en-US" sz="1600" dirty="0"/>
              <a:t>Over 750 full-text journals and more than 220 full-text books</a:t>
            </a:r>
          </a:p>
          <a:p>
            <a:r>
              <a:rPr lang="en-US" sz="1600" dirty="0"/>
              <a:t>Detailed indexing and abstracts for many leading academic journals, magazines and trade publications</a:t>
            </a:r>
          </a:p>
          <a:p>
            <a:r>
              <a:rPr lang="en-US" sz="1600" dirty="0"/>
              <a:t>An Image Collection of over 63,000 images provided by Picture Desk and other sources</a:t>
            </a:r>
          </a:p>
          <a:p>
            <a:r>
              <a:rPr lang="en-US" sz="1600" dirty="0" smtClean="0"/>
              <a:t>Art </a:t>
            </a:r>
            <a:r>
              <a:rPr lang="en-US" sz="1600" dirty="0"/>
              <a:t>reproduction records</a:t>
            </a:r>
          </a:p>
          <a:p>
            <a:r>
              <a:rPr lang="en-US" sz="1600" dirty="0"/>
              <a:t>And much more…</a:t>
            </a:r>
          </a:p>
          <a:p>
            <a:endParaRPr lang="pl-PL" sz="1600" dirty="0"/>
          </a:p>
        </p:txBody>
      </p:sp>
      <p:pic>
        <p:nvPicPr>
          <p:cNvPr id="6" name="Picture 2" descr="Product banner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12911"/>
            <a:ext cx="6705600" cy="157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767489"/>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53877" y="2590800"/>
            <a:ext cx="3618123" cy="3826833"/>
          </a:xfrm>
        </p:spPr>
        <p:txBody>
          <a:bodyPr/>
          <a:lstStyle/>
          <a:p>
            <a:r>
              <a:rPr lang="en-US" sz="1400" dirty="0"/>
              <a:t>Advertising </a:t>
            </a:r>
            <a:endParaRPr lang="en-US" sz="1400" dirty="0" smtClean="0"/>
          </a:p>
          <a:p>
            <a:r>
              <a:rPr lang="en-US" sz="1400" dirty="0" smtClean="0"/>
              <a:t>Art </a:t>
            </a:r>
            <a:r>
              <a:rPr lang="en-US" sz="1400" dirty="0"/>
              <a:t>Antiques </a:t>
            </a:r>
            <a:endParaRPr lang="en-US" sz="1400" dirty="0" smtClean="0"/>
          </a:p>
          <a:p>
            <a:r>
              <a:rPr lang="en-US" sz="1400" dirty="0" smtClean="0"/>
              <a:t>Archaeology </a:t>
            </a:r>
          </a:p>
          <a:p>
            <a:r>
              <a:rPr lang="en-US" sz="1400" dirty="0" smtClean="0"/>
              <a:t>Architecture </a:t>
            </a:r>
            <a:r>
              <a:rPr lang="en-US" sz="1400" dirty="0"/>
              <a:t>&amp; Architectural History </a:t>
            </a:r>
            <a:endParaRPr lang="en-US" sz="1400" dirty="0" smtClean="0"/>
          </a:p>
          <a:p>
            <a:r>
              <a:rPr lang="en-US" sz="1400" dirty="0" smtClean="0"/>
              <a:t>Art </a:t>
            </a:r>
            <a:r>
              <a:rPr lang="en-US" sz="1400" dirty="0"/>
              <a:t>History </a:t>
            </a:r>
            <a:endParaRPr lang="en-US" sz="1400" dirty="0" smtClean="0"/>
          </a:p>
          <a:p>
            <a:r>
              <a:rPr lang="en-US" sz="1400" dirty="0" smtClean="0"/>
              <a:t>Contemporary </a:t>
            </a:r>
            <a:r>
              <a:rPr lang="en-US" sz="1400" dirty="0"/>
              <a:t>Art </a:t>
            </a:r>
            <a:endParaRPr lang="en-US" sz="1400" dirty="0" smtClean="0"/>
          </a:p>
          <a:p>
            <a:r>
              <a:rPr lang="en-US" sz="1400" dirty="0" smtClean="0"/>
              <a:t>Costume </a:t>
            </a:r>
            <a:r>
              <a:rPr lang="en-US" sz="1400" dirty="0"/>
              <a:t>Design </a:t>
            </a:r>
            <a:endParaRPr lang="en-US" sz="1400" dirty="0" smtClean="0"/>
          </a:p>
          <a:p>
            <a:r>
              <a:rPr lang="en-US" sz="1400" dirty="0" smtClean="0"/>
              <a:t>Crafts </a:t>
            </a:r>
          </a:p>
          <a:p>
            <a:r>
              <a:rPr lang="en-US" sz="1400" dirty="0" smtClean="0"/>
              <a:t>Decorative </a:t>
            </a:r>
            <a:r>
              <a:rPr lang="en-US" sz="1400" dirty="0"/>
              <a:t>Arts </a:t>
            </a:r>
            <a:endParaRPr lang="en-US" sz="1400" dirty="0" smtClean="0"/>
          </a:p>
          <a:p>
            <a:r>
              <a:rPr lang="en-US" sz="1400" dirty="0" smtClean="0"/>
              <a:t>Folk </a:t>
            </a:r>
            <a:r>
              <a:rPr lang="en-US" sz="1400" dirty="0"/>
              <a:t>Art </a:t>
            </a:r>
            <a:endParaRPr lang="en-US" sz="1400" dirty="0" smtClean="0"/>
          </a:p>
          <a:p>
            <a:r>
              <a:rPr lang="en-US" sz="1400" dirty="0" smtClean="0"/>
              <a:t>Graphic </a:t>
            </a:r>
            <a:r>
              <a:rPr lang="en-US" sz="1400" dirty="0"/>
              <a:t>Arts </a:t>
            </a:r>
            <a:endParaRPr lang="en-US" sz="1400" dirty="0" smtClean="0"/>
          </a:p>
          <a:p>
            <a:r>
              <a:rPr lang="en-US" sz="1400" dirty="0" smtClean="0"/>
              <a:t>Industrial </a:t>
            </a:r>
            <a:r>
              <a:rPr lang="en-US" sz="1400" dirty="0"/>
              <a:t>Design </a:t>
            </a:r>
            <a:endParaRPr lang="en-US" sz="1400" dirty="0" smtClean="0"/>
          </a:p>
          <a:p>
            <a:r>
              <a:rPr lang="en-US" sz="1400" dirty="0" smtClean="0"/>
              <a:t>Interior </a:t>
            </a:r>
            <a:r>
              <a:rPr lang="en-US" sz="1400" dirty="0"/>
              <a:t>Design</a:t>
            </a:r>
            <a:endParaRPr lang="pl-PL" sz="1400" dirty="0"/>
          </a:p>
        </p:txBody>
      </p:sp>
      <p:sp>
        <p:nvSpPr>
          <p:cNvPr id="4" name="Content Placeholder 3"/>
          <p:cNvSpPr>
            <a:spLocks noGrp="1"/>
          </p:cNvSpPr>
          <p:nvPr>
            <p:ph sz="half" idx="2"/>
          </p:nvPr>
        </p:nvSpPr>
        <p:spPr>
          <a:xfrm>
            <a:off x="4666312" y="2590800"/>
            <a:ext cx="4038600" cy="4068763"/>
          </a:xfrm>
        </p:spPr>
        <p:txBody>
          <a:bodyPr/>
          <a:lstStyle/>
          <a:p>
            <a:r>
              <a:rPr lang="en-US" sz="1400" dirty="0"/>
              <a:t>Landscape Architecture </a:t>
            </a:r>
            <a:endParaRPr lang="en-US" sz="1400" dirty="0" smtClean="0"/>
          </a:p>
          <a:p>
            <a:r>
              <a:rPr lang="en-US" sz="1400" dirty="0" smtClean="0"/>
              <a:t>Motion </a:t>
            </a:r>
            <a:r>
              <a:rPr lang="en-US" sz="1400" dirty="0"/>
              <a:t>Pictures </a:t>
            </a:r>
            <a:endParaRPr lang="en-US" sz="1400" dirty="0" smtClean="0"/>
          </a:p>
          <a:p>
            <a:r>
              <a:rPr lang="en-US" sz="1400" dirty="0" smtClean="0"/>
              <a:t>Museology </a:t>
            </a:r>
          </a:p>
          <a:p>
            <a:r>
              <a:rPr lang="en-US" sz="1400" dirty="0" smtClean="0"/>
              <a:t>Non-Western </a:t>
            </a:r>
            <a:r>
              <a:rPr lang="en-US" sz="1400" dirty="0"/>
              <a:t>Art </a:t>
            </a:r>
            <a:endParaRPr lang="en-US" sz="1400" dirty="0" smtClean="0"/>
          </a:p>
          <a:p>
            <a:r>
              <a:rPr lang="en-US" sz="1400" dirty="0" smtClean="0"/>
              <a:t>Painting </a:t>
            </a:r>
          </a:p>
          <a:p>
            <a:r>
              <a:rPr lang="en-US" sz="1400" dirty="0" smtClean="0"/>
              <a:t>Photography </a:t>
            </a:r>
          </a:p>
          <a:p>
            <a:r>
              <a:rPr lang="en-US" sz="1400" dirty="0" smtClean="0"/>
              <a:t>Pottery </a:t>
            </a:r>
          </a:p>
          <a:p>
            <a:r>
              <a:rPr lang="en-US" sz="1400" dirty="0" smtClean="0"/>
              <a:t>Printmaking </a:t>
            </a:r>
          </a:p>
          <a:p>
            <a:r>
              <a:rPr lang="en-US" sz="1400" dirty="0" smtClean="0"/>
              <a:t>Sculpture </a:t>
            </a:r>
          </a:p>
          <a:p>
            <a:r>
              <a:rPr lang="en-US" sz="1400" dirty="0" smtClean="0"/>
              <a:t>Television </a:t>
            </a:r>
          </a:p>
          <a:p>
            <a:r>
              <a:rPr lang="en-US" sz="1400" dirty="0" smtClean="0"/>
              <a:t>Textiles </a:t>
            </a:r>
          </a:p>
          <a:p>
            <a:r>
              <a:rPr lang="en-US" sz="1400" dirty="0" smtClean="0"/>
              <a:t>Video </a:t>
            </a:r>
          </a:p>
          <a:p>
            <a:r>
              <a:rPr lang="en-US" sz="1400" dirty="0" smtClean="0"/>
              <a:t>And </a:t>
            </a:r>
            <a:r>
              <a:rPr lang="en-US" sz="1400" dirty="0"/>
              <a:t>many others…</a:t>
            </a:r>
            <a:endParaRPr lang="pl-PL" sz="1400" dirty="0"/>
          </a:p>
        </p:txBody>
      </p:sp>
      <p:sp>
        <p:nvSpPr>
          <p:cNvPr id="5" name="Rectangle 2"/>
          <p:cNvSpPr>
            <a:spLocks noChangeArrowheads="1"/>
          </p:cNvSpPr>
          <p:nvPr/>
        </p:nvSpPr>
        <p:spPr bwMode="auto">
          <a:xfrm>
            <a:off x="838200" y="2036931"/>
            <a:ext cx="2372765"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b="1" dirty="0">
                <a:solidFill>
                  <a:prstClr val="black"/>
                </a:solidFill>
                <a:latin typeface="Arial" charset="0"/>
                <a:cs typeface="Arial" charset="0"/>
              </a:rPr>
              <a:t>Subjects Include:</a:t>
            </a:r>
            <a:r>
              <a:rPr lang="ru-RU" sz="2800" baseline="-4000" dirty="0">
                <a:solidFill>
                  <a:prstClr val="black"/>
                </a:solidFill>
                <a:latin typeface="Arial Unicode MS" pitchFamily="34" charset="-128"/>
                <a:ea typeface="Arial Unicode MS" pitchFamily="34" charset="-128"/>
                <a:cs typeface="Arial Unicode MS" pitchFamily="34" charset="-128"/>
              </a:rPr>
              <a:t> </a:t>
            </a:r>
            <a:endParaRPr lang="en-US" sz="2800" baseline="-4000" dirty="0">
              <a:solidFill>
                <a:prstClr val="black"/>
              </a:solidFill>
              <a:latin typeface="Arial Unicode MS" pitchFamily="34" charset="-128"/>
              <a:ea typeface="Arial Unicode MS" pitchFamily="34" charset="-128"/>
              <a:cs typeface="Arial Unicode MS" pitchFamily="34" charset="-128"/>
            </a:endParaRPr>
          </a:p>
        </p:txBody>
      </p:sp>
      <p:pic>
        <p:nvPicPr>
          <p:cNvPr id="6" name="Picture 2" descr="Product banner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12911"/>
            <a:ext cx="6705600" cy="157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059475"/>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solidFill>
                  <a:srgbClr val="336699"/>
                </a:solidFill>
                <a:latin typeface="Georgia" panose="02040502050405020303" pitchFamily="18" charset="0"/>
              </a:rPr>
              <a:t>EBSCO Industries Background</a:t>
            </a:r>
            <a:endParaRPr lang="en-US" dirty="0">
              <a:solidFill>
                <a:srgbClr val="336699"/>
              </a:solidFill>
              <a:latin typeface="Georgia" panose="02040502050405020303" pitchFamily="18" charset="0"/>
            </a:endParaRPr>
          </a:p>
        </p:txBody>
      </p:sp>
      <p:sp>
        <p:nvSpPr>
          <p:cNvPr id="13315" name="Rectangle 3"/>
          <p:cNvSpPr>
            <a:spLocks noGrp="1" noChangeArrowheads="1"/>
          </p:cNvSpPr>
          <p:nvPr>
            <p:ph idx="1"/>
          </p:nvPr>
        </p:nvSpPr>
        <p:spPr>
          <a:xfrm>
            <a:off x="990600" y="1600200"/>
            <a:ext cx="3581400" cy="4525963"/>
          </a:xfrm>
        </p:spPr>
        <p:txBody>
          <a:bodyPr wrap="square">
            <a:noAutofit/>
          </a:bodyPr>
          <a:lstStyle/>
          <a:p>
            <a:pPr marL="228600" indent="-228600" eaLnBrk="1" hangingPunct="1">
              <a:spcBef>
                <a:spcPts val="1200"/>
              </a:spcBef>
              <a:defRPr/>
            </a:pPr>
            <a:r>
              <a:rPr lang="en-US" sz="2200" b="1" dirty="0" smtClean="0">
                <a:solidFill>
                  <a:schemeClr val="accent2"/>
                </a:solidFill>
              </a:rPr>
              <a:t>71 years </a:t>
            </a:r>
            <a:r>
              <a:rPr lang="en-US" sz="2200" dirty="0" smtClean="0">
                <a:solidFill>
                  <a:schemeClr val="accent6"/>
                </a:solidFill>
              </a:rPr>
              <a:t>serving the information needs of institutions </a:t>
            </a:r>
          </a:p>
          <a:p>
            <a:pPr marL="231775" indent="-231775">
              <a:spcBef>
                <a:spcPts val="1200"/>
              </a:spcBef>
              <a:defRPr/>
            </a:pPr>
            <a:r>
              <a:rPr lang="en-US" sz="2200" b="1" dirty="0" smtClean="0">
                <a:solidFill>
                  <a:schemeClr val="accent2"/>
                </a:solidFill>
              </a:rPr>
              <a:t>5,700 employees</a:t>
            </a:r>
          </a:p>
          <a:p>
            <a:pPr marL="231775" indent="-231775">
              <a:spcBef>
                <a:spcPts val="1200"/>
              </a:spcBef>
              <a:defRPr/>
            </a:pPr>
            <a:r>
              <a:rPr lang="en-US" sz="2200" b="1" dirty="0" smtClean="0">
                <a:solidFill>
                  <a:schemeClr val="accent2"/>
                </a:solidFill>
              </a:rPr>
              <a:t>1,100+ employees outside </a:t>
            </a:r>
            <a:r>
              <a:rPr lang="en-US" sz="2200" dirty="0" smtClean="0">
                <a:solidFill>
                  <a:schemeClr val="accent6"/>
                </a:solidFill>
              </a:rPr>
              <a:t>the U.S</a:t>
            </a:r>
          </a:p>
          <a:p>
            <a:pPr marL="231775" indent="-231775">
              <a:spcBef>
                <a:spcPts val="1200"/>
              </a:spcBef>
              <a:buNone/>
              <a:defRPr/>
            </a:pPr>
            <a:endParaRPr lang="en-US" sz="2200" dirty="0" smtClean="0">
              <a:solidFill>
                <a:schemeClr val="accent6"/>
              </a:solidFill>
            </a:endParaRPr>
          </a:p>
          <a:p>
            <a:pPr marL="231775" indent="-231775">
              <a:spcBef>
                <a:spcPts val="1200"/>
              </a:spcBef>
              <a:defRPr/>
            </a:pPr>
            <a:endParaRPr lang="en-US" sz="2200" dirty="0" smtClean="0">
              <a:solidFill>
                <a:schemeClr val="accent6"/>
              </a:solidFill>
            </a:endParaRPr>
          </a:p>
        </p:txBody>
      </p:sp>
      <p:sp>
        <p:nvSpPr>
          <p:cNvPr id="7" name="Content Placeholder 6"/>
          <p:cNvSpPr>
            <a:spLocks noGrp="1"/>
          </p:cNvSpPr>
          <p:nvPr>
            <p:ph sz="half" idx="4294967295"/>
          </p:nvPr>
        </p:nvSpPr>
        <p:spPr>
          <a:xfrm>
            <a:off x="4648200" y="1600200"/>
            <a:ext cx="3657600" cy="3962400"/>
          </a:xfrm>
        </p:spPr>
        <p:txBody>
          <a:bodyPr/>
          <a:lstStyle/>
          <a:p>
            <a:pPr marL="231775" indent="-231775">
              <a:spcBef>
                <a:spcPts val="1200"/>
              </a:spcBef>
              <a:defRPr/>
            </a:pPr>
            <a:r>
              <a:rPr lang="en-US" sz="2200" b="1" dirty="0" smtClean="0">
                <a:solidFill>
                  <a:schemeClr val="accent2"/>
                </a:solidFill>
              </a:rPr>
              <a:t>100,000 organizations around the world </a:t>
            </a:r>
            <a:r>
              <a:rPr lang="en-US" sz="2200" dirty="0" smtClean="0">
                <a:solidFill>
                  <a:schemeClr val="accent6"/>
                </a:solidFill>
              </a:rPr>
              <a:t>use EBSCO products and services </a:t>
            </a:r>
          </a:p>
          <a:p>
            <a:pPr marL="231775" indent="-231775">
              <a:spcBef>
                <a:spcPts val="1200"/>
              </a:spcBef>
              <a:defRPr/>
            </a:pPr>
            <a:r>
              <a:rPr lang="en-US" sz="2200" b="1" dirty="0" smtClean="0">
                <a:solidFill>
                  <a:schemeClr val="accent2"/>
                </a:solidFill>
              </a:rPr>
              <a:t>200 million searches  per day </a:t>
            </a:r>
            <a:r>
              <a:rPr lang="en-US" sz="2200" dirty="0">
                <a:solidFill>
                  <a:schemeClr val="accent6"/>
                </a:solidFill>
              </a:rPr>
              <a:t>i</a:t>
            </a:r>
            <a:r>
              <a:rPr lang="en-US" sz="2200" dirty="0" smtClean="0">
                <a:solidFill>
                  <a:schemeClr val="accent6"/>
                </a:solidFill>
              </a:rPr>
              <a:t>n EBSCO’s online research service, one of the busiest for-fee search platforms in the world </a:t>
            </a:r>
          </a:p>
          <a:p>
            <a:pPr>
              <a:spcBef>
                <a:spcPts val="1200"/>
              </a:spcBef>
            </a:pPr>
            <a:endParaRPr lang="en-US" sz="2200" dirty="0">
              <a:solidFill>
                <a:schemeClr val="accent6"/>
              </a:solidFill>
            </a:endParaRPr>
          </a:p>
        </p:txBody>
      </p:sp>
      <p:sp>
        <p:nvSpPr>
          <p:cNvPr id="173060" name="Text Box 4"/>
          <p:cNvSpPr txBox="1">
            <a:spLocks noChangeArrowheads="1"/>
          </p:cNvSpPr>
          <p:nvPr/>
        </p:nvSpPr>
        <p:spPr bwMode="auto">
          <a:xfrm>
            <a:off x="8366125" y="6157913"/>
            <a:ext cx="184150" cy="336550"/>
          </a:xfrm>
          <a:prstGeom prst="rect">
            <a:avLst/>
          </a:prstGeom>
          <a:noFill/>
          <a:ln w="9525">
            <a:noFill/>
            <a:miter lim="800000"/>
            <a:headEnd/>
            <a:tailEnd/>
          </a:ln>
        </p:spPr>
        <p:txBody>
          <a:bodyPr wrap="none">
            <a:spAutoFit/>
          </a:bodyPr>
          <a:lstStyle/>
          <a:p>
            <a:endParaRPr lang="en-US" sz="2400" dirty="0">
              <a:solidFill>
                <a:prstClr val="black"/>
              </a:solidFill>
              <a:latin typeface="Times New Roman" pitchFamily="18" charset="0"/>
            </a:endParaRPr>
          </a:p>
        </p:txBody>
      </p:sp>
      <p:sp>
        <p:nvSpPr>
          <p:cNvPr id="13" name="Rectangle 12"/>
          <p:cNvSpPr/>
          <p:nvPr/>
        </p:nvSpPr>
        <p:spPr>
          <a:xfrm>
            <a:off x="6096000" y="6422570"/>
            <a:ext cx="17308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solidFill>
                  <a:srgbClr val="183053"/>
                </a:solidFill>
                <a:latin typeface="Arial" pitchFamily="34" charset="0"/>
                <a:cs typeface="Arial" pitchFamily="34" charset="0"/>
              </a:rPr>
              <a:t>EBSCO Overview</a:t>
            </a:r>
          </a:p>
        </p:txBody>
      </p:sp>
      <p:cxnSp>
        <p:nvCxnSpPr>
          <p:cNvPr id="15" name="Straight Connector 14"/>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572140"/>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2590801"/>
            <a:ext cx="7010400" cy="3276600"/>
          </a:xfrm>
        </p:spPr>
        <p:txBody>
          <a:bodyPr/>
          <a:lstStyle/>
          <a:p>
            <a:r>
              <a:rPr lang="en-US" sz="1600" b="1" i="1" dirty="0" smtClean="0"/>
              <a:t>Communication Source </a:t>
            </a:r>
            <a:r>
              <a:rPr lang="en-US" sz="1600" dirty="0" smtClean="0"/>
              <a:t>is </a:t>
            </a:r>
            <a:r>
              <a:rPr lang="en-US" sz="1600" dirty="0"/>
              <a:t>the premier research database for Communication Studies </a:t>
            </a:r>
            <a:endParaRPr lang="en-US" sz="1600" dirty="0" smtClean="0"/>
          </a:p>
          <a:p>
            <a:r>
              <a:rPr lang="en-US" sz="1600" dirty="0" smtClean="0"/>
              <a:t>Offers </a:t>
            </a:r>
            <a:r>
              <a:rPr lang="en-US" sz="1600" dirty="0"/>
              <a:t>worldwide full-text content pertaining to communication, linguistics, rhetoric and discourse, speech-language pathology, media studies and related fields and includes many unique sources previously not </a:t>
            </a:r>
            <a:r>
              <a:rPr lang="en-US" sz="1600" dirty="0" smtClean="0"/>
              <a:t>available.</a:t>
            </a:r>
          </a:p>
          <a:p>
            <a:r>
              <a:rPr lang="en-US" sz="1600" dirty="0" smtClean="0"/>
              <a:t>Designed </a:t>
            </a:r>
            <a:r>
              <a:rPr lang="en-US" sz="1600" dirty="0"/>
              <a:t>for scholars and students in Communication and related </a:t>
            </a:r>
            <a:r>
              <a:rPr lang="en-US" sz="1600" dirty="0" smtClean="0"/>
              <a:t>disciplines.</a:t>
            </a:r>
          </a:p>
          <a:p>
            <a:r>
              <a:rPr lang="en-US" sz="1600" i="1" dirty="0" smtClean="0"/>
              <a:t>Communication </a:t>
            </a:r>
            <a:r>
              <a:rPr lang="en-US" sz="1600" i="1" dirty="0"/>
              <a:t>Source</a:t>
            </a:r>
            <a:r>
              <a:rPr lang="en-US" sz="1600" dirty="0"/>
              <a:t> </a:t>
            </a:r>
            <a:r>
              <a:rPr lang="en-US" sz="1600" dirty="0" smtClean="0"/>
              <a:t>covers </a:t>
            </a:r>
            <a:r>
              <a:rPr lang="en-US" sz="1600" dirty="0"/>
              <a:t>full text for more than 840 titles, including over 600 active full-text journals and 150 full-text journals not found in other EBSCO academic databases</a:t>
            </a:r>
            <a:r>
              <a:rPr lang="en-US" sz="1600" dirty="0" smtClean="0"/>
              <a:t>.</a:t>
            </a:r>
          </a:p>
          <a:p>
            <a:endParaRPr lang="en-US" sz="1600" dirty="0"/>
          </a:p>
        </p:txBody>
      </p:sp>
      <p:pic>
        <p:nvPicPr>
          <p:cNvPr id="49154" name="Picture 2" descr="Product banner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865" y="381000"/>
            <a:ext cx="7810195"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373855"/>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75841" y="2819400"/>
            <a:ext cx="6820359" cy="3826833"/>
          </a:xfrm>
        </p:spPr>
        <p:txBody>
          <a:bodyPr/>
          <a:lstStyle/>
          <a:p>
            <a:pPr marL="0" indent="0">
              <a:buNone/>
            </a:pPr>
            <a:endParaRPr lang="en-US" sz="1400" b="1" dirty="0"/>
          </a:p>
          <a:p>
            <a:r>
              <a:rPr lang="en-US" sz="1400" dirty="0"/>
              <a:t>Active full text for more than 600 journals</a:t>
            </a:r>
          </a:p>
          <a:p>
            <a:r>
              <a:rPr lang="en-US" sz="1400" dirty="0"/>
              <a:t>Indexing and abstracting is included for more than 1,100 Core titles. </a:t>
            </a:r>
          </a:p>
          <a:p>
            <a:r>
              <a:rPr lang="en-US" sz="1400" dirty="0" smtClean="0"/>
              <a:t>Subject-specific</a:t>
            </a:r>
            <a:r>
              <a:rPr lang="en-US" sz="1400" dirty="0"/>
              <a:t>, </a:t>
            </a:r>
            <a:r>
              <a:rPr lang="en-US" sz="1400" dirty="0" err="1"/>
              <a:t>browsable</a:t>
            </a:r>
            <a:r>
              <a:rPr lang="en-US" sz="1400" dirty="0"/>
              <a:t> thesaurus featuring over 4,600 preferred and over 8,700 non-preferred terms</a:t>
            </a:r>
          </a:p>
          <a:p>
            <a:r>
              <a:rPr lang="en-US" sz="1400" dirty="0" smtClean="0"/>
              <a:t>Also </a:t>
            </a:r>
            <a:r>
              <a:rPr lang="en-US" sz="1400" dirty="0"/>
              <a:t>featured is </a:t>
            </a:r>
            <a:r>
              <a:rPr lang="en-US" sz="1400" dirty="0" err="1"/>
              <a:t>backfile</a:t>
            </a:r>
            <a:r>
              <a:rPr lang="en-US" sz="1400" dirty="0"/>
              <a:t> coverage of top titles in Communication, reaching deep into the 20th century. </a:t>
            </a:r>
            <a:endParaRPr lang="en-US" sz="1400" dirty="0" smtClean="0"/>
          </a:p>
          <a:p>
            <a:r>
              <a:rPr lang="en-US" sz="1400" dirty="0" smtClean="0"/>
              <a:t>Content comes from </a:t>
            </a:r>
            <a:r>
              <a:rPr lang="en-US" sz="1400" dirty="0"/>
              <a:t>academic journals, conference papers, conference proceedings, trade publications, magazines and periodicals. </a:t>
            </a:r>
            <a:endParaRPr lang="en-US" sz="1400" dirty="0" smtClean="0"/>
          </a:p>
          <a:p>
            <a:r>
              <a:rPr lang="en-US" sz="1400" dirty="0"/>
              <a:t>Coverage dating back to 1915</a:t>
            </a:r>
          </a:p>
          <a:p>
            <a:endParaRPr lang="en-US" sz="1400" dirty="0"/>
          </a:p>
          <a:p>
            <a:endParaRPr lang="pl-PL" sz="1400" dirty="0"/>
          </a:p>
        </p:txBody>
      </p:sp>
      <p:sp>
        <p:nvSpPr>
          <p:cNvPr id="5" name="Rectangle 2"/>
          <p:cNvSpPr>
            <a:spLocks noChangeArrowheads="1"/>
          </p:cNvSpPr>
          <p:nvPr/>
        </p:nvSpPr>
        <p:spPr bwMode="auto">
          <a:xfrm>
            <a:off x="875841" y="2362200"/>
            <a:ext cx="2416046"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b="1" dirty="0" smtClean="0">
                <a:solidFill>
                  <a:prstClr val="black"/>
                </a:solidFill>
                <a:latin typeface="Arial" charset="0"/>
                <a:cs typeface="Arial" charset="0"/>
              </a:rPr>
              <a:t>Content Includes:</a:t>
            </a:r>
            <a:r>
              <a:rPr lang="ru-RU" sz="2800" baseline="-4000" dirty="0" smtClean="0">
                <a:solidFill>
                  <a:prstClr val="black"/>
                </a:solidFill>
                <a:latin typeface="Arial Unicode MS" pitchFamily="34" charset="-128"/>
                <a:ea typeface="Arial Unicode MS" pitchFamily="34" charset="-128"/>
                <a:cs typeface="Arial Unicode MS" pitchFamily="34" charset="-128"/>
              </a:rPr>
              <a:t> </a:t>
            </a:r>
            <a:endParaRPr lang="en-US" sz="2800" baseline="-4000" dirty="0">
              <a:solidFill>
                <a:prstClr val="black"/>
              </a:solidFill>
              <a:latin typeface="Arial Unicode MS" pitchFamily="34" charset="-128"/>
              <a:ea typeface="Arial Unicode MS" pitchFamily="34" charset="-128"/>
              <a:cs typeface="Arial Unicode MS" pitchFamily="34" charset="-128"/>
            </a:endParaRPr>
          </a:p>
        </p:txBody>
      </p:sp>
      <p:pic>
        <p:nvPicPr>
          <p:cNvPr id="7" name="Picture 2" descr="Product banner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865" y="381000"/>
            <a:ext cx="7810195"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24633"/>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0"/>
          <p:cNvPicPr>
            <a:picLocks noChangeAspect="1" noChangeArrowheads="1"/>
          </p:cNvPicPr>
          <p:nvPr/>
        </p:nvPicPr>
        <p:blipFill>
          <a:blip r:embed="rId2"/>
          <a:srcRect/>
          <a:stretch>
            <a:fillRect/>
          </a:stretch>
        </p:blipFill>
        <p:spPr bwMode="auto">
          <a:xfrm>
            <a:off x="1159727" y="304800"/>
            <a:ext cx="7047571" cy="1828800"/>
          </a:xfrm>
          <a:prstGeom prst="rect">
            <a:avLst/>
          </a:prstGeom>
          <a:noFill/>
          <a:ln w="9525">
            <a:noFill/>
            <a:miter lim="800000"/>
            <a:headEnd/>
            <a:tailEnd/>
          </a:ln>
        </p:spPr>
      </p:pic>
      <p:sp>
        <p:nvSpPr>
          <p:cNvPr id="135170" name="Content Placeholder 2"/>
          <p:cNvSpPr>
            <a:spLocks/>
          </p:cNvSpPr>
          <p:nvPr/>
        </p:nvSpPr>
        <p:spPr bwMode="auto">
          <a:xfrm>
            <a:off x="838200" y="2362200"/>
            <a:ext cx="7315200" cy="4114800"/>
          </a:xfrm>
          <a:prstGeom prst="rect">
            <a:avLst/>
          </a:prstGeom>
          <a:noFill/>
          <a:ln w="9525">
            <a:noFill/>
            <a:miter lim="800000"/>
            <a:headEnd/>
            <a:tailEnd/>
          </a:ln>
        </p:spPr>
        <p:txBody>
          <a:bodyPr/>
          <a:lstStyle/>
          <a:p>
            <a:pPr fontAlgn="base">
              <a:spcBef>
                <a:spcPct val="0"/>
              </a:spcBef>
              <a:spcAft>
                <a:spcPct val="0"/>
              </a:spcAft>
            </a:pPr>
            <a:r>
              <a:rPr lang="ru-RU" sz="1600" b="1" i="1" dirty="0">
                <a:solidFill>
                  <a:prstClr val="black"/>
                </a:solidFill>
                <a:latin typeface="Arial" charset="0"/>
                <a:cs typeface="ＭＳ Ｐゴシック"/>
              </a:rPr>
              <a:t>Applied Science &amp; Technology </a:t>
            </a:r>
            <a:r>
              <a:rPr lang="ru-RU" sz="1600" b="1" i="1" dirty="0" smtClean="0">
                <a:solidFill>
                  <a:prstClr val="black"/>
                </a:solidFill>
                <a:latin typeface="Arial" charset="0"/>
                <a:cs typeface="ＭＳ Ｐゴシック"/>
              </a:rPr>
              <a:t>Source</a:t>
            </a:r>
            <a:endParaRPr lang="en-US" sz="1600" dirty="0">
              <a:solidFill>
                <a:prstClr val="black"/>
              </a:solidFill>
              <a:latin typeface="Arial" charset="0"/>
              <a:cs typeface="Arial" charset="0"/>
            </a:endParaRPr>
          </a:p>
          <a:p>
            <a:pPr fontAlgn="base">
              <a:spcBef>
                <a:spcPct val="0"/>
              </a:spcBef>
              <a:spcAft>
                <a:spcPct val="0"/>
              </a:spcAft>
            </a:pPr>
            <a:endParaRPr lang="en-US" sz="1600" dirty="0">
              <a:solidFill>
                <a:prstClr val="black"/>
              </a:solidFill>
              <a:latin typeface="Arial" charset="0"/>
              <a:cs typeface="Arial" charset="0"/>
            </a:endParaRPr>
          </a:p>
          <a:p>
            <a:pPr marL="285750" indent="-285750" fontAlgn="base">
              <a:spcBef>
                <a:spcPct val="0"/>
              </a:spcBef>
              <a:spcAft>
                <a:spcPct val="0"/>
              </a:spcAft>
              <a:buFont typeface="Arial" panose="020B0604020202020204" pitchFamily="34" charset="0"/>
              <a:buChar char="•"/>
            </a:pPr>
            <a:r>
              <a:rPr lang="en-US" sz="1600" dirty="0" smtClean="0">
                <a:solidFill>
                  <a:prstClr val="black"/>
                </a:solidFill>
                <a:latin typeface="Arial" charset="0"/>
                <a:cs typeface="Arial" charset="0"/>
              </a:rPr>
              <a:t>Includes </a:t>
            </a:r>
            <a:r>
              <a:rPr lang="en-US" sz="1600" dirty="0">
                <a:solidFill>
                  <a:prstClr val="black"/>
                </a:solidFill>
                <a:latin typeface="Arial" charset="0"/>
                <a:cs typeface="Arial" charset="0"/>
              </a:rPr>
              <a:t>full text for 1,400 journals </a:t>
            </a:r>
          </a:p>
          <a:p>
            <a:pPr marL="285750" indent="-285750" fontAlgn="base">
              <a:spcBef>
                <a:spcPct val="0"/>
              </a:spcBef>
              <a:spcAft>
                <a:spcPct val="0"/>
              </a:spcAft>
              <a:buFont typeface="Arial" panose="020B0604020202020204" pitchFamily="34" charset="0"/>
              <a:buChar char="•"/>
            </a:pPr>
            <a:r>
              <a:rPr lang="en-US" sz="1600" dirty="0">
                <a:solidFill>
                  <a:prstClr val="black"/>
                </a:solidFill>
                <a:latin typeface="Arial" charset="0"/>
                <a:cs typeface="Arial" charset="0"/>
              </a:rPr>
              <a:t>High-quality indexing and abstracts for thousands of academic journals, professional publications and other reference sources—produced by professionals with advanced degrees in science </a:t>
            </a:r>
          </a:p>
          <a:p>
            <a:pPr marL="285750" indent="-285750" fontAlgn="base">
              <a:spcBef>
                <a:spcPct val="0"/>
              </a:spcBef>
              <a:spcAft>
                <a:spcPct val="0"/>
              </a:spcAft>
              <a:buFont typeface="Arial" panose="020B0604020202020204" pitchFamily="34" charset="0"/>
              <a:buChar char="•"/>
            </a:pPr>
            <a:r>
              <a:rPr lang="en-US" sz="1600" dirty="0">
                <a:solidFill>
                  <a:prstClr val="black"/>
                </a:solidFill>
                <a:latin typeface="Arial" charset="0"/>
                <a:cs typeface="Arial" charset="0"/>
              </a:rPr>
              <a:t>Citations to millions of articles, including book reviews </a:t>
            </a:r>
          </a:p>
          <a:p>
            <a:pPr marL="285750" indent="-285750" fontAlgn="base">
              <a:spcBef>
                <a:spcPct val="0"/>
              </a:spcBef>
              <a:spcAft>
                <a:spcPct val="0"/>
              </a:spcAft>
              <a:buFont typeface="Arial" panose="020B0604020202020204" pitchFamily="34" charset="0"/>
              <a:buChar char="•"/>
            </a:pPr>
            <a:r>
              <a:rPr lang="en-US" sz="1600" dirty="0">
                <a:solidFill>
                  <a:prstClr val="black"/>
                </a:solidFill>
                <a:latin typeface="Arial" charset="0"/>
                <a:cs typeface="Arial" charset="0"/>
              </a:rPr>
              <a:t>Covers the full spectrum of the research and development of the applied sciences and computing disciplines.</a:t>
            </a:r>
          </a:p>
          <a:p>
            <a:pPr marL="285750" indent="-285750" fontAlgn="base">
              <a:spcBef>
                <a:spcPct val="0"/>
              </a:spcBef>
              <a:spcAft>
                <a:spcPct val="0"/>
              </a:spcAft>
              <a:buFont typeface="Arial" panose="020B0604020202020204" pitchFamily="34" charset="0"/>
              <a:buChar char="•"/>
            </a:pPr>
            <a:r>
              <a:rPr lang="en-US" sz="1600" dirty="0">
                <a:solidFill>
                  <a:prstClr val="black"/>
                </a:solidFill>
                <a:latin typeface="Arial" charset="0"/>
                <a:cs typeface="Arial" charset="0"/>
              </a:rPr>
              <a:t>Provides content from leading trade and industrial journals, professional and technical society journals, specialized subject periodicals, buyers’ guides, directories, conference proceedings and more</a:t>
            </a:r>
          </a:p>
          <a:p>
            <a:pPr marL="285750" indent="-285750" fontAlgn="base">
              <a:spcBef>
                <a:spcPct val="0"/>
              </a:spcBef>
              <a:spcAft>
                <a:spcPct val="0"/>
              </a:spcAft>
              <a:buFont typeface="Arial" panose="020B0604020202020204" pitchFamily="34" charset="0"/>
              <a:buChar char="•"/>
            </a:pPr>
            <a:r>
              <a:rPr lang="en-US" sz="1600" dirty="0">
                <a:solidFill>
                  <a:prstClr val="black"/>
                </a:solidFill>
                <a:latin typeface="Arial" charset="0"/>
                <a:cs typeface="Arial" charset="0"/>
              </a:rPr>
              <a:t>Provides comprehensive coverage for a wide variety of applied science specialties </a:t>
            </a:r>
            <a:r>
              <a:rPr lang="en-US" sz="1600" dirty="0" smtClean="0">
                <a:solidFill>
                  <a:prstClr val="black"/>
                </a:solidFill>
                <a:latin typeface="Arial" charset="0"/>
                <a:cs typeface="Arial" charset="0"/>
              </a:rPr>
              <a:t>— from </a:t>
            </a:r>
            <a:r>
              <a:rPr lang="en-US" sz="1600" dirty="0">
                <a:solidFill>
                  <a:prstClr val="black"/>
                </a:solidFill>
                <a:latin typeface="Arial" charset="0"/>
                <a:cs typeface="Arial" charset="0"/>
              </a:rPr>
              <a:t>acoustics to aeronautics, and neural networks to nuclear engineering</a:t>
            </a:r>
            <a:r>
              <a:rPr lang="en-US" sz="1500" dirty="0">
                <a:solidFill>
                  <a:prstClr val="black"/>
                </a:solidFill>
                <a:latin typeface="Arial" charset="0"/>
                <a:cs typeface="Arial" charset="0"/>
              </a:rPr>
              <a:t>.</a:t>
            </a:r>
            <a:r>
              <a:rPr lang="ru-RU" sz="1500" dirty="0">
                <a:solidFill>
                  <a:prstClr val="black"/>
                </a:solidFill>
                <a:latin typeface="Arial" charset="0"/>
                <a:cs typeface="ＭＳ Ｐゴシック"/>
              </a:rPr>
              <a:t> </a:t>
            </a:r>
          </a:p>
        </p:txBody>
      </p:sp>
    </p:spTree>
    <p:extLst>
      <p:ext uri="{BB962C8B-B14F-4D97-AF65-F5344CB8AC3E}">
        <p14:creationId xmlns:p14="http://schemas.microsoft.com/office/powerpoint/2010/main" val="250869393"/>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body" idx="4294967295"/>
          </p:nvPr>
        </p:nvSpPr>
        <p:spPr>
          <a:xfrm>
            <a:off x="1112220" y="2743200"/>
            <a:ext cx="3505200" cy="3884612"/>
          </a:xfrm>
          <a:prstGeom prst="rect">
            <a:avLst/>
          </a:prstGeom>
        </p:spPr>
        <p:txBody>
          <a:bodyPr/>
          <a:lstStyle/>
          <a:p>
            <a:pPr marL="168275" indent="-168275">
              <a:lnSpc>
                <a:spcPct val="70000"/>
              </a:lnSpc>
              <a:spcBef>
                <a:spcPct val="70000"/>
              </a:spcBef>
            </a:pPr>
            <a:r>
              <a:rPr lang="en-US" sz="1400" i="1" dirty="0" smtClean="0">
                <a:solidFill>
                  <a:schemeClr val="tx1">
                    <a:lumMod val="95000"/>
                    <a:lumOff val="5000"/>
                  </a:schemeClr>
                </a:solidFill>
              </a:rPr>
              <a:t>Acoustics</a:t>
            </a:r>
            <a:endParaRPr lang="en-US" sz="1400" i="1" dirty="0">
              <a:solidFill>
                <a:schemeClr val="tx1">
                  <a:lumMod val="95000"/>
                  <a:lumOff val="5000"/>
                </a:schemeClr>
              </a:solidFill>
            </a:endParaRPr>
          </a:p>
          <a:p>
            <a:pPr marL="168275" indent="-168275">
              <a:lnSpc>
                <a:spcPct val="70000"/>
              </a:lnSpc>
              <a:spcBef>
                <a:spcPct val="70000"/>
              </a:spcBef>
            </a:pPr>
            <a:r>
              <a:rPr lang="en-US" sz="1400" i="1" dirty="0">
                <a:solidFill>
                  <a:schemeClr val="tx1">
                    <a:lumMod val="95000"/>
                    <a:lumOff val="5000"/>
                  </a:schemeClr>
                </a:solidFill>
              </a:rPr>
              <a:t>Aeronautics</a:t>
            </a:r>
          </a:p>
          <a:p>
            <a:pPr marL="168275" indent="-168275">
              <a:lnSpc>
                <a:spcPct val="70000"/>
              </a:lnSpc>
              <a:spcBef>
                <a:spcPct val="70000"/>
              </a:spcBef>
            </a:pPr>
            <a:r>
              <a:rPr lang="en-US" sz="1400" i="1" dirty="0">
                <a:solidFill>
                  <a:schemeClr val="tx1">
                    <a:lumMod val="95000"/>
                    <a:lumOff val="5000"/>
                  </a:schemeClr>
                </a:solidFill>
              </a:rPr>
              <a:t>Applied Mathematics</a:t>
            </a:r>
          </a:p>
          <a:p>
            <a:pPr marL="168275" indent="-168275">
              <a:lnSpc>
                <a:spcPct val="70000"/>
              </a:lnSpc>
              <a:spcBef>
                <a:spcPct val="70000"/>
              </a:spcBef>
            </a:pPr>
            <a:r>
              <a:rPr lang="en-US" sz="1400" i="1" dirty="0">
                <a:solidFill>
                  <a:schemeClr val="tx1">
                    <a:lumMod val="95000"/>
                    <a:lumOff val="5000"/>
                  </a:schemeClr>
                </a:solidFill>
              </a:rPr>
              <a:t>Artificial Intelligence</a:t>
            </a:r>
          </a:p>
          <a:p>
            <a:pPr marL="168275" indent="-168275">
              <a:lnSpc>
                <a:spcPct val="70000"/>
              </a:lnSpc>
              <a:spcBef>
                <a:spcPct val="70000"/>
              </a:spcBef>
            </a:pPr>
            <a:r>
              <a:rPr lang="en-US" sz="1400" i="1" dirty="0">
                <a:solidFill>
                  <a:schemeClr val="tx1">
                    <a:lumMod val="95000"/>
                    <a:lumOff val="5000"/>
                  </a:schemeClr>
                </a:solidFill>
              </a:rPr>
              <a:t>Chemistry</a:t>
            </a:r>
          </a:p>
          <a:p>
            <a:pPr marL="168275" indent="-168275">
              <a:lnSpc>
                <a:spcPct val="70000"/>
              </a:lnSpc>
              <a:spcBef>
                <a:spcPct val="70000"/>
              </a:spcBef>
            </a:pPr>
            <a:r>
              <a:rPr lang="en-US" sz="1400" i="1" dirty="0">
                <a:solidFill>
                  <a:schemeClr val="tx1">
                    <a:lumMod val="95000"/>
                    <a:lumOff val="5000"/>
                  </a:schemeClr>
                </a:solidFill>
              </a:rPr>
              <a:t>Communication &amp; Information Technology</a:t>
            </a:r>
          </a:p>
          <a:p>
            <a:pPr marL="168275" indent="-168275">
              <a:lnSpc>
                <a:spcPct val="70000"/>
              </a:lnSpc>
              <a:spcBef>
                <a:spcPct val="70000"/>
              </a:spcBef>
            </a:pPr>
            <a:r>
              <a:rPr lang="en-US" sz="1400" i="1" dirty="0">
                <a:solidFill>
                  <a:schemeClr val="tx1">
                    <a:lumMod val="95000"/>
                    <a:lumOff val="5000"/>
                  </a:schemeClr>
                </a:solidFill>
              </a:rPr>
              <a:t>Computer Databases &amp; Software</a:t>
            </a:r>
          </a:p>
          <a:p>
            <a:pPr marL="168275" indent="-168275">
              <a:lnSpc>
                <a:spcPct val="70000"/>
              </a:lnSpc>
              <a:spcBef>
                <a:spcPct val="70000"/>
              </a:spcBef>
            </a:pPr>
            <a:r>
              <a:rPr lang="en-US" sz="1400" i="1" dirty="0">
                <a:solidFill>
                  <a:schemeClr val="tx1">
                    <a:lumMod val="95000"/>
                    <a:lumOff val="5000"/>
                  </a:schemeClr>
                </a:solidFill>
              </a:rPr>
              <a:t>Computer Theory &amp; Systems</a:t>
            </a:r>
          </a:p>
          <a:p>
            <a:pPr marL="168275" indent="-168275">
              <a:lnSpc>
                <a:spcPct val="70000"/>
              </a:lnSpc>
              <a:spcBef>
                <a:spcPct val="70000"/>
              </a:spcBef>
            </a:pPr>
            <a:r>
              <a:rPr lang="en-US" sz="1400" i="1" dirty="0">
                <a:solidFill>
                  <a:schemeClr val="tx1">
                    <a:lumMod val="95000"/>
                    <a:lumOff val="5000"/>
                  </a:schemeClr>
                </a:solidFill>
              </a:rPr>
              <a:t>Energy Resources &amp; Research</a:t>
            </a:r>
          </a:p>
          <a:p>
            <a:pPr marL="168275" indent="-168275">
              <a:lnSpc>
                <a:spcPct val="70000"/>
              </a:lnSpc>
              <a:spcBef>
                <a:spcPct val="70000"/>
              </a:spcBef>
            </a:pPr>
            <a:r>
              <a:rPr lang="en-US" sz="1400" i="1" dirty="0">
                <a:solidFill>
                  <a:schemeClr val="tx1">
                    <a:lumMod val="95000"/>
                    <a:lumOff val="5000"/>
                  </a:schemeClr>
                </a:solidFill>
              </a:rPr>
              <a:t>Engineering &amp; Biomedical Materials</a:t>
            </a:r>
          </a:p>
          <a:p>
            <a:pPr marL="168275" indent="-168275">
              <a:lnSpc>
                <a:spcPct val="70000"/>
              </a:lnSpc>
              <a:spcBef>
                <a:spcPct val="70000"/>
              </a:spcBef>
            </a:pPr>
            <a:r>
              <a:rPr lang="en-US" sz="1400" i="1" dirty="0">
                <a:solidFill>
                  <a:schemeClr val="tx1">
                    <a:lumMod val="95000"/>
                    <a:lumOff val="5000"/>
                  </a:schemeClr>
                </a:solidFill>
              </a:rPr>
              <a:t>Engineering Disciplines</a:t>
            </a:r>
          </a:p>
          <a:p>
            <a:pPr marL="168275" indent="-168275">
              <a:lnSpc>
                <a:spcPct val="70000"/>
              </a:lnSpc>
              <a:spcBef>
                <a:spcPct val="70000"/>
              </a:spcBef>
            </a:pPr>
            <a:r>
              <a:rPr lang="en-US" sz="1400" i="1" dirty="0">
                <a:solidFill>
                  <a:schemeClr val="tx1">
                    <a:lumMod val="95000"/>
                    <a:lumOff val="5000"/>
                  </a:schemeClr>
                </a:solidFill>
              </a:rPr>
              <a:t>Food &amp; Food </a:t>
            </a:r>
            <a:r>
              <a:rPr lang="en-US" sz="1400" i="1" dirty="0" smtClean="0">
                <a:solidFill>
                  <a:schemeClr val="tx1">
                    <a:lumMod val="95000"/>
                    <a:lumOff val="5000"/>
                  </a:schemeClr>
                </a:solidFill>
              </a:rPr>
              <a:t>Industry</a:t>
            </a:r>
            <a:endParaRPr lang="en-US" sz="1400" i="1" dirty="0">
              <a:solidFill>
                <a:schemeClr val="tx1">
                  <a:lumMod val="95000"/>
                  <a:lumOff val="5000"/>
                </a:schemeClr>
              </a:solidFill>
            </a:endParaRPr>
          </a:p>
        </p:txBody>
      </p:sp>
      <p:sp>
        <p:nvSpPr>
          <p:cNvPr id="136194" name="Rectangle 3"/>
          <p:cNvSpPr>
            <a:spLocks noChangeArrowheads="1"/>
          </p:cNvSpPr>
          <p:nvPr/>
        </p:nvSpPr>
        <p:spPr bwMode="auto">
          <a:xfrm>
            <a:off x="5105400" y="2438400"/>
            <a:ext cx="3581400" cy="4114800"/>
          </a:xfrm>
          <a:prstGeom prst="rect">
            <a:avLst/>
          </a:prstGeom>
          <a:noFill/>
          <a:ln w="9525">
            <a:noFill/>
            <a:miter lim="800000"/>
            <a:headEnd/>
            <a:tailEnd/>
          </a:ln>
        </p:spPr>
        <p:txBody>
          <a:bodyPr/>
          <a:lstStyle/>
          <a:p>
            <a:pPr marL="168275" indent="-168275" fontAlgn="base">
              <a:lnSpc>
                <a:spcPct val="70000"/>
              </a:lnSpc>
              <a:spcBef>
                <a:spcPct val="70000"/>
              </a:spcBef>
              <a:spcAft>
                <a:spcPct val="0"/>
              </a:spcAft>
              <a:buFontTx/>
              <a:buChar char="•"/>
            </a:pPr>
            <a:r>
              <a:rPr lang="en-US" sz="1600" i="1" dirty="0">
                <a:solidFill>
                  <a:prstClr val="black"/>
                </a:solidFill>
                <a:latin typeface="Arial" charset="0"/>
                <a:cs typeface="ＭＳ Ｐゴシック"/>
              </a:rPr>
              <a:t> </a:t>
            </a:r>
            <a:r>
              <a:rPr lang="en-US" sz="1400" i="1" dirty="0">
                <a:solidFill>
                  <a:prstClr val="black"/>
                </a:solidFill>
                <a:latin typeface="Arial" charset="0"/>
                <a:cs typeface="ＭＳ Ｐゴシック"/>
              </a:rPr>
              <a:t>Geology</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Machinery</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Marine Technology</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Metallurgy</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Mineralogy</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Neural Networks</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New Technologies</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Optical &amp; Neural Computing</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Plastics</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Robotics</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Solid State Technology</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Space Science</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Textile Industry &amp; Fabrics</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And many others… </a:t>
            </a:r>
          </a:p>
        </p:txBody>
      </p:sp>
      <p:sp>
        <p:nvSpPr>
          <p:cNvPr id="136196" name="Rectangle 2"/>
          <p:cNvSpPr>
            <a:spLocks noChangeArrowheads="1"/>
          </p:cNvSpPr>
          <p:nvPr/>
        </p:nvSpPr>
        <p:spPr bwMode="auto">
          <a:xfrm>
            <a:off x="914400" y="2181255"/>
            <a:ext cx="2372765"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b="1" dirty="0">
                <a:solidFill>
                  <a:prstClr val="black"/>
                </a:solidFill>
                <a:latin typeface="Arial" charset="0"/>
                <a:cs typeface="Arial" charset="0"/>
              </a:rPr>
              <a:t>Subjects Include:</a:t>
            </a:r>
            <a:r>
              <a:rPr lang="ru-RU" sz="2800" baseline="-4000" dirty="0">
                <a:solidFill>
                  <a:prstClr val="black"/>
                </a:solidFill>
                <a:latin typeface="Arial Unicode MS" pitchFamily="34" charset="-128"/>
                <a:ea typeface="Arial Unicode MS" pitchFamily="34" charset="-128"/>
                <a:cs typeface="Arial Unicode MS" pitchFamily="34" charset="-128"/>
              </a:rPr>
              <a:t> </a:t>
            </a:r>
            <a:endParaRPr lang="en-US" sz="2800" baseline="-4000" dirty="0">
              <a:solidFill>
                <a:prstClr val="black"/>
              </a:solidFill>
              <a:latin typeface="Arial Unicode MS" pitchFamily="34" charset="-128"/>
              <a:ea typeface="Arial Unicode MS" pitchFamily="34" charset="-128"/>
              <a:cs typeface="Arial Unicode MS" pitchFamily="34" charset="-128"/>
            </a:endParaRPr>
          </a:p>
        </p:txBody>
      </p:sp>
      <p:pic>
        <p:nvPicPr>
          <p:cNvPr id="6" name="Picture 10"/>
          <p:cNvPicPr>
            <a:picLocks noChangeAspect="1" noChangeArrowheads="1"/>
          </p:cNvPicPr>
          <p:nvPr/>
        </p:nvPicPr>
        <p:blipFill>
          <a:blip r:embed="rId2"/>
          <a:srcRect/>
          <a:stretch>
            <a:fillRect/>
          </a:stretch>
        </p:blipFill>
        <p:spPr bwMode="auto">
          <a:xfrm>
            <a:off x="1159727" y="304800"/>
            <a:ext cx="7047571" cy="1828800"/>
          </a:xfrm>
          <a:prstGeom prst="rect">
            <a:avLst/>
          </a:prstGeom>
          <a:noFill/>
          <a:ln w="9525">
            <a:noFill/>
            <a:miter lim="800000"/>
            <a:headEnd/>
            <a:tailEnd/>
          </a:ln>
        </p:spPr>
      </p:pic>
    </p:spTree>
    <p:extLst>
      <p:ext uri="{BB962C8B-B14F-4D97-AF65-F5344CB8AC3E}">
        <p14:creationId xmlns:p14="http://schemas.microsoft.com/office/powerpoint/2010/main" val="1445926747"/>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0"/>
          <p:cNvGraphicFramePr>
            <a:graphicFrameLocks/>
          </p:cNvGraphicFramePr>
          <p:nvPr>
            <p:extLst>
              <p:ext uri="{D42A27DB-BD31-4B8C-83A1-F6EECF244321}">
                <p14:modId xmlns:p14="http://schemas.microsoft.com/office/powerpoint/2010/main" val="1531188401"/>
              </p:ext>
            </p:extLst>
          </p:nvPr>
        </p:nvGraphicFramePr>
        <p:xfrm>
          <a:off x="228600" y="2466201"/>
          <a:ext cx="8610600" cy="2377440"/>
        </p:xfrm>
        <a:graphic>
          <a:graphicData uri="http://schemas.openxmlformats.org/drawingml/2006/table">
            <a:tbl>
              <a:tblPr firstRow="1" bandRow="1">
                <a:effectLst>
                  <a:outerShdw blurRad="215900" dist="63500" dir="2700000" algn="tl" rotWithShape="0">
                    <a:prstClr val="black">
                      <a:alpha val="40000"/>
                    </a:prstClr>
                  </a:outerShdw>
                </a:effectLst>
                <a:tableStyleId>{5C22544A-7EE6-4342-B048-85BDC9FD1C3A}</a:tableStyleId>
              </a:tblPr>
              <a:tblGrid>
                <a:gridCol w="4038600"/>
                <a:gridCol w="2286000"/>
                <a:gridCol w="2286000"/>
              </a:tblGrid>
              <a:tr h="1097280">
                <a:tc>
                  <a:txBody>
                    <a:bodyPr/>
                    <a:lstStyle/>
                    <a:p>
                      <a:pPr algn="l"/>
                      <a:r>
                        <a:rPr lang="en-US" sz="2000" b="1" dirty="0" smtClean="0">
                          <a:solidFill>
                            <a:schemeClr val="bg1">
                              <a:lumMod val="75000"/>
                            </a:schemeClr>
                          </a:solidFill>
                          <a:latin typeface="Arial" pitchFamily="34" charset="0"/>
                          <a:cs typeface="Arial" pitchFamily="34" charset="0"/>
                        </a:rPr>
                        <a:t>DATABASE</a:t>
                      </a:r>
                      <a:endParaRPr lang="en-US" sz="2000" b="1" dirty="0">
                        <a:solidFill>
                          <a:schemeClr val="bg1">
                            <a:lumMod val="75000"/>
                          </a:schemeClr>
                        </a:solidFill>
                        <a:latin typeface="Arial" pitchFamily="34" charset="0"/>
                        <a:cs typeface="Arial" pitchFamily="34" charset="0"/>
                      </a:endParaRPr>
                    </a:p>
                  </a:txBody>
                  <a:tcPr anchor="b">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smtClean="0">
                          <a:latin typeface="Arial" pitchFamily="34" charset="0"/>
                          <a:cs typeface="Arial" pitchFamily="34" charset="0"/>
                        </a:rPr>
                        <a:t>Full-Text Journals</a:t>
                      </a:r>
                      <a:endParaRPr lang="en-US" sz="2400" b="0" dirty="0" smtClean="0">
                        <a:solidFill>
                          <a:srgbClr val="C00000"/>
                        </a:solidFill>
                        <a:latin typeface="Arial" pitchFamily="34" charset="0"/>
                        <a:cs typeface="Arial"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2A3C4"/>
                    </a:solidFill>
                  </a:tcPr>
                </a:tc>
                <a:tc>
                  <a:txBody>
                    <a:bodyPr/>
                    <a:lstStyle/>
                    <a:p>
                      <a:pPr algn="ctr"/>
                      <a:r>
                        <a:rPr lang="en-US" sz="1400" b="0" dirty="0" smtClean="0">
                          <a:latin typeface="Arial" pitchFamily="34" charset="0"/>
                          <a:cs typeface="Arial" pitchFamily="34" charset="0"/>
                        </a:rPr>
                        <a:t>Full-Text Journals Not Available in Any Version</a:t>
                      </a:r>
                      <a:r>
                        <a:rPr lang="en-US" sz="1400" b="0" baseline="0" dirty="0" smtClean="0">
                          <a:latin typeface="Arial" pitchFamily="34" charset="0"/>
                          <a:cs typeface="Arial" pitchFamily="34" charset="0"/>
                        </a:rPr>
                        <a:t> of Academic Search</a:t>
                      </a:r>
                      <a:endParaRPr lang="en-US" sz="2400" b="0" dirty="0" smtClean="0">
                        <a:solidFill>
                          <a:srgbClr val="C00000"/>
                        </a:solidFill>
                        <a:latin typeface="Arial" pitchFamily="34" charset="0"/>
                        <a:cs typeface="Arial"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2A3C4"/>
                    </a:solidFill>
                  </a:tcPr>
                </a:tc>
              </a:tr>
              <a:tr h="426720">
                <a:tc>
                  <a:txBody>
                    <a:bodyPr/>
                    <a:lstStyle/>
                    <a:p>
                      <a:r>
                        <a:rPr lang="en-US" sz="1800" b="0" i="1" dirty="0" smtClean="0">
                          <a:solidFill>
                            <a:schemeClr val="bg1"/>
                          </a:solidFill>
                          <a:latin typeface="Arial" pitchFamily="34" charset="0"/>
                          <a:cs typeface="Arial" pitchFamily="34" charset="0"/>
                        </a:rPr>
                        <a:t>Computers</a:t>
                      </a:r>
                      <a:r>
                        <a:rPr lang="en-US" sz="1800" b="0" i="1" baseline="0" dirty="0" smtClean="0">
                          <a:solidFill>
                            <a:schemeClr val="bg1"/>
                          </a:solidFill>
                          <a:latin typeface="Arial" pitchFamily="34" charset="0"/>
                          <a:cs typeface="Arial" pitchFamily="34" charset="0"/>
                        </a:rPr>
                        <a:t> &amp; Applied</a:t>
                      </a:r>
                      <a:br>
                        <a:rPr lang="en-US" sz="1800" b="0" i="1" baseline="0" dirty="0" smtClean="0">
                          <a:solidFill>
                            <a:schemeClr val="bg1"/>
                          </a:solidFill>
                          <a:latin typeface="Arial" pitchFamily="34" charset="0"/>
                          <a:cs typeface="Arial" pitchFamily="34" charset="0"/>
                        </a:rPr>
                      </a:br>
                      <a:r>
                        <a:rPr lang="en-US" sz="1800" b="0" i="1" baseline="0" dirty="0" smtClean="0">
                          <a:solidFill>
                            <a:schemeClr val="bg1"/>
                          </a:solidFill>
                          <a:latin typeface="Arial" pitchFamily="34" charset="0"/>
                          <a:cs typeface="Arial" pitchFamily="34" charset="0"/>
                        </a:rPr>
                        <a:t>Sciences </a:t>
                      </a:r>
                      <a:r>
                        <a:rPr lang="en-US" sz="1800" b="0" i="1" dirty="0" smtClean="0">
                          <a:solidFill>
                            <a:schemeClr val="bg1"/>
                          </a:solidFill>
                          <a:latin typeface="Arial" pitchFamily="34" charset="0"/>
                          <a:cs typeface="Arial" pitchFamily="34" charset="0"/>
                        </a:rPr>
                        <a:t>Complete</a:t>
                      </a:r>
                      <a:endParaRPr lang="en-US" sz="1800" b="0" i="1" dirty="0">
                        <a:solidFill>
                          <a:schemeClr val="bg1"/>
                        </a:solidFill>
                        <a:latin typeface="Arial" pitchFamily="34" charset="0"/>
                        <a:cs typeface="Arial"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86584">
                        <a:alpha val="8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accent5">
                              <a:lumMod val="50000"/>
                            </a:schemeClr>
                          </a:solidFill>
                          <a:latin typeface="Arial" pitchFamily="34" charset="0"/>
                          <a:cs typeface="Arial" pitchFamily="34" charset="0"/>
                        </a:rPr>
                        <a:t>1,019</a:t>
                      </a:r>
                      <a:endParaRPr lang="en-US" sz="2800" b="1" dirty="0">
                        <a:solidFill>
                          <a:schemeClr val="accent5">
                            <a:lumMod val="50000"/>
                          </a:schemeClr>
                        </a:solidFill>
                        <a:latin typeface="Arial" pitchFamily="34" charset="0"/>
                        <a:cs typeface="Arial"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accent5">
                              <a:lumMod val="50000"/>
                            </a:schemeClr>
                          </a:solidFill>
                          <a:latin typeface="Arial" pitchFamily="34" charset="0"/>
                          <a:cs typeface="Arial" pitchFamily="34" charset="0"/>
                        </a:rPr>
                        <a:t>648</a:t>
                      </a:r>
                      <a:endParaRPr lang="en-US" sz="2800" b="1" dirty="0">
                        <a:solidFill>
                          <a:schemeClr val="accent5">
                            <a:lumMod val="50000"/>
                          </a:schemeClr>
                        </a:solidFill>
                        <a:latin typeface="Arial" pitchFamily="34" charset="0"/>
                        <a:cs typeface="Arial"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426720">
                <a:tc>
                  <a:txBody>
                    <a:bodyPr/>
                    <a:lstStyle/>
                    <a:p>
                      <a:r>
                        <a:rPr lang="en-US" sz="1800" b="0" i="1" dirty="0" smtClean="0">
                          <a:solidFill>
                            <a:schemeClr val="bg1"/>
                          </a:solidFill>
                          <a:latin typeface="Arial" pitchFamily="34" charset="0"/>
                          <a:cs typeface="Arial" pitchFamily="34" charset="0"/>
                        </a:rPr>
                        <a:t>Applied Science &amp;</a:t>
                      </a:r>
                      <a:br>
                        <a:rPr lang="en-US" sz="1800" b="0" i="1" dirty="0" smtClean="0">
                          <a:solidFill>
                            <a:schemeClr val="bg1"/>
                          </a:solidFill>
                          <a:latin typeface="Arial" pitchFamily="34" charset="0"/>
                          <a:cs typeface="Arial" pitchFamily="34" charset="0"/>
                        </a:rPr>
                      </a:br>
                      <a:r>
                        <a:rPr lang="en-US" sz="1800" b="0" i="1" dirty="0" smtClean="0">
                          <a:solidFill>
                            <a:schemeClr val="bg1"/>
                          </a:solidFill>
                          <a:latin typeface="Arial" pitchFamily="34" charset="0"/>
                          <a:cs typeface="Arial" pitchFamily="34" charset="0"/>
                        </a:rPr>
                        <a:t>Technology Source</a:t>
                      </a:r>
                      <a:endParaRPr lang="en-US" sz="1800" b="0" i="1" dirty="0">
                        <a:solidFill>
                          <a:schemeClr val="bg1"/>
                        </a:solidFill>
                        <a:latin typeface="Arial" pitchFamily="34" charset="0"/>
                        <a:cs typeface="Arial"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86584">
                        <a:alpha val="8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chemeClr val="accent5">
                              <a:lumMod val="50000"/>
                            </a:schemeClr>
                          </a:solidFill>
                          <a:effectLst/>
                          <a:uLnTx/>
                          <a:uFillTx/>
                          <a:latin typeface="Arial" pitchFamily="34" charset="0"/>
                          <a:ea typeface="+mn-ea"/>
                          <a:cs typeface="Arial" pitchFamily="34" charset="0"/>
                        </a:rPr>
                        <a:t>1,353</a:t>
                      </a:r>
                      <a:endParaRPr lang="en-US" sz="2800" b="1" dirty="0">
                        <a:solidFill>
                          <a:schemeClr val="accent5">
                            <a:lumMod val="50000"/>
                          </a:schemeClr>
                        </a:solidFill>
                        <a:latin typeface="Arial" pitchFamily="34" charset="0"/>
                        <a:cs typeface="Arial"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accent5">
                              <a:lumMod val="50000"/>
                            </a:schemeClr>
                          </a:solidFill>
                          <a:latin typeface="Arial" pitchFamily="34" charset="0"/>
                          <a:cs typeface="Arial" pitchFamily="34" charset="0"/>
                        </a:rPr>
                        <a:t>977</a:t>
                      </a:r>
                      <a:endParaRPr lang="en-US" sz="2800" b="1" dirty="0">
                        <a:solidFill>
                          <a:schemeClr val="accent5">
                            <a:lumMod val="50000"/>
                          </a:schemeClr>
                        </a:solidFill>
                        <a:latin typeface="Arial" pitchFamily="34" charset="0"/>
                        <a:cs typeface="Arial"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bl>
          </a:graphicData>
        </a:graphic>
      </p:graphicFrame>
      <p:sp>
        <p:nvSpPr>
          <p:cNvPr id="9" name="Rectangle 8"/>
          <p:cNvSpPr/>
          <p:nvPr/>
        </p:nvSpPr>
        <p:spPr>
          <a:xfrm>
            <a:off x="0" y="381000"/>
            <a:ext cx="9144000" cy="1323439"/>
          </a:xfrm>
          <a:prstGeom prst="rect">
            <a:avLst/>
          </a:prstGeom>
        </p:spPr>
        <p:txBody>
          <a:bodyPr wrap="square">
            <a:spAutoFit/>
          </a:bodyPr>
          <a:lstStyle/>
          <a:p>
            <a:pPr algn="ctr"/>
            <a:r>
              <a:rPr lang="en-US" sz="4000" dirty="0">
                <a:solidFill>
                  <a:srgbClr val="447CA2"/>
                </a:solidFill>
                <a:latin typeface="Georgia" pitchFamily="18" charset="0"/>
                <a:cs typeface="Arial" pitchFamily="34" charset="0"/>
              </a:rPr>
              <a:t>Full-Text Science &amp; Technology Databases Compared</a:t>
            </a:r>
          </a:p>
        </p:txBody>
      </p:sp>
      <p:sp>
        <p:nvSpPr>
          <p:cNvPr id="4" name="TextBox 3"/>
          <p:cNvSpPr txBox="1"/>
          <p:nvPr/>
        </p:nvSpPr>
        <p:spPr>
          <a:xfrm>
            <a:off x="1981200" y="5666601"/>
            <a:ext cx="5257800" cy="276999"/>
          </a:xfrm>
          <a:prstGeom prst="rect">
            <a:avLst/>
          </a:prstGeom>
          <a:noFill/>
        </p:spPr>
        <p:txBody>
          <a:bodyPr wrap="square" rtlCol="0">
            <a:spAutoFit/>
          </a:bodyPr>
          <a:lstStyle/>
          <a:p>
            <a:pPr algn="ctr"/>
            <a:r>
              <a:rPr lang="en-US" sz="1200" dirty="0">
                <a:solidFill>
                  <a:srgbClr val="1F497D">
                    <a:lumMod val="75000"/>
                  </a:srgbClr>
                </a:solidFill>
                <a:latin typeface="Arial" pitchFamily="34" charset="0"/>
                <a:cs typeface="Arial" pitchFamily="34" charset="0"/>
              </a:rPr>
              <a:t>Figures as of February 2015</a:t>
            </a:r>
          </a:p>
        </p:txBody>
      </p:sp>
      <p:cxnSp>
        <p:nvCxnSpPr>
          <p:cNvPr id="6" name="Straight Connector 5"/>
          <p:cNvCxnSpPr/>
          <p:nvPr/>
        </p:nvCxnSpPr>
        <p:spPr>
          <a:xfrm>
            <a:off x="938150" y="2057400"/>
            <a:ext cx="7239000" cy="0"/>
          </a:xfrm>
          <a:prstGeom prst="line">
            <a:avLst/>
          </a:prstGeom>
          <a:ln w="31750" cap="rnd" cmpd="sng">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387906"/>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85800"/>
            <a:ext cx="9144000" cy="1143000"/>
          </a:xfrm>
        </p:spPr>
        <p:txBody>
          <a:bodyPr>
            <a:noAutofit/>
          </a:bodyPr>
          <a:lstStyle/>
          <a:p>
            <a:r>
              <a:rPr lang="en-US" sz="3600" i="1" dirty="0" smtClean="0">
                <a:solidFill>
                  <a:srgbClr val="447CA2"/>
                </a:solidFill>
              </a:rPr>
              <a:t>Applied Science &amp; Technology Source </a:t>
            </a:r>
            <a:br>
              <a:rPr lang="en-US" sz="3600" i="1" dirty="0" smtClean="0">
                <a:solidFill>
                  <a:srgbClr val="447CA2"/>
                </a:solidFill>
              </a:rPr>
            </a:br>
            <a:r>
              <a:rPr lang="en-US" sz="3600" dirty="0" smtClean="0">
                <a:solidFill>
                  <a:srgbClr val="447CA2"/>
                </a:solidFill>
              </a:rPr>
              <a:t>is the world’s largest full-text </a:t>
            </a:r>
            <a:br>
              <a:rPr lang="en-US" sz="3600" dirty="0" smtClean="0">
                <a:solidFill>
                  <a:srgbClr val="447CA2"/>
                </a:solidFill>
              </a:rPr>
            </a:br>
            <a:r>
              <a:rPr lang="en-US" sz="3600" dirty="0" smtClean="0">
                <a:solidFill>
                  <a:srgbClr val="447CA2"/>
                </a:solidFill>
              </a:rPr>
              <a:t>companion to </a:t>
            </a:r>
            <a:r>
              <a:rPr lang="en-US" sz="3600" i="1" dirty="0" smtClean="0">
                <a:solidFill>
                  <a:srgbClr val="447CA2"/>
                </a:solidFill>
              </a:rPr>
              <a:t>Inspec</a:t>
            </a:r>
            <a:endParaRPr lang="en-US" sz="3600" i="1" dirty="0">
              <a:solidFill>
                <a:srgbClr val="447CA2"/>
              </a:solidFill>
            </a:endParaRPr>
          </a:p>
        </p:txBody>
      </p:sp>
      <p:sp>
        <p:nvSpPr>
          <p:cNvPr id="3" name="Content Placeholder 2"/>
          <p:cNvSpPr>
            <a:spLocks noGrp="1"/>
          </p:cNvSpPr>
          <p:nvPr>
            <p:ph idx="4294967295"/>
          </p:nvPr>
        </p:nvSpPr>
        <p:spPr>
          <a:xfrm>
            <a:off x="685800" y="2895600"/>
            <a:ext cx="7924800" cy="3810000"/>
          </a:xfrm>
        </p:spPr>
        <p:txBody>
          <a:bodyPr>
            <a:normAutofit/>
          </a:bodyPr>
          <a:lstStyle/>
          <a:p>
            <a:pPr>
              <a:buClr>
                <a:srgbClr val="6391DB"/>
              </a:buClr>
            </a:pPr>
            <a:r>
              <a:rPr lang="en-US" sz="2800" i="1" dirty="0" smtClean="0">
                <a:solidFill>
                  <a:schemeClr val="tx1">
                    <a:lumMod val="50000"/>
                    <a:lumOff val="50000"/>
                  </a:schemeClr>
                </a:solidFill>
                <a:latin typeface="Arial" pitchFamily="34" charset="0"/>
                <a:cs typeface="Arial" pitchFamily="34" charset="0"/>
              </a:rPr>
              <a:t>Inspec</a:t>
            </a:r>
            <a:r>
              <a:rPr lang="en-US" sz="2800" dirty="0" smtClean="0">
                <a:solidFill>
                  <a:schemeClr val="tx1">
                    <a:lumMod val="50000"/>
                    <a:lumOff val="50000"/>
                  </a:schemeClr>
                </a:solidFill>
                <a:latin typeface="Arial" pitchFamily="34" charset="0"/>
                <a:cs typeface="Arial" pitchFamily="34" charset="0"/>
              </a:rPr>
              <a:t> is an index to </a:t>
            </a:r>
            <a:r>
              <a:rPr lang="en-US" sz="2800" b="1" dirty="0" smtClean="0">
                <a:solidFill>
                  <a:srgbClr val="6391DB"/>
                </a:solidFill>
                <a:latin typeface="Arial" pitchFamily="34" charset="0"/>
                <a:cs typeface="Arial" pitchFamily="34" charset="0"/>
              </a:rPr>
              <a:t>4,525</a:t>
            </a:r>
            <a:r>
              <a:rPr lang="en-US" sz="2800" dirty="0" smtClean="0">
                <a:solidFill>
                  <a:schemeClr val="tx1">
                    <a:lumMod val="50000"/>
                    <a:lumOff val="50000"/>
                  </a:schemeClr>
                </a:solidFill>
                <a:latin typeface="Arial" pitchFamily="34" charset="0"/>
                <a:cs typeface="Arial" pitchFamily="34" charset="0"/>
              </a:rPr>
              <a:t> science </a:t>
            </a:r>
            <a:br>
              <a:rPr lang="en-US" sz="2800" dirty="0" smtClean="0">
                <a:solidFill>
                  <a:schemeClr val="tx1">
                    <a:lumMod val="50000"/>
                    <a:lumOff val="50000"/>
                  </a:schemeClr>
                </a:solidFill>
                <a:latin typeface="Arial" pitchFamily="34" charset="0"/>
                <a:cs typeface="Arial" pitchFamily="34" charset="0"/>
              </a:rPr>
            </a:br>
            <a:r>
              <a:rPr lang="en-US" sz="2800" dirty="0" smtClean="0">
                <a:solidFill>
                  <a:schemeClr val="tx1">
                    <a:lumMod val="50000"/>
                    <a:lumOff val="50000"/>
                  </a:schemeClr>
                </a:solidFill>
                <a:latin typeface="Arial" pitchFamily="34" charset="0"/>
                <a:cs typeface="Arial" pitchFamily="34" charset="0"/>
              </a:rPr>
              <a:t>&amp; technology journals</a:t>
            </a:r>
          </a:p>
          <a:p>
            <a:pPr>
              <a:buClr>
                <a:srgbClr val="6391DB"/>
              </a:buClr>
            </a:pPr>
            <a:r>
              <a:rPr lang="en-US" sz="2800" i="1" dirty="0" smtClean="0">
                <a:solidFill>
                  <a:schemeClr val="tx1">
                    <a:lumMod val="50000"/>
                    <a:lumOff val="50000"/>
                  </a:schemeClr>
                </a:solidFill>
                <a:latin typeface="Arial" pitchFamily="34" charset="0"/>
                <a:cs typeface="Arial" pitchFamily="34" charset="0"/>
              </a:rPr>
              <a:t>Applied Science &amp; Technology Source </a:t>
            </a:r>
            <a:r>
              <a:rPr lang="en-US" sz="2800" dirty="0" smtClean="0">
                <a:solidFill>
                  <a:schemeClr val="tx1">
                    <a:lumMod val="50000"/>
                    <a:lumOff val="50000"/>
                  </a:schemeClr>
                </a:solidFill>
                <a:latin typeface="Arial" pitchFamily="34" charset="0"/>
                <a:cs typeface="Arial" pitchFamily="34" charset="0"/>
              </a:rPr>
              <a:t>= </a:t>
            </a:r>
            <a:br>
              <a:rPr lang="en-US" sz="2800" dirty="0" smtClean="0">
                <a:solidFill>
                  <a:schemeClr val="tx1">
                    <a:lumMod val="50000"/>
                    <a:lumOff val="50000"/>
                  </a:schemeClr>
                </a:solidFill>
                <a:latin typeface="Arial" pitchFamily="34" charset="0"/>
                <a:cs typeface="Arial" pitchFamily="34" charset="0"/>
              </a:rPr>
            </a:br>
            <a:r>
              <a:rPr lang="en-US" sz="2800" b="1" dirty="0" smtClean="0">
                <a:solidFill>
                  <a:srgbClr val="6391DB"/>
                </a:solidFill>
                <a:latin typeface="Arial" pitchFamily="34" charset="0"/>
                <a:cs typeface="Arial" pitchFamily="34" charset="0"/>
              </a:rPr>
              <a:t>1,353</a:t>
            </a:r>
            <a:r>
              <a:rPr lang="en-US" sz="2800" dirty="0" smtClean="0">
                <a:solidFill>
                  <a:schemeClr val="tx1">
                    <a:lumMod val="50000"/>
                    <a:lumOff val="50000"/>
                  </a:schemeClr>
                </a:solidFill>
                <a:latin typeface="Arial" pitchFamily="34" charset="0"/>
                <a:cs typeface="Arial" pitchFamily="34" charset="0"/>
              </a:rPr>
              <a:t> full-text science &amp; technology journals</a:t>
            </a:r>
          </a:p>
          <a:p>
            <a:pPr lvl="1">
              <a:buClr>
                <a:srgbClr val="6391DB"/>
              </a:buClr>
            </a:pPr>
            <a:r>
              <a:rPr lang="en-US" sz="2400" b="1" dirty="0" smtClean="0">
                <a:solidFill>
                  <a:srgbClr val="6391DB"/>
                </a:solidFill>
                <a:latin typeface="Arial" pitchFamily="34" charset="0"/>
                <a:cs typeface="Arial" pitchFamily="34" charset="0"/>
              </a:rPr>
              <a:t>547</a:t>
            </a:r>
            <a:r>
              <a:rPr lang="en-US" sz="2400" dirty="0" smtClean="0">
                <a:solidFill>
                  <a:schemeClr val="tx1">
                    <a:lumMod val="50000"/>
                    <a:lumOff val="50000"/>
                  </a:schemeClr>
                </a:solidFill>
                <a:latin typeface="Arial" pitchFamily="34" charset="0"/>
                <a:cs typeface="Arial" pitchFamily="34" charset="0"/>
              </a:rPr>
              <a:t> are also indexed in </a:t>
            </a:r>
            <a:r>
              <a:rPr lang="en-US" sz="2400" i="1" dirty="0" smtClean="0">
                <a:solidFill>
                  <a:schemeClr val="tx1">
                    <a:lumMod val="50000"/>
                    <a:lumOff val="50000"/>
                  </a:schemeClr>
                </a:solidFill>
                <a:latin typeface="Arial" pitchFamily="34" charset="0"/>
                <a:cs typeface="Arial" pitchFamily="34" charset="0"/>
              </a:rPr>
              <a:t>Inspec</a:t>
            </a:r>
          </a:p>
          <a:p>
            <a:pPr lvl="1">
              <a:buClr>
                <a:srgbClr val="6391DB"/>
              </a:buClr>
            </a:pPr>
            <a:r>
              <a:rPr lang="en-US" sz="2400" b="1" dirty="0" smtClean="0">
                <a:solidFill>
                  <a:srgbClr val="6391DB"/>
                </a:solidFill>
                <a:latin typeface="Arial" pitchFamily="34" charset="0"/>
                <a:cs typeface="Arial" pitchFamily="34" charset="0"/>
              </a:rPr>
              <a:t>806</a:t>
            </a:r>
            <a:r>
              <a:rPr lang="en-US" sz="2400" dirty="0" smtClean="0">
                <a:solidFill>
                  <a:schemeClr val="tx1">
                    <a:lumMod val="50000"/>
                    <a:lumOff val="50000"/>
                  </a:schemeClr>
                </a:solidFill>
                <a:latin typeface="Arial" pitchFamily="34" charset="0"/>
                <a:cs typeface="Arial" pitchFamily="34" charset="0"/>
              </a:rPr>
              <a:t> are full-text applied science &amp; </a:t>
            </a:r>
            <a:br>
              <a:rPr lang="en-US" sz="2400" dirty="0" smtClean="0">
                <a:solidFill>
                  <a:schemeClr val="tx1">
                    <a:lumMod val="50000"/>
                    <a:lumOff val="50000"/>
                  </a:schemeClr>
                </a:solidFill>
                <a:latin typeface="Arial" pitchFamily="34" charset="0"/>
                <a:cs typeface="Arial" pitchFamily="34" charset="0"/>
              </a:rPr>
            </a:br>
            <a:r>
              <a:rPr lang="en-US" sz="2400" dirty="0" smtClean="0">
                <a:solidFill>
                  <a:schemeClr val="tx1">
                    <a:lumMod val="50000"/>
                    <a:lumOff val="50000"/>
                  </a:schemeClr>
                </a:solidFill>
                <a:latin typeface="Arial" pitchFamily="34" charset="0"/>
                <a:cs typeface="Arial" pitchFamily="34" charset="0"/>
              </a:rPr>
              <a:t>technology-related journals NOT indexed in </a:t>
            </a:r>
            <a:r>
              <a:rPr lang="en-US" sz="2400" i="1" dirty="0" smtClean="0">
                <a:solidFill>
                  <a:schemeClr val="tx1">
                    <a:lumMod val="50000"/>
                    <a:lumOff val="50000"/>
                  </a:schemeClr>
                </a:solidFill>
                <a:latin typeface="Arial" pitchFamily="34" charset="0"/>
                <a:cs typeface="Arial" pitchFamily="34" charset="0"/>
              </a:rPr>
              <a:t>Inspec</a:t>
            </a:r>
            <a:endParaRPr lang="en-US" sz="2400" i="1" dirty="0">
              <a:solidFill>
                <a:schemeClr val="tx1">
                  <a:lumMod val="50000"/>
                  <a:lumOff val="50000"/>
                </a:schemeClr>
              </a:solidFill>
              <a:latin typeface="Arial" pitchFamily="34" charset="0"/>
              <a:cs typeface="Arial" pitchFamily="34" charset="0"/>
            </a:endParaRPr>
          </a:p>
        </p:txBody>
      </p:sp>
      <p:cxnSp>
        <p:nvCxnSpPr>
          <p:cNvPr id="5" name="Straight Connector 4"/>
          <p:cNvCxnSpPr/>
          <p:nvPr/>
        </p:nvCxnSpPr>
        <p:spPr>
          <a:xfrm>
            <a:off x="938150" y="2438400"/>
            <a:ext cx="7239000" cy="0"/>
          </a:xfrm>
          <a:prstGeom prst="line">
            <a:avLst/>
          </a:prstGeom>
          <a:ln w="31750" cap="rnd" cmpd="sng">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298365"/>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Content Placeholder 2"/>
          <p:cNvSpPr>
            <a:spLocks/>
          </p:cNvSpPr>
          <p:nvPr/>
        </p:nvSpPr>
        <p:spPr bwMode="auto">
          <a:xfrm>
            <a:off x="1066800" y="2514600"/>
            <a:ext cx="7010400" cy="3505200"/>
          </a:xfrm>
          <a:prstGeom prst="rect">
            <a:avLst/>
          </a:prstGeom>
          <a:noFill/>
          <a:ln w="9525">
            <a:noFill/>
            <a:miter lim="800000"/>
            <a:headEnd/>
            <a:tailEnd/>
          </a:ln>
        </p:spPr>
        <p:txBody>
          <a:bodyPr/>
          <a:lstStyle/>
          <a:p>
            <a:pPr marL="285750" indent="-285750" fontAlgn="base">
              <a:spcBef>
                <a:spcPct val="0"/>
              </a:spcBef>
              <a:spcAft>
                <a:spcPct val="0"/>
              </a:spcAft>
              <a:buFont typeface="Arial" panose="020B0604020202020204" pitchFamily="34" charset="0"/>
              <a:buChar char="•"/>
            </a:pPr>
            <a:r>
              <a:rPr lang="ru-RU" sz="1600" b="1" i="1" dirty="0">
                <a:solidFill>
                  <a:prstClr val="black"/>
                </a:solidFill>
                <a:latin typeface="Arial" charset="0"/>
                <a:cs typeface="ＭＳ Ｐゴシック"/>
              </a:rPr>
              <a:t>Education Source</a:t>
            </a:r>
            <a:r>
              <a:rPr lang="en-US" sz="1600" b="1" i="1" dirty="0">
                <a:solidFill>
                  <a:prstClr val="black"/>
                </a:solidFill>
                <a:latin typeface="Arial" charset="0"/>
                <a:cs typeface="ＭＳ Ｐゴシック"/>
              </a:rPr>
              <a:t> </a:t>
            </a:r>
            <a:r>
              <a:rPr lang="en-US" sz="1600" dirty="0">
                <a:solidFill>
                  <a:prstClr val="black"/>
                </a:solidFill>
                <a:latin typeface="Arial" charset="0"/>
                <a:cs typeface="Arial" charset="0"/>
              </a:rPr>
              <a:t>includes many unique sources not previously available.</a:t>
            </a:r>
          </a:p>
          <a:p>
            <a:pPr marL="285750" indent="-285750" fontAlgn="base">
              <a:spcBef>
                <a:spcPct val="0"/>
              </a:spcBef>
              <a:spcAft>
                <a:spcPct val="0"/>
              </a:spcAft>
              <a:buFont typeface="Arial" panose="020B0604020202020204" pitchFamily="34" charset="0"/>
              <a:buChar char="•"/>
            </a:pPr>
            <a:endParaRPr lang="en-US" sz="1600" dirty="0">
              <a:solidFill>
                <a:prstClr val="black"/>
              </a:solidFill>
              <a:latin typeface="Arial" charset="0"/>
              <a:cs typeface="Arial" charset="0"/>
            </a:endParaRPr>
          </a:p>
          <a:p>
            <a:pPr marL="285750" indent="-285750" fontAlgn="base">
              <a:spcBef>
                <a:spcPct val="0"/>
              </a:spcBef>
              <a:spcAft>
                <a:spcPct val="0"/>
              </a:spcAft>
              <a:buFont typeface="Arial" panose="020B0604020202020204" pitchFamily="34" charset="0"/>
              <a:buChar char="•"/>
            </a:pPr>
            <a:r>
              <a:rPr lang="en-US" sz="1600" dirty="0">
                <a:solidFill>
                  <a:prstClr val="black"/>
                </a:solidFill>
                <a:latin typeface="Arial" charset="0"/>
                <a:cs typeface="Arial" charset="0"/>
              </a:rPr>
              <a:t>Covers scholarly research and information to meet the needs of education students, professionals and policy makers. </a:t>
            </a:r>
          </a:p>
          <a:p>
            <a:pPr marL="285750" indent="-285750" fontAlgn="base">
              <a:spcBef>
                <a:spcPct val="0"/>
              </a:spcBef>
              <a:spcAft>
                <a:spcPct val="0"/>
              </a:spcAft>
              <a:buFont typeface="Arial" panose="020B0604020202020204" pitchFamily="34" charset="0"/>
              <a:buChar char="•"/>
            </a:pPr>
            <a:endParaRPr lang="en-US" sz="1600" dirty="0">
              <a:solidFill>
                <a:prstClr val="black"/>
              </a:solidFill>
              <a:latin typeface="Arial" charset="0"/>
              <a:cs typeface="Arial" charset="0"/>
            </a:endParaRPr>
          </a:p>
          <a:p>
            <a:pPr marL="285750" indent="-285750" fontAlgn="base">
              <a:spcBef>
                <a:spcPct val="0"/>
              </a:spcBef>
              <a:spcAft>
                <a:spcPct val="0"/>
              </a:spcAft>
              <a:buFont typeface="Arial" panose="020B0604020202020204" pitchFamily="34" charset="0"/>
              <a:buChar char="•"/>
            </a:pPr>
            <a:r>
              <a:rPr lang="en-US" sz="1600" dirty="0">
                <a:solidFill>
                  <a:prstClr val="black"/>
                </a:solidFill>
                <a:latin typeface="Arial" charset="0"/>
                <a:cs typeface="Arial" charset="0"/>
              </a:rPr>
              <a:t>Offers the world's largest and most complete collection of full-text education journals, and encompasses an international array of English-language periodicals, monographs, yearbooks and more </a:t>
            </a:r>
          </a:p>
          <a:p>
            <a:pPr marL="285750" indent="-285750" fontAlgn="base">
              <a:spcBef>
                <a:spcPct val="0"/>
              </a:spcBef>
              <a:spcAft>
                <a:spcPct val="0"/>
              </a:spcAft>
              <a:buFont typeface="Arial" panose="020B0604020202020204" pitchFamily="34" charset="0"/>
              <a:buChar char="•"/>
            </a:pPr>
            <a:endParaRPr lang="en-US" sz="1600" b="1" dirty="0">
              <a:solidFill>
                <a:prstClr val="black"/>
              </a:solidFill>
              <a:latin typeface="Arial" charset="0"/>
              <a:cs typeface="Arial" charset="0"/>
            </a:endParaRPr>
          </a:p>
          <a:p>
            <a:pPr marL="285750" indent="-285750" fontAlgn="base">
              <a:spcBef>
                <a:spcPct val="0"/>
              </a:spcBef>
              <a:spcAft>
                <a:spcPct val="0"/>
              </a:spcAft>
              <a:buFont typeface="Arial" panose="020B0604020202020204" pitchFamily="34" charset="0"/>
              <a:buChar char="•"/>
            </a:pPr>
            <a:r>
              <a:rPr lang="en-US" sz="1600" i="1" dirty="0">
                <a:solidFill>
                  <a:prstClr val="black"/>
                </a:solidFill>
                <a:latin typeface="Arial" charset="0"/>
                <a:cs typeface="Arial" charset="0"/>
              </a:rPr>
              <a:t>Education Source</a:t>
            </a:r>
            <a:r>
              <a:rPr lang="en-US" sz="1600" dirty="0">
                <a:solidFill>
                  <a:prstClr val="black"/>
                </a:solidFill>
                <a:latin typeface="Arial" charset="0"/>
                <a:cs typeface="Arial" charset="0"/>
              </a:rPr>
              <a:t> covers all levels of education—from early childhood to higher education—as well as all educational specialties, such as multilingual education, health education and testing</a:t>
            </a:r>
            <a:r>
              <a:rPr lang="en-US" sz="1600" dirty="0" smtClean="0">
                <a:solidFill>
                  <a:prstClr val="black"/>
                </a:solidFill>
                <a:latin typeface="Arial" charset="0"/>
                <a:cs typeface="Arial" charset="0"/>
              </a:rPr>
              <a:t>.</a:t>
            </a:r>
            <a:endParaRPr lang="ru-RU" sz="2200" dirty="0">
              <a:solidFill>
                <a:prstClr val="black"/>
              </a:solidFill>
              <a:latin typeface="Arial" charset="0"/>
              <a:cs typeface="ＭＳ Ｐゴシック"/>
            </a:endParaRPr>
          </a:p>
        </p:txBody>
      </p:sp>
      <p:pic>
        <p:nvPicPr>
          <p:cNvPr id="137218" name="Picture 13" descr="http://www.ebscohost.com/resources/education-source/masthead.png"/>
          <p:cNvPicPr>
            <a:picLocks noChangeAspect="1" noChangeArrowheads="1"/>
          </p:cNvPicPr>
          <p:nvPr/>
        </p:nvPicPr>
        <p:blipFill>
          <a:blip r:embed="rId2"/>
          <a:srcRect t="22090" r="26875" b="10268"/>
          <a:stretch>
            <a:fillRect/>
          </a:stretch>
        </p:blipFill>
        <p:spPr bwMode="auto">
          <a:xfrm>
            <a:off x="1220543" y="355600"/>
            <a:ext cx="6666031" cy="1778000"/>
          </a:xfrm>
          <a:prstGeom prst="rect">
            <a:avLst/>
          </a:prstGeom>
          <a:noFill/>
          <a:ln w="9525">
            <a:noFill/>
            <a:miter lim="800000"/>
            <a:headEnd/>
            <a:tailEnd/>
          </a:ln>
        </p:spPr>
      </p:pic>
    </p:spTree>
    <p:extLst>
      <p:ext uri="{BB962C8B-B14F-4D97-AF65-F5344CB8AC3E}">
        <p14:creationId xmlns:p14="http://schemas.microsoft.com/office/powerpoint/2010/main" val="3513083043"/>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body" idx="4294967295"/>
          </p:nvPr>
        </p:nvSpPr>
        <p:spPr>
          <a:xfrm>
            <a:off x="944696" y="2819400"/>
            <a:ext cx="6400800" cy="3124200"/>
          </a:xfrm>
          <a:prstGeom prst="rect">
            <a:avLst/>
          </a:prstGeom>
        </p:spPr>
        <p:txBody>
          <a:bodyPr/>
          <a:lstStyle/>
          <a:p>
            <a:r>
              <a:rPr lang="en-US" sz="1600" dirty="0"/>
              <a:t>Full text for over 1,800 </a:t>
            </a:r>
            <a:r>
              <a:rPr lang="en-US" sz="1600" dirty="0" smtClean="0"/>
              <a:t>journals</a:t>
            </a:r>
          </a:p>
          <a:p>
            <a:endParaRPr lang="en-US" sz="1600" dirty="0"/>
          </a:p>
          <a:p>
            <a:r>
              <a:rPr lang="en-US" sz="1600" dirty="0"/>
              <a:t>Indexing and abstracts </a:t>
            </a:r>
            <a:r>
              <a:rPr lang="en-US" sz="1600" dirty="0" smtClean="0"/>
              <a:t>for thousands </a:t>
            </a:r>
            <a:r>
              <a:rPr lang="en-US" sz="1600" dirty="0"/>
              <a:t>of </a:t>
            </a:r>
            <a:r>
              <a:rPr lang="en-US" sz="1600" dirty="0" smtClean="0"/>
              <a:t>journals</a:t>
            </a:r>
          </a:p>
          <a:p>
            <a:endParaRPr lang="en-US" sz="1600" dirty="0"/>
          </a:p>
          <a:p>
            <a:r>
              <a:rPr lang="en-US" sz="1600" dirty="0"/>
              <a:t>Full text for more than 550 books and </a:t>
            </a:r>
            <a:r>
              <a:rPr lang="en-US" sz="1600" dirty="0" smtClean="0"/>
              <a:t>monographs</a:t>
            </a:r>
          </a:p>
          <a:p>
            <a:endParaRPr lang="en-US" sz="1600" dirty="0"/>
          </a:p>
          <a:p>
            <a:r>
              <a:rPr lang="en-US" sz="1600" dirty="0"/>
              <a:t>Full text for numerous education-related conference </a:t>
            </a:r>
            <a:r>
              <a:rPr lang="en-US" sz="1600" dirty="0" smtClean="0"/>
              <a:t>papers</a:t>
            </a:r>
          </a:p>
          <a:p>
            <a:endParaRPr lang="en-US" sz="1600" dirty="0"/>
          </a:p>
          <a:p>
            <a:r>
              <a:rPr lang="en-US" sz="1600" dirty="0"/>
              <a:t>Citations for over 5 million articles, including book </a:t>
            </a:r>
            <a:r>
              <a:rPr lang="en-US" sz="1600" dirty="0" smtClean="0"/>
              <a:t>reviews</a:t>
            </a:r>
          </a:p>
          <a:p>
            <a:endParaRPr lang="en-US" sz="1600" dirty="0"/>
          </a:p>
          <a:p>
            <a:r>
              <a:rPr lang="en-US" sz="1600" dirty="0"/>
              <a:t>And much more…</a:t>
            </a:r>
          </a:p>
          <a:p>
            <a:pPr marL="168275" indent="-168275">
              <a:lnSpc>
                <a:spcPct val="70000"/>
              </a:lnSpc>
              <a:spcBef>
                <a:spcPct val="70000"/>
              </a:spcBef>
            </a:pPr>
            <a:endParaRPr lang="ru-RU" sz="1600" i="1" dirty="0" smtClean="0"/>
          </a:p>
        </p:txBody>
      </p:sp>
      <p:sp>
        <p:nvSpPr>
          <p:cNvPr id="138243" name="Rectangle 2"/>
          <p:cNvSpPr>
            <a:spLocks noChangeArrowheads="1"/>
          </p:cNvSpPr>
          <p:nvPr/>
        </p:nvSpPr>
        <p:spPr bwMode="auto">
          <a:xfrm>
            <a:off x="914400" y="2323395"/>
            <a:ext cx="2097049" cy="379591"/>
          </a:xfrm>
          <a:prstGeom prst="rect">
            <a:avLst/>
          </a:prstGeom>
          <a:noFill/>
          <a:ln w="9525">
            <a:noFill/>
            <a:miter lim="800000"/>
            <a:headEnd/>
            <a:tailEnd/>
          </a:ln>
        </p:spPr>
        <p:txBody>
          <a:bodyPr wrap="none">
            <a:spAutoFit/>
          </a:bodyPr>
          <a:lstStyle/>
          <a:p>
            <a:pPr fontAlgn="base">
              <a:spcBef>
                <a:spcPct val="0"/>
              </a:spcBef>
              <a:spcAft>
                <a:spcPct val="0"/>
              </a:spcAft>
            </a:pPr>
            <a:r>
              <a:rPr lang="en-US" dirty="0">
                <a:solidFill>
                  <a:prstClr val="black"/>
                </a:solidFill>
                <a:latin typeface="Arial" charset="0"/>
                <a:cs typeface="ＭＳ Ｐゴシック"/>
              </a:rPr>
              <a:t>Content includes:</a:t>
            </a:r>
            <a:r>
              <a:rPr lang="ru-RU" sz="2800" baseline="-4000" dirty="0">
                <a:solidFill>
                  <a:prstClr val="black"/>
                </a:solidFill>
                <a:latin typeface="Arial Unicode MS" pitchFamily="34" charset="-128"/>
                <a:ea typeface="Arial Unicode MS" pitchFamily="34" charset="-128"/>
                <a:cs typeface="Arial Unicode MS" pitchFamily="34" charset="-128"/>
              </a:rPr>
              <a:t> </a:t>
            </a:r>
          </a:p>
        </p:txBody>
      </p:sp>
      <p:pic>
        <p:nvPicPr>
          <p:cNvPr id="5" name="Picture 13" descr="http://www.ebscohost.com/resources/education-source/masthead.png"/>
          <p:cNvPicPr>
            <a:picLocks noChangeAspect="1" noChangeArrowheads="1"/>
          </p:cNvPicPr>
          <p:nvPr/>
        </p:nvPicPr>
        <p:blipFill>
          <a:blip r:embed="rId2"/>
          <a:srcRect t="22090" r="26875" b="10268"/>
          <a:stretch>
            <a:fillRect/>
          </a:stretch>
        </p:blipFill>
        <p:spPr bwMode="auto">
          <a:xfrm>
            <a:off x="1220543" y="355600"/>
            <a:ext cx="6666031" cy="1778000"/>
          </a:xfrm>
          <a:prstGeom prst="rect">
            <a:avLst/>
          </a:prstGeom>
          <a:noFill/>
          <a:ln w="9525">
            <a:noFill/>
            <a:miter lim="800000"/>
            <a:headEnd/>
            <a:tailEnd/>
          </a:ln>
        </p:spPr>
      </p:pic>
    </p:spTree>
    <p:extLst>
      <p:ext uri="{BB962C8B-B14F-4D97-AF65-F5344CB8AC3E}">
        <p14:creationId xmlns:p14="http://schemas.microsoft.com/office/powerpoint/2010/main" val="2975916953"/>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Content Placeholder 2"/>
          <p:cNvSpPr>
            <a:spLocks/>
          </p:cNvSpPr>
          <p:nvPr/>
        </p:nvSpPr>
        <p:spPr bwMode="auto">
          <a:xfrm>
            <a:off x="990600" y="2362200"/>
            <a:ext cx="7010400" cy="3962400"/>
          </a:xfrm>
          <a:prstGeom prst="rect">
            <a:avLst/>
          </a:prstGeom>
          <a:noFill/>
          <a:ln w="9525">
            <a:noFill/>
            <a:miter lim="800000"/>
            <a:headEnd/>
            <a:tailEnd/>
          </a:ln>
        </p:spPr>
        <p:txBody>
          <a:bodyPr/>
          <a:lstStyle/>
          <a:p>
            <a:pPr marL="285750" indent="-285750" fontAlgn="base">
              <a:spcBef>
                <a:spcPct val="0"/>
              </a:spcBef>
              <a:spcAft>
                <a:spcPct val="0"/>
              </a:spcAft>
              <a:buFont typeface="Arial" panose="020B0604020202020204" pitchFamily="34" charset="0"/>
              <a:buChar char="•"/>
            </a:pPr>
            <a:r>
              <a:rPr lang="ru-RU" sz="1600" b="1" i="1" dirty="0">
                <a:solidFill>
                  <a:prstClr val="black"/>
                </a:solidFill>
                <a:latin typeface="Arial" charset="0"/>
                <a:cs typeface="ＭＳ Ｐゴシック"/>
              </a:rPr>
              <a:t>Humanities Source</a:t>
            </a:r>
            <a:r>
              <a:rPr lang="ru-RU" sz="1600" dirty="0">
                <a:solidFill>
                  <a:prstClr val="black"/>
                </a:solidFill>
                <a:latin typeface="Arial" charset="0"/>
                <a:cs typeface="ＭＳ Ｐゴシック"/>
              </a:rPr>
              <a:t> </a:t>
            </a:r>
            <a:r>
              <a:rPr lang="en-US" sz="1600" dirty="0">
                <a:solidFill>
                  <a:prstClr val="black"/>
                </a:solidFill>
                <a:latin typeface="Arial" charset="0"/>
                <a:cs typeface="Arial" charset="0"/>
              </a:rPr>
              <a:t>offers worldwide content pertaining to literary, scholarly and creative thought and is the most comprehensive resource available in its field</a:t>
            </a:r>
          </a:p>
          <a:p>
            <a:pPr marL="285750" indent="-285750" fontAlgn="base">
              <a:spcBef>
                <a:spcPct val="0"/>
              </a:spcBef>
              <a:spcAft>
                <a:spcPct val="0"/>
              </a:spcAft>
              <a:buFont typeface="Arial" panose="020B0604020202020204" pitchFamily="34" charset="0"/>
              <a:buChar char="•"/>
            </a:pPr>
            <a:r>
              <a:rPr lang="en-US" sz="1600" dirty="0">
                <a:solidFill>
                  <a:prstClr val="black"/>
                </a:solidFill>
                <a:latin typeface="Arial" charset="0"/>
                <a:cs typeface="Arial" charset="0"/>
              </a:rPr>
              <a:t>Provides full text for more than 1,480 journals and abstracts and bibliographic indexing for the most noted scholarly sources in the humanities</a:t>
            </a:r>
          </a:p>
          <a:p>
            <a:pPr marL="285750" indent="-285750" fontAlgn="base">
              <a:spcBef>
                <a:spcPct val="0"/>
              </a:spcBef>
              <a:spcAft>
                <a:spcPct val="0"/>
              </a:spcAft>
              <a:buFont typeface="Arial" panose="020B0604020202020204" pitchFamily="34" charset="0"/>
              <a:buChar char="•"/>
            </a:pPr>
            <a:r>
              <a:rPr lang="en-US" sz="1600" dirty="0">
                <a:solidFill>
                  <a:prstClr val="black"/>
                </a:solidFill>
                <a:latin typeface="Arial" charset="0"/>
                <a:cs typeface="Arial" charset="0"/>
              </a:rPr>
              <a:t>Includes articles, interviews, obituaries, bibliographies, original works of fiction, book reviews, and reviews of ballets, dance programs, motion pictures, musicals, operas, plays, and much more</a:t>
            </a:r>
          </a:p>
          <a:p>
            <a:pPr marL="285750" indent="-285750" fontAlgn="base">
              <a:spcBef>
                <a:spcPct val="0"/>
              </a:spcBef>
              <a:spcAft>
                <a:spcPct val="0"/>
              </a:spcAft>
              <a:buFont typeface="Arial" panose="020B0604020202020204" pitchFamily="34" charset="0"/>
              <a:buChar char="•"/>
            </a:pPr>
            <a:r>
              <a:rPr lang="en-US" sz="1600" dirty="0">
                <a:solidFill>
                  <a:prstClr val="black"/>
                </a:solidFill>
                <a:latin typeface="Arial" charset="0"/>
                <a:cs typeface="Arial" charset="0"/>
              </a:rPr>
              <a:t>A valuable collection for students, researchers and educators interested in all aspects of the humanities</a:t>
            </a:r>
          </a:p>
          <a:p>
            <a:pPr marL="285750" indent="-285750" fontAlgn="base">
              <a:spcBef>
                <a:spcPct val="0"/>
              </a:spcBef>
              <a:spcAft>
                <a:spcPct val="0"/>
              </a:spcAft>
              <a:buFont typeface="Arial" panose="020B0604020202020204" pitchFamily="34" charset="0"/>
              <a:buChar char="•"/>
            </a:pPr>
            <a:r>
              <a:rPr lang="en-US" sz="1600" dirty="0">
                <a:solidFill>
                  <a:prstClr val="black"/>
                </a:solidFill>
                <a:latin typeface="Arial" charset="0"/>
                <a:cs typeface="Arial" charset="0"/>
              </a:rPr>
              <a:t>High-quality indexing and in-depth abstracts for thousands of journals</a:t>
            </a:r>
          </a:p>
          <a:p>
            <a:pPr marL="285750" indent="-285750" fontAlgn="base">
              <a:spcBef>
                <a:spcPct val="0"/>
              </a:spcBef>
              <a:spcAft>
                <a:spcPct val="0"/>
              </a:spcAft>
              <a:buFont typeface="Arial" panose="020B0604020202020204" pitchFamily="34" charset="0"/>
              <a:buChar char="•"/>
            </a:pPr>
            <a:r>
              <a:rPr lang="en-US" sz="1600" dirty="0">
                <a:solidFill>
                  <a:prstClr val="black"/>
                </a:solidFill>
                <a:latin typeface="Arial" charset="0"/>
                <a:cs typeface="Arial" charset="0"/>
              </a:rPr>
              <a:t>Millions of records</a:t>
            </a:r>
          </a:p>
          <a:p>
            <a:pPr marL="285750" indent="-285750" fontAlgn="base">
              <a:spcBef>
                <a:spcPct val="0"/>
              </a:spcBef>
              <a:spcAft>
                <a:spcPct val="0"/>
              </a:spcAft>
              <a:buFont typeface="Arial" panose="020B0604020202020204" pitchFamily="34" charset="0"/>
              <a:buChar char="•"/>
            </a:pPr>
            <a:r>
              <a:rPr lang="en-US" sz="1600" dirty="0">
                <a:solidFill>
                  <a:prstClr val="black"/>
                </a:solidFill>
                <a:latin typeface="Arial" charset="0"/>
                <a:cs typeface="Arial" charset="0"/>
              </a:rPr>
              <a:t>A unique subject thesaurus</a:t>
            </a:r>
          </a:p>
          <a:p>
            <a:pPr marL="285750" indent="-285750" fontAlgn="base">
              <a:spcBef>
                <a:spcPct val="0"/>
              </a:spcBef>
              <a:spcAft>
                <a:spcPct val="0"/>
              </a:spcAft>
              <a:buFont typeface="Arial" panose="020B0604020202020204" pitchFamily="34" charset="0"/>
              <a:buChar char="•"/>
            </a:pPr>
            <a:r>
              <a:rPr lang="en-US" sz="1600" dirty="0">
                <a:solidFill>
                  <a:prstClr val="black"/>
                </a:solidFill>
                <a:latin typeface="Arial" charset="0"/>
                <a:cs typeface="Arial" charset="0"/>
              </a:rPr>
              <a:t>And much more…</a:t>
            </a:r>
          </a:p>
          <a:p>
            <a:pPr marL="285750" indent="-285750" fontAlgn="base">
              <a:spcBef>
                <a:spcPct val="0"/>
              </a:spcBef>
              <a:spcAft>
                <a:spcPct val="0"/>
              </a:spcAft>
              <a:buFont typeface="Arial" panose="020B0604020202020204" pitchFamily="34" charset="0"/>
              <a:buChar char="•"/>
            </a:pPr>
            <a:endParaRPr lang="en-US" sz="1600" dirty="0">
              <a:solidFill>
                <a:prstClr val="black"/>
              </a:solidFill>
              <a:latin typeface="Arial" charset="0"/>
              <a:cs typeface="Arial" charset="0"/>
            </a:endParaRPr>
          </a:p>
        </p:txBody>
      </p:sp>
      <p:pic>
        <p:nvPicPr>
          <p:cNvPr id="139266" name="Picture 7"/>
          <p:cNvPicPr>
            <a:picLocks noChangeAspect="1" noChangeArrowheads="1"/>
          </p:cNvPicPr>
          <p:nvPr/>
        </p:nvPicPr>
        <p:blipFill>
          <a:blip r:embed="rId2"/>
          <a:srcRect/>
          <a:stretch>
            <a:fillRect/>
          </a:stretch>
        </p:blipFill>
        <p:spPr bwMode="auto">
          <a:xfrm>
            <a:off x="1192973" y="304800"/>
            <a:ext cx="6046027" cy="1900664"/>
          </a:xfrm>
          <a:prstGeom prst="rect">
            <a:avLst/>
          </a:prstGeom>
          <a:noFill/>
          <a:ln w="9525">
            <a:noFill/>
            <a:miter lim="800000"/>
            <a:headEnd/>
            <a:tailEnd/>
          </a:ln>
        </p:spPr>
      </p:pic>
    </p:spTree>
    <p:extLst>
      <p:ext uri="{BB962C8B-B14F-4D97-AF65-F5344CB8AC3E}">
        <p14:creationId xmlns:p14="http://schemas.microsoft.com/office/powerpoint/2010/main" val="2118676150"/>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body" idx="4294967295"/>
          </p:nvPr>
        </p:nvSpPr>
        <p:spPr>
          <a:xfrm>
            <a:off x="1080057" y="2667000"/>
            <a:ext cx="3657600" cy="3505200"/>
          </a:xfrm>
          <a:prstGeom prst="rect">
            <a:avLst/>
          </a:prstGeom>
        </p:spPr>
        <p:txBody>
          <a:bodyPr/>
          <a:lstStyle/>
          <a:p>
            <a:pPr marL="168275" indent="-168275">
              <a:lnSpc>
                <a:spcPct val="70000"/>
              </a:lnSpc>
              <a:spcBef>
                <a:spcPct val="70000"/>
              </a:spcBef>
            </a:pPr>
            <a:r>
              <a:rPr lang="en-US" sz="1600" dirty="0"/>
              <a:t>Archaeology </a:t>
            </a:r>
            <a:endParaRPr lang="en-US" sz="1600" dirty="0" smtClean="0"/>
          </a:p>
          <a:p>
            <a:pPr marL="168275" indent="-168275">
              <a:lnSpc>
                <a:spcPct val="70000"/>
              </a:lnSpc>
              <a:spcBef>
                <a:spcPct val="70000"/>
              </a:spcBef>
            </a:pPr>
            <a:r>
              <a:rPr lang="en-US" sz="1600" dirty="0"/>
              <a:t>`</a:t>
            </a:r>
            <a:r>
              <a:rPr lang="en-US" sz="1600" dirty="0" smtClean="0"/>
              <a:t>Area </a:t>
            </a:r>
            <a:r>
              <a:rPr lang="en-US" sz="1600" dirty="0"/>
              <a:t>Studies </a:t>
            </a:r>
            <a:endParaRPr lang="en-US" sz="1600" dirty="0" smtClean="0"/>
          </a:p>
          <a:p>
            <a:pPr marL="168275" indent="-168275">
              <a:lnSpc>
                <a:spcPct val="70000"/>
              </a:lnSpc>
              <a:spcBef>
                <a:spcPct val="70000"/>
              </a:spcBef>
            </a:pPr>
            <a:r>
              <a:rPr lang="en-US" sz="1600" dirty="0" smtClean="0"/>
              <a:t>Art </a:t>
            </a:r>
            <a:r>
              <a:rPr lang="en-US" sz="1600" dirty="0"/>
              <a:t>Classical Studies </a:t>
            </a:r>
            <a:endParaRPr lang="en-US" sz="1600" dirty="0" smtClean="0"/>
          </a:p>
          <a:p>
            <a:pPr marL="168275" indent="-168275">
              <a:lnSpc>
                <a:spcPct val="70000"/>
              </a:lnSpc>
              <a:spcBef>
                <a:spcPct val="70000"/>
              </a:spcBef>
            </a:pPr>
            <a:r>
              <a:rPr lang="en-US" sz="1600" dirty="0" smtClean="0"/>
              <a:t>Communications </a:t>
            </a:r>
          </a:p>
          <a:p>
            <a:pPr marL="168275" indent="-168275">
              <a:lnSpc>
                <a:spcPct val="70000"/>
              </a:lnSpc>
              <a:spcBef>
                <a:spcPct val="70000"/>
              </a:spcBef>
            </a:pPr>
            <a:r>
              <a:rPr lang="en-US" sz="1600" dirty="0" smtClean="0"/>
              <a:t>Dance </a:t>
            </a:r>
          </a:p>
          <a:p>
            <a:pPr marL="168275" indent="-168275">
              <a:lnSpc>
                <a:spcPct val="70000"/>
              </a:lnSpc>
              <a:spcBef>
                <a:spcPct val="70000"/>
              </a:spcBef>
            </a:pPr>
            <a:r>
              <a:rPr lang="en-US" sz="1600" dirty="0" smtClean="0"/>
              <a:t>Film </a:t>
            </a:r>
          </a:p>
          <a:p>
            <a:pPr marL="168275" indent="-168275">
              <a:lnSpc>
                <a:spcPct val="70000"/>
              </a:lnSpc>
              <a:spcBef>
                <a:spcPct val="70000"/>
              </a:spcBef>
            </a:pPr>
            <a:r>
              <a:rPr lang="en-US" sz="1600" dirty="0" smtClean="0"/>
              <a:t>Folklore </a:t>
            </a:r>
          </a:p>
          <a:p>
            <a:pPr marL="168275" indent="-168275">
              <a:lnSpc>
                <a:spcPct val="70000"/>
              </a:lnSpc>
              <a:spcBef>
                <a:spcPct val="70000"/>
              </a:spcBef>
            </a:pPr>
            <a:r>
              <a:rPr lang="en-US" sz="1600" dirty="0" smtClean="0"/>
              <a:t>Gender </a:t>
            </a:r>
            <a:r>
              <a:rPr lang="en-US" sz="1600" dirty="0"/>
              <a:t>Studies </a:t>
            </a:r>
            <a:endParaRPr lang="en-US" sz="1600" dirty="0" smtClean="0"/>
          </a:p>
          <a:p>
            <a:pPr marL="168275" indent="-168275">
              <a:lnSpc>
                <a:spcPct val="70000"/>
              </a:lnSpc>
              <a:spcBef>
                <a:spcPct val="70000"/>
              </a:spcBef>
            </a:pPr>
            <a:r>
              <a:rPr lang="en-US" sz="1600" dirty="0" smtClean="0"/>
              <a:t>History </a:t>
            </a:r>
          </a:p>
          <a:p>
            <a:pPr marL="168275" indent="-168275">
              <a:lnSpc>
                <a:spcPct val="70000"/>
              </a:lnSpc>
              <a:spcBef>
                <a:spcPct val="70000"/>
              </a:spcBef>
            </a:pPr>
            <a:r>
              <a:rPr lang="en-US" sz="1600" dirty="0" smtClean="0"/>
              <a:t>Journalism</a:t>
            </a:r>
            <a:endParaRPr lang="ru-RU" sz="1600" i="1" dirty="0" smtClean="0"/>
          </a:p>
        </p:txBody>
      </p:sp>
      <p:sp>
        <p:nvSpPr>
          <p:cNvPr id="140290" name="Rectangle 3"/>
          <p:cNvSpPr>
            <a:spLocks noChangeArrowheads="1"/>
          </p:cNvSpPr>
          <p:nvPr/>
        </p:nvSpPr>
        <p:spPr bwMode="auto">
          <a:xfrm>
            <a:off x="5105400" y="2514600"/>
            <a:ext cx="3581400" cy="4114800"/>
          </a:xfrm>
          <a:prstGeom prst="rect">
            <a:avLst/>
          </a:prstGeom>
          <a:noFill/>
          <a:ln w="9525">
            <a:noFill/>
            <a:miter lim="800000"/>
            <a:headEnd/>
            <a:tailEnd/>
          </a:ln>
        </p:spPr>
        <p:txBody>
          <a:bodyPr/>
          <a:lstStyle/>
          <a:p>
            <a:pPr marL="168275" indent="-168275" fontAlgn="base">
              <a:lnSpc>
                <a:spcPct val="70000"/>
              </a:lnSpc>
              <a:spcBef>
                <a:spcPct val="70000"/>
              </a:spcBef>
              <a:spcAft>
                <a:spcPct val="0"/>
              </a:spcAft>
              <a:buFontTx/>
              <a:buChar char="•"/>
            </a:pPr>
            <a:r>
              <a:rPr lang="ru-RU" sz="1600" i="1" dirty="0">
                <a:solidFill>
                  <a:prstClr val="black"/>
                </a:solidFill>
                <a:latin typeface="Arial" charset="0"/>
                <a:cs typeface="ＭＳ Ｐゴシック"/>
              </a:rPr>
              <a:t> </a:t>
            </a:r>
            <a:r>
              <a:rPr lang="en-US" sz="1600" dirty="0">
                <a:solidFill>
                  <a:prstClr val="black"/>
                </a:solidFill>
                <a:latin typeface="Arial" charset="0"/>
                <a:cs typeface="Arial" charset="0"/>
              </a:rPr>
              <a:t>Linguistics </a:t>
            </a:r>
          </a:p>
          <a:p>
            <a:pPr marL="168275" indent="-168275" fontAlgn="base">
              <a:lnSpc>
                <a:spcPct val="70000"/>
              </a:lnSpc>
              <a:spcBef>
                <a:spcPct val="70000"/>
              </a:spcBef>
              <a:spcAft>
                <a:spcPct val="0"/>
              </a:spcAft>
              <a:buFontTx/>
              <a:buChar char="•"/>
            </a:pPr>
            <a:r>
              <a:rPr lang="en-US" sz="1600" dirty="0">
                <a:solidFill>
                  <a:prstClr val="black"/>
                </a:solidFill>
                <a:latin typeface="Arial" charset="0"/>
                <a:cs typeface="Arial" charset="0"/>
              </a:rPr>
              <a:t>Literary &amp; Social Criticism </a:t>
            </a:r>
          </a:p>
          <a:p>
            <a:pPr marL="168275" indent="-168275" fontAlgn="base">
              <a:lnSpc>
                <a:spcPct val="70000"/>
              </a:lnSpc>
              <a:spcBef>
                <a:spcPct val="70000"/>
              </a:spcBef>
              <a:spcAft>
                <a:spcPct val="0"/>
              </a:spcAft>
              <a:buFontTx/>
              <a:buChar char="•"/>
            </a:pPr>
            <a:r>
              <a:rPr lang="en-US" sz="1600" dirty="0">
                <a:solidFill>
                  <a:prstClr val="black"/>
                </a:solidFill>
                <a:latin typeface="Arial" charset="0"/>
                <a:cs typeface="Arial" charset="0"/>
              </a:rPr>
              <a:t>Literature </a:t>
            </a:r>
          </a:p>
          <a:p>
            <a:pPr marL="168275" indent="-168275" fontAlgn="base">
              <a:lnSpc>
                <a:spcPct val="70000"/>
              </a:lnSpc>
              <a:spcBef>
                <a:spcPct val="70000"/>
              </a:spcBef>
              <a:spcAft>
                <a:spcPct val="0"/>
              </a:spcAft>
              <a:buFontTx/>
              <a:buChar char="•"/>
            </a:pPr>
            <a:r>
              <a:rPr lang="en-US" sz="1600" dirty="0">
                <a:solidFill>
                  <a:prstClr val="black"/>
                </a:solidFill>
                <a:latin typeface="Arial" charset="0"/>
                <a:cs typeface="Arial" charset="0"/>
              </a:rPr>
              <a:t>Music </a:t>
            </a:r>
          </a:p>
          <a:p>
            <a:pPr marL="168275" indent="-168275" fontAlgn="base">
              <a:lnSpc>
                <a:spcPct val="70000"/>
              </a:lnSpc>
              <a:spcBef>
                <a:spcPct val="70000"/>
              </a:spcBef>
              <a:spcAft>
                <a:spcPct val="0"/>
              </a:spcAft>
              <a:buFontTx/>
              <a:buChar char="•"/>
            </a:pPr>
            <a:r>
              <a:rPr lang="en-US" sz="1600" dirty="0">
                <a:solidFill>
                  <a:prstClr val="black"/>
                </a:solidFill>
                <a:latin typeface="Arial" charset="0"/>
                <a:cs typeface="Arial" charset="0"/>
              </a:rPr>
              <a:t>Performing </a:t>
            </a:r>
          </a:p>
          <a:p>
            <a:pPr marL="168275" indent="-168275" fontAlgn="base">
              <a:lnSpc>
                <a:spcPct val="70000"/>
              </a:lnSpc>
              <a:spcBef>
                <a:spcPct val="70000"/>
              </a:spcBef>
              <a:spcAft>
                <a:spcPct val="0"/>
              </a:spcAft>
              <a:buFontTx/>
              <a:buChar char="•"/>
            </a:pPr>
            <a:r>
              <a:rPr lang="en-US" sz="1600" dirty="0">
                <a:solidFill>
                  <a:prstClr val="black"/>
                </a:solidFill>
                <a:latin typeface="Arial" charset="0"/>
                <a:cs typeface="Arial" charset="0"/>
              </a:rPr>
              <a:t>Arts </a:t>
            </a:r>
          </a:p>
          <a:p>
            <a:pPr marL="168275" indent="-168275" fontAlgn="base">
              <a:lnSpc>
                <a:spcPct val="70000"/>
              </a:lnSpc>
              <a:spcBef>
                <a:spcPct val="70000"/>
              </a:spcBef>
              <a:spcAft>
                <a:spcPct val="0"/>
              </a:spcAft>
              <a:buFontTx/>
              <a:buChar char="•"/>
            </a:pPr>
            <a:r>
              <a:rPr lang="en-US" sz="1600" dirty="0">
                <a:solidFill>
                  <a:prstClr val="black"/>
                </a:solidFill>
                <a:latin typeface="Arial" charset="0"/>
                <a:cs typeface="Arial" charset="0"/>
              </a:rPr>
              <a:t>Philosophy </a:t>
            </a:r>
          </a:p>
          <a:p>
            <a:pPr marL="168275" indent="-168275" fontAlgn="base">
              <a:lnSpc>
                <a:spcPct val="70000"/>
              </a:lnSpc>
              <a:spcBef>
                <a:spcPct val="70000"/>
              </a:spcBef>
              <a:spcAft>
                <a:spcPct val="0"/>
              </a:spcAft>
              <a:buFontTx/>
              <a:buChar char="•"/>
            </a:pPr>
            <a:r>
              <a:rPr lang="en-US" sz="1600" dirty="0">
                <a:solidFill>
                  <a:prstClr val="black"/>
                </a:solidFill>
                <a:latin typeface="Arial" charset="0"/>
                <a:cs typeface="Arial" charset="0"/>
              </a:rPr>
              <a:t>Religion &amp; Theology </a:t>
            </a:r>
          </a:p>
          <a:p>
            <a:pPr marL="168275" indent="-168275" fontAlgn="base">
              <a:lnSpc>
                <a:spcPct val="70000"/>
              </a:lnSpc>
              <a:spcBef>
                <a:spcPct val="70000"/>
              </a:spcBef>
              <a:spcAft>
                <a:spcPct val="0"/>
              </a:spcAft>
              <a:buFontTx/>
              <a:buChar char="•"/>
            </a:pPr>
            <a:r>
              <a:rPr lang="en-US" sz="1600" dirty="0">
                <a:solidFill>
                  <a:prstClr val="black"/>
                </a:solidFill>
                <a:latin typeface="Arial" charset="0"/>
                <a:cs typeface="Arial" charset="0"/>
              </a:rPr>
              <a:t>And many others</a:t>
            </a:r>
            <a:endParaRPr lang="ru-RU" sz="1600" i="1" dirty="0">
              <a:solidFill>
                <a:prstClr val="black"/>
              </a:solidFill>
              <a:latin typeface="Arial" charset="0"/>
              <a:cs typeface="ＭＳ Ｐゴシック"/>
            </a:endParaRPr>
          </a:p>
          <a:p>
            <a:pPr fontAlgn="base">
              <a:lnSpc>
                <a:spcPct val="70000"/>
              </a:lnSpc>
              <a:spcBef>
                <a:spcPct val="70000"/>
              </a:spcBef>
              <a:spcAft>
                <a:spcPct val="0"/>
              </a:spcAft>
            </a:pPr>
            <a:r>
              <a:rPr lang="ru-RU" sz="1600" i="1" dirty="0">
                <a:solidFill>
                  <a:prstClr val="black"/>
                </a:solidFill>
                <a:latin typeface="Arial" charset="0"/>
                <a:cs typeface="ＭＳ Ｐゴシック"/>
              </a:rPr>
              <a:t> </a:t>
            </a:r>
          </a:p>
        </p:txBody>
      </p:sp>
      <p:sp>
        <p:nvSpPr>
          <p:cNvPr id="6" name="Rectangle 2"/>
          <p:cNvSpPr>
            <a:spLocks noChangeArrowheads="1"/>
          </p:cNvSpPr>
          <p:nvPr/>
        </p:nvSpPr>
        <p:spPr bwMode="auto">
          <a:xfrm>
            <a:off x="1295400" y="2209800"/>
            <a:ext cx="1994457" cy="379591"/>
          </a:xfrm>
          <a:prstGeom prst="rect">
            <a:avLst/>
          </a:prstGeom>
          <a:noFill/>
          <a:ln w="9525">
            <a:noFill/>
            <a:miter lim="800000"/>
            <a:headEnd/>
            <a:tailEnd/>
          </a:ln>
        </p:spPr>
        <p:txBody>
          <a:bodyPr wrap="none">
            <a:spAutoFit/>
          </a:bodyPr>
          <a:lstStyle/>
          <a:p>
            <a:pPr fontAlgn="base">
              <a:spcBef>
                <a:spcPct val="0"/>
              </a:spcBef>
              <a:spcAft>
                <a:spcPct val="0"/>
              </a:spcAft>
            </a:pPr>
            <a:r>
              <a:rPr lang="en-US" dirty="0">
                <a:solidFill>
                  <a:prstClr val="black"/>
                </a:solidFill>
                <a:latin typeface="Arial" charset="0"/>
                <a:cs typeface="ＭＳ Ｐゴシック"/>
              </a:rPr>
              <a:t>Subjects include</a:t>
            </a:r>
            <a:r>
              <a:rPr lang="pl-PL" dirty="0">
                <a:solidFill>
                  <a:prstClr val="black"/>
                </a:solidFill>
                <a:latin typeface="Arial" charset="0"/>
                <a:cs typeface="ＭＳ Ｐゴシック"/>
              </a:rPr>
              <a:t>:</a:t>
            </a:r>
            <a:r>
              <a:rPr lang="ru-RU" sz="2800" baseline="-4000" dirty="0">
                <a:solidFill>
                  <a:prstClr val="black"/>
                </a:solidFill>
                <a:latin typeface="Arial Unicode MS" pitchFamily="34" charset="-128"/>
                <a:ea typeface="Arial Unicode MS" pitchFamily="34" charset="-128"/>
                <a:cs typeface="Arial Unicode MS" pitchFamily="34" charset="-128"/>
              </a:rPr>
              <a:t> </a:t>
            </a:r>
            <a:endParaRPr lang="en-US" sz="2800" baseline="-4000" dirty="0">
              <a:solidFill>
                <a:prstClr val="black"/>
              </a:solidFill>
              <a:latin typeface="Arial Unicode MS" pitchFamily="34" charset="-128"/>
              <a:ea typeface="Arial Unicode MS" pitchFamily="34" charset="-128"/>
              <a:cs typeface="Arial Unicode MS" pitchFamily="34" charset="-128"/>
            </a:endParaRPr>
          </a:p>
        </p:txBody>
      </p:sp>
      <p:pic>
        <p:nvPicPr>
          <p:cNvPr id="7" name="Picture 7"/>
          <p:cNvPicPr>
            <a:picLocks noChangeAspect="1" noChangeArrowheads="1"/>
          </p:cNvPicPr>
          <p:nvPr/>
        </p:nvPicPr>
        <p:blipFill>
          <a:blip r:embed="rId2"/>
          <a:srcRect/>
          <a:stretch>
            <a:fillRect/>
          </a:stretch>
        </p:blipFill>
        <p:spPr bwMode="auto">
          <a:xfrm>
            <a:off x="1295400" y="209861"/>
            <a:ext cx="6046027" cy="1900664"/>
          </a:xfrm>
          <a:prstGeom prst="rect">
            <a:avLst/>
          </a:prstGeom>
          <a:noFill/>
          <a:ln w="9525">
            <a:noFill/>
            <a:miter lim="800000"/>
            <a:headEnd/>
            <a:tailEnd/>
          </a:ln>
        </p:spPr>
      </p:pic>
    </p:spTree>
    <p:extLst>
      <p:ext uri="{BB962C8B-B14F-4D97-AF65-F5344CB8AC3E}">
        <p14:creationId xmlns:p14="http://schemas.microsoft.com/office/powerpoint/2010/main" val="273688007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dirty="0" smtClean="0">
                <a:solidFill>
                  <a:srgbClr val="336699"/>
                </a:solidFill>
                <a:latin typeface="Georgia" panose="02040502050405020303" pitchFamily="18" charset="0"/>
              </a:rPr>
              <a:t>EBSCO Information Services</a:t>
            </a:r>
            <a:endParaRPr lang="en-US" dirty="0">
              <a:solidFill>
                <a:srgbClr val="336699"/>
              </a:solidFill>
              <a:latin typeface="Georgia" panose="02040502050405020303" pitchFamily="18" charset="0"/>
            </a:endParaRPr>
          </a:p>
        </p:txBody>
      </p:sp>
      <p:sp>
        <p:nvSpPr>
          <p:cNvPr id="11" name="Content Placeholder 10"/>
          <p:cNvSpPr>
            <a:spLocks noGrp="1"/>
          </p:cNvSpPr>
          <p:nvPr>
            <p:ph idx="1"/>
          </p:nvPr>
        </p:nvSpPr>
        <p:spPr>
          <a:xfrm>
            <a:off x="685800" y="1341437"/>
            <a:ext cx="8077200" cy="4525963"/>
          </a:xfrm>
        </p:spPr>
        <p:txBody>
          <a:bodyPr/>
          <a:lstStyle/>
          <a:p>
            <a:pPr marL="274320" indent="-274320">
              <a:spcBef>
                <a:spcPts val="600"/>
              </a:spcBef>
              <a:spcAft>
                <a:spcPts val="300"/>
              </a:spcAft>
            </a:pPr>
            <a:r>
              <a:rPr lang="en-US" sz="2000" b="1" dirty="0" smtClean="0">
                <a:solidFill>
                  <a:schemeClr val="accent3">
                    <a:lumMod val="50000"/>
                  </a:schemeClr>
                </a:solidFill>
                <a:cs typeface="Times New Roman" pitchFamily="18" charset="0"/>
              </a:rPr>
              <a:t>Leading Online Research Service Provider to Institutions</a:t>
            </a:r>
          </a:p>
          <a:p>
            <a:pPr lvl="1" indent="-274320">
              <a:spcBef>
                <a:spcPts val="600"/>
              </a:spcBef>
              <a:spcAft>
                <a:spcPts val="300"/>
              </a:spcAft>
              <a:buFont typeface="Arial" pitchFamily="34" charset="0"/>
              <a:buChar char="̶"/>
            </a:pPr>
            <a:r>
              <a:rPr lang="en-US" sz="2000" dirty="0" smtClean="0">
                <a:solidFill>
                  <a:schemeClr val="accent6"/>
                </a:solidFill>
                <a:cs typeface="Times New Roman" pitchFamily="18" charset="0"/>
              </a:rPr>
              <a:t>375+ databases via </a:t>
            </a:r>
            <a:r>
              <a:rPr lang="en-US" sz="2000" dirty="0" err="1" smtClean="0">
                <a:solidFill>
                  <a:schemeClr val="accent6"/>
                </a:solidFill>
                <a:cs typeface="Times New Roman" pitchFamily="18" charset="0"/>
              </a:rPr>
              <a:t>EBSCO</a:t>
            </a:r>
            <a:r>
              <a:rPr lang="en-US" sz="2000" i="1" dirty="0" err="1" smtClean="0">
                <a:solidFill>
                  <a:schemeClr val="accent6"/>
                </a:solidFill>
                <a:cs typeface="Times New Roman" pitchFamily="18" charset="0"/>
              </a:rPr>
              <a:t>host</a:t>
            </a:r>
            <a:r>
              <a:rPr lang="en-US" sz="2000" i="1" dirty="0" smtClean="0">
                <a:solidFill>
                  <a:schemeClr val="accent6"/>
                </a:solidFill>
                <a:cs typeface="Times New Roman" pitchFamily="18" charset="0"/>
              </a:rPr>
              <a:t> </a:t>
            </a:r>
            <a:r>
              <a:rPr lang="en-US" sz="2000" dirty="0" smtClean="0">
                <a:solidFill>
                  <a:schemeClr val="accent6"/>
                </a:solidFill>
                <a:cs typeface="Times New Roman" pitchFamily="18" charset="0"/>
              </a:rPr>
              <a:t>with 132 million+ records</a:t>
            </a:r>
          </a:p>
          <a:p>
            <a:pPr lvl="1" indent="-274320">
              <a:spcBef>
                <a:spcPts val="600"/>
              </a:spcBef>
              <a:spcAft>
                <a:spcPts val="300"/>
              </a:spcAft>
              <a:buFont typeface="Arial" pitchFamily="34" charset="0"/>
              <a:buChar char="̶"/>
            </a:pPr>
            <a:r>
              <a:rPr lang="en-US" sz="2000" dirty="0" smtClean="0">
                <a:solidFill>
                  <a:schemeClr val="accent6"/>
                </a:solidFill>
                <a:cs typeface="Times New Roman" pitchFamily="18" charset="0"/>
              </a:rPr>
              <a:t>3,000+ employees in EBSCO Information Services</a:t>
            </a:r>
          </a:p>
          <a:p>
            <a:pPr marL="274320" indent="-274320">
              <a:spcBef>
                <a:spcPts val="1200"/>
              </a:spcBef>
              <a:spcAft>
                <a:spcPts val="300"/>
              </a:spcAft>
            </a:pPr>
            <a:r>
              <a:rPr lang="en-US" sz="2000" b="1" dirty="0" smtClean="0">
                <a:solidFill>
                  <a:srgbClr val="336699"/>
                </a:solidFill>
                <a:cs typeface="Times New Roman" pitchFamily="18" charset="0"/>
              </a:rPr>
              <a:t>Aggregator, Publisher and Distributor </a:t>
            </a:r>
          </a:p>
          <a:p>
            <a:pPr lvl="1" indent="-274320">
              <a:spcBef>
                <a:spcPts val="600"/>
              </a:spcBef>
              <a:spcAft>
                <a:spcPts val="300"/>
              </a:spcAft>
              <a:buFont typeface="Arial" pitchFamily="34" charset="0"/>
              <a:buChar char="̶"/>
            </a:pPr>
            <a:r>
              <a:rPr lang="en-US" sz="2000" dirty="0" smtClean="0">
                <a:solidFill>
                  <a:schemeClr val="accent6"/>
                </a:solidFill>
                <a:cs typeface="Times New Roman" pitchFamily="18" charset="0"/>
              </a:rPr>
              <a:t>License content from over 90,000 publications</a:t>
            </a:r>
          </a:p>
          <a:p>
            <a:pPr lvl="1" indent="-274320">
              <a:spcBef>
                <a:spcPts val="600"/>
              </a:spcBef>
              <a:spcAft>
                <a:spcPts val="300"/>
              </a:spcAft>
              <a:buFont typeface="Arial" pitchFamily="34" charset="0"/>
              <a:buChar char="̶"/>
            </a:pPr>
            <a:r>
              <a:rPr lang="en-US" sz="2000" dirty="0" smtClean="0">
                <a:solidFill>
                  <a:schemeClr val="accent6"/>
                </a:solidFill>
                <a:cs typeface="Times New Roman" pitchFamily="18" charset="0"/>
              </a:rPr>
              <a:t>Leading eBook distributor with nearly 700,000 books available</a:t>
            </a:r>
          </a:p>
          <a:p>
            <a:pPr lvl="1" indent="-274320">
              <a:spcBef>
                <a:spcPts val="600"/>
              </a:spcBef>
              <a:spcAft>
                <a:spcPts val="300"/>
              </a:spcAft>
              <a:buFont typeface="Arial" pitchFamily="34" charset="0"/>
              <a:buChar char="̶"/>
            </a:pPr>
            <a:r>
              <a:rPr lang="en-US" sz="2000" dirty="0" smtClean="0">
                <a:solidFill>
                  <a:schemeClr val="accent6"/>
                </a:solidFill>
                <a:cs typeface="Times New Roman" pitchFamily="18" charset="0"/>
              </a:rPr>
              <a:t>Discovery Service provider </a:t>
            </a:r>
          </a:p>
          <a:p>
            <a:pPr marL="274320" indent="-274320">
              <a:spcBef>
                <a:spcPts val="1200"/>
              </a:spcBef>
              <a:spcAft>
                <a:spcPts val="600"/>
              </a:spcAft>
              <a:buFont typeface="Arial" charset="0"/>
              <a:buChar char="•"/>
            </a:pPr>
            <a:r>
              <a:rPr lang="en-US" sz="2000" b="1" dirty="0">
                <a:solidFill>
                  <a:srgbClr val="336699"/>
                </a:solidFill>
                <a:cs typeface="Times New Roman" pitchFamily="18" charset="0"/>
              </a:rPr>
              <a:t>Leading subscription agent and </a:t>
            </a:r>
            <a:r>
              <a:rPr lang="en-US" sz="2000" b="1" dirty="0" smtClean="0">
                <a:solidFill>
                  <a:srgbClr val="336699"/>
                </a:solidFill>
                <a:cs typeface="Times New Roman" pitchFamily="18" charset="0"/>
              </a:rPr>
              <a:t>database </a:t>
            </a:r>
            <a:r>
              <a:rPr lang="en-US" sz="2000" b="1" dirty="0">
                <a:solidFill>
                  <a:srgbClr val="336699"/>
                </a:solidFill>
                <a:cs typeface="Times New Roman" pitchFamily="18" charset="0"/>
              </a:rPr>
              <a:t>provider</a:t>
            </a:r>
          </a:p>
          <a:p>
            <a:pPr marL="274320" indent="-274320">
              <a:spcBef>
                <a:spcPts val="1200"/>
              </a:spcBef>
              <a:spcAft>
                <a:spcPts val="600"/>
              </a:spcAft>
              <a:buFont typeface="Arial" charset="0"/>
              <a:buChar char="•"/>
            </a:pPr>
            <a:r>
              <a:rPr lang="en-US" sz="2000" b="1" dirty="0" smtClean="0">
                <a:solidFill>
                  <a:schemeClr val="accent3">
                    <a:lumMod val="50000"/>
                  </a:schemeClr>
                </a:solidFill>
                <a:cs typeface="Times New Roman" pitchFamily="18" charset="0"/>
              </a:rPr>
              <a:t>Only </a:t>
            </a:r>
            <a:r>
              <a:rPr lang="en-US" sz="2000" b="1" dirty="0">
                <a:solidFill>
                  <a:schemeClr val="accent3">
                    <a:lumMod val="50000"/>
                  </a:schemeClr>
                </a:solidFill>
                <a:cs typeface="Times New Roman" pitchFamily="18" charset="0"/>
              </a:rPr>
              <a:t>vendor involved in selling print and </a:t>
            </a:r>
            <a:r>
              <a:rPr lang="en-US" sz="2000" b="1" dirty="0" smtClean="0">
                <a:solidFill>
                  <a:schemeClr val="accent3">
                    <a:lumMod val="50000"/>
                  </a:schemeClr>
                </a:solidFill>
                <a:cs typeface="Times New Roman" pitchFamily="18" charset="0"/>
              </a:rPr>
              <a:t>electronic subscriptions</a:t>
            </a:r>
            <a:r>
              <a:rPr lang="en-US" sz="2000" b="1" dirty="0">
                <a:solidFill>
                  <a:schemeClr val="accent3">
                    <a:lumMod val="50000"/>
                  </a:schemeClr>
                </a:solidFill>
                <a:cs typeface="Times New Roman" pitchFamily="18" charset="0"/>
              </a:rPr>
              <a:t>, online databases </a:t>
            </a:r>
            <a:r>
              <a:rPr lang="en-US" sz="2000" b="1" dirty="0" smtClean="0">
                <a:solidFill>
                  <a:schemeClr val="accent3">
                    <a:lumMod val="50000"/>
                  </a:schemeClr>
                </a:solidFill>
                <a:cs typeface="Times New Roman" pitchFamily="18" charset="0"/>
              </a:rPr>
              <a:t>and </a:t>
            </a:r>
            <a:r>
              <a:rPr lang="en-US" sz="2000" b="1" dirty="0">
                <a:solidFill>
                  <a:schemeClr val="accent3">
                    <a:lumMod val="50000"/>
                  </a:schemeClr>
                </a:solidFill>
                <a:cs typeface="Times New Roman" pitchFamily="18" charset="0"/>
              </a:rPr>
              <a:t>eBooks</a:t>
            </a:r>
          </a:p>
          <a:p>
            <a:pPr lvl="1" indent="-274320">
              <a:spcBef>
                <a:spcPts val="600"/>
              </a:spcBef>
              <a:spcAft>
                <a:spcPts val="300"/>
              </a:spcAft>
              <a:buFont typeface="Arial" pitchFamily="34" charset="0"/>
              <a:buChar char="̶"/>
            </a:pPr>
            <a:endParaRPr lang="en-US" sz="2000" dirty="0" smtClean="0">
              <a:solidFill>
                <a:schemeClr val="accent6"/>
              </a:solidFill>
              <a:cs typeface="Times New Roman" pitchFamily="18" charset="0"/>
            </a:endParaRPr>
          </a:p>
        </p:txBody>
      </p:sp>
      <p:sp>
        <p:nvSpPr>
          <p:cNvPr id="13" name="Rectangle 12"/>
          <p:cNvSpPr/>
          <p:nvPr/>
        </p:nvSpPr>
        <p:spPr>
          <a:xfrm>
            <a:off x="6096000" y="6422570"/>
            <a:ext cx="17308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solidFill>
                  <a:srgbClr val="183053"/>
                </a:solidFill>
                <a:latin typeface="Arial" pitchFamily="34" charset="0"/>
                <a:cs typeface="Arial" pitchFamily="34" charset="0"/>
              </a:rPr>
              <a:t>EBSCO Overview</a:t>
            </a:r>
          </a:p>
        </p:txBody>
      </p:sp>
      <p:cxnSp>
        <p:nvCxnSpPr>
          <p:cNvPr id="14" name="Straight Connector 13"/>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370734"/>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Content Placeholder 2"/>
          <p:cNvSpPr>
            <a:spLocks/>
          </p:cNvSpPr>
          <p:nvPr/>
        </p:nvSpPr>
        <p:spPr bwMode="auto">
          <a:xfrm>
            <a:off x="1025236" y="2667000"/>
            <a:ext cx="7315200" cy="3429000"/>
          </a:xfrm>
          <a:prstGeom prst="rect">
            <a:avLst/>
          </a:prstGeom>
          <a:noFill/>
          <a:ln w="9525">
            <a:noFill/>
            <a:miter lim="800000"/>
            <a:headEnd/>
            <a:tailEnd/>
          </a:ln>
        </p:spPr>
        <p:txBody>
          <a:bodyPr/>
          <a:lstStyle/>
          <a:p>
            <a:pPr marL="285750" indent="-285750" fontAlgn="base">
              <a:spcBef>
                <a:spcPct val="0"/>
              </a:spcBef>
              <a:spcAft>
                <a:spcPct val="0"/>
              </a:spcAft>
              <a:buFont typeface="Arial" panose="020B0604020202020204" pitchFamily="34" charset="0"/>
              <a:buChar char="•"/>
            </a:pPr>
            <a:r>
              <a:rPr lang="ru-RU" sz="1600" b="1" i="1" dirty="0">
                <a:solidFill>
                  <a:prstClr val="black"/>
                </a:solidFill>
                <a:latin typeface="Arial" charset="0"/>
                <a:cs typeface="ＭＳ Ｐゴシック"/>
              </a:rPr>
              <a:t>Legal Source</a:t>
            </a:r>
            <a:r>
              <a:rPr lang="en-US" sz="1600" b="1" i="1" dirty="0">
                <a:solidFill>
                  <a:prstClr val="black"/>
                </a:solidFill>
                <a:latin typeface="Arial" charset="0"/>
                <a:cs typeface="ＭＳ Ｐゴシック"/>
              </a:rPr>
              <a:t> </a:t>
            </a:r>
            <a:r>
              <a:rPr lang="en-US" sz="1600" dirty="0">
                <a:solidFill>
                  <a:prstClr val="black"/>
                </a:solidFill>
                <a:latin typeface="Arial" charset="0"/>
                <a:cs typeface="Arial" charset="0"/>
              </a:rPr>
              <a:t>provides full-text for 880 journals of the world's most respected scholarly law journals</a:t>
            </a:r>
          </a:p>
          <a:p>
            <a:pPr marL="285750" indent="-285750" fontAlgn="base">
              <a:spcBef>
                <a:spcPct val="0"/>
              </a:spcBef>
              <a:spcAft>
                <a:spcPct val="0"/>
              </a:spcAft>
              <a:buFont typeface="Arial" panose="020B0604020202020204" pitchFamily="34" charset="0"/>
              <a:buChar char="•"/>
            </a:pPr>
            <a:r>
              <a:rPr lang="en-US" sz="1600" dirty="0">
                <a:solidFill>
                  <a:prstClr val="black"/>
                </a:solidFill>
                <a:latin typeface="Arial" charset="0"/>
                <a:cs typeface="Arial" charset="0"/>
              </a:rPr>
              <a:t>Provides more than 300 law reviews   </a:t>
            </a:r>
          </a:p>
          <a:p>
            <a:pPr marL="285750" indent="-285750" fontAlgn="base">
              <a:spcBef>
                <a:spcPct val="0"/>
              </a:spcBef>
              <a:spcAft>
                <a:spcPct val="0"/>
              </a:spcAft>
              <a:buFont typeface="Arial" panose="020B0604020202020204" pitchFamily="34" charset="0"/>
              <a:buChar char="•"/>
            </a:pPr>
            <a:r>
              <a:rPr lang="en-US" sz="1600" dirty="0">
                <a:solidFill>
                  <a:prstClr val="black"/>
                </a:solidFill>
                <a:latin typeface="Arial" charset="0"/>
                <a:cs typeface="Arial" charset="0"/>
              </a:rPr>
              <a:t>Over 2.5 million records, including book reviews and case studies</a:t>
            </a:r>
          </a:p>
          <a:p>
            <a:pPr marL="285750" indent="-285750" fontAlgn="base">
              <a:spcBef>
                <a:spcPct val="0"/>
              </a:spcBef>
              <a:spcAft>
                <a:spcPct val="0"/>
              </a:spcAft>
              <a:buFont typeface="Arial" panose="020B0604020202020204" pitchFamily="34" charset="0"/>
              <a:buChar char="•"/>
            </a:pPr>
            <a:r>
              <a:rPr lang="en-US" sz="1600" dirty="0">
                <a:solidFill>
                  <a:prstClr val="black"/>
                </a:solidFill>
                <a:latin typeface="Arial" charset="0"/>
                <a:cs typeface="Arial" charset="0"/>
              </a:rPr>
              <a:t>An excellent resource for attorneys, educators, business people, law librarians, students, paralegals, and others involved with the law.</a:t>
            </a:r>
          </a:p>
          <a:p>
            <a:pPr marL="285750" indent="-285750" fontAlgn="base">
              <a:spcBef>
                <a:spcPct val="0"/>
              </a:spcBef>
              <a:spcAft>
                <a:spcPct val="0"/>
              </a:spcAft>
              <a:buFont typeface="Arial" panose="020B0604020202020204" pitchFamily="34" charset="0"/>
              <a:buChar char="•"/>
            </a:pPr>
            <a:r>
              <a:rPr lang="en-US" sz="1600" dirty="0">
                <a:solidFill>
                  <a:prstClr val="black"/>
                </a:solidFill>
                <a:latin typeface="Arial" charset="0"/>
                <a:cs typeface="Arial" charset="0"/>
              </a:rPr>
              <a:t>Offers information in law and legal topics such as criminal justice, international law, federal law, organized crime, medical law, labor and human resource law, ethics, the environment and much more.</a:t>
            </a:r>
          </a:p>
          <a:p>
            <a:pPr marL="285750" indent="-285750" fontAlgn="base">
              <a:spcBef>
                <a:spcPct val="0"/>
              </a:spcBef>
              <a:spcAft>
                <a:spcPct val="0"/>
              </a:spcAft>
              <a:buFont typeface="Arial" panose="020B0604020202020204" pitchFamily="34" charset="0"/>
              <a:buChar char="•"/>
            </a:pPr>
            <a:r>
              <a:rPr lang="en-US" sz="1600" dirty="0">
                <a:solidFill>
                  <a:prstClr val="black"/>
                </a:solidFill>
                <a:latin typeface="Arial" charset="0"/>
                <a:cs typeface="Arial" charset="0"/>
              </a:rPr>
              <a:t>Users will appreciate the international coverage and access to scholarly articles, symposia, jurisdictional surveys, court decisions, legislation, books, book reviews and more </a:t>
            </a:r>
            <a:endParaRPr lang="ru-RU" sz="1600" dirty="0">
              <a:solidFill>
                <a:prstClr val="black"/>
              </a:solidFill>
              <a:latin typeface="Arial" charset="0"/>
              <a:cs typeface="ＭＳ Ｐゴシック"/>
            </a:endParaRPr>
          </a:p>
        </p:txBody>
      </p:sp>
      <p:pic>
        <p:nvPicPr>
          <p:cNvPr id="141314" name="Picture 1"/>
          <p:cNvPicPr>
            <a:picLocks noChangeAspect="1" noChangeArrowheads="1"/>
          </p:cNvPicPr>
          <p:nvPr/>
        </p:nvPicPr>
        <p:blipFill>
          <a:blip r:embed="rId2"/>
          <a:srcRect/>
          <a:stretch>
            <a:fillRect/>
          </a:stretch>
        </p:blipFill>
        <p:spPr bwMode="auto">
          <a:xfrm>
            <a:off x="1484341" y="386508"/>
            <a:ext cx="6396990" cy="1752600"/>
          </a:xfrm>
          <a:prstGeom prst="rect">
            <a:avLst/>
          </a:prstGeom>
          <a:noFill/>
          <a:ln w="9525">
            <a:noFill/>
            <a:miter lim="800000"/>
            <a:headEnd/>
            <a:tailEnd/>
          </a:ln>
        </p:spPr>
      </p:pic>
    </p:spTree>
    <p:extLst>
      <p:ext uri="{BB962C8B-B14F-4D97-AF65-F5344CB8AC3E}">
        <p14:creationId xmlns:p14="http://schemas.microsoft.com/office/powerpoint/2010/main" val="3973980465"/>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body" idx="4294967295"/>
          </p:nvPr>
        </p:nvSpPr>
        <p:spPr>
          <a:xfrm>
            <a:off x="1143000" y="2743200"/>
            <a:ext cx="3200400" cy="3810000"/>
          </a:xfrm>
          <a:prstGeom prst="rect">
            <a:avLst/>
          </a:prstGeom>
        </p:spPr>
        <p:txBody>
          <a:bodyPr/>
          <a:lstStyle/>
          <a:p>
            <a:pPr marL="168275" indent="-168275">
              <a:lnSpc>
                <a:spcPct val="70000"/>
              </a:lnSpc>
              <a:spcBef>
                <a:spcPct val="70000"/>
              </a:spcBef>
            </a:pPr>
            <a:r>
              <a:rPr lang="en-US" sz="1400" i="1" dirty="0"/>
              <a:t>Administrative Law</a:t>
            </a:r>
          </a:p>
          <a:p>
            <a:pPr marL="168275" indent="-168275">
              <a:lnSpc>
                <a:spcPct val="70000"/>
              </a:lnSpc>
              <a:spcBef>
                <a:spcPct val="70000"/>
              </a:spcBef>
            </a:pPr>
            <a:r>
              <a:rPr lang="en-US" sz="1400" i="1" dirty="0">
                <a:solidFill>
                  <a:schemeClr val="tx1">
                    <a:lumMod val="95000"/>
                    <a:lumOff val="5000"/>
                  </a:schemeClr>
                </a:solidFill>
              </a:rPr>
              <a:t>Antitrust Law</a:t>
            </a:r>
          </a:p>
          <a:p>
            <a:pPr marL="168275" indent="-168275">
              <a:lnSpc>
                <a:spcPct val="70000"/>
              </a:lnSpc>
              <a:spcBef>
                <a:spcPct val="70000"/>
              </a:spcBef>
            </a:pPr>
            <a:r>
              <a:rPr lang="en-US" sz="1400" i="1" dirty="0">
                <a:solidFill>
                  <a:schemeClr val="tx1">
                    <a:lumMod val="95000"/>
                    <a:lumOff val="5000"/>
                  </a:schemeClr>
                </a:solidFill>
              </a:rPr>
              <a:t>Banking</a:t>
            </a:r>
          </a:p>
          <a:p>
            <a:pPr marL="168275" indent="-168275">
              <a:lnSpc>
                <a:spcPct val="70000"/>
              </a:lnSpc>
              <a:spcBef>
                <a:spcPct val="70000"/>
              </a:spcBef>
            </a:pPr>
            <a:r>
              <a:rPr lang="en-US" sz="1400" i="1" dirty="0">
                <a:solidFill>
                  <a:schemeClr val="tx1">
                    <a:lumMod val="95000"/>
                    <a:lumOff val="5000"/>
                  </a:schemeClr>
                </a:solidFill>
              </a:rPr>
              <a:t>Business Law</a:t>
            </a:r>
          </a:p>
          <a:p>
            <a:pPr marL="168275" indent="-168275">
              <a:lnSpc>
                <a:spcPct val="70000"/>
              </a:lnSpc>
              <a:spcBef>
                <a:spcPct val="70000"/>
              </a:spcBef>
            </a:pPr>
            <a:r>
              <a:rPr lang="en-US" sz="1400" i="1" dirty="0">
                <a:solidFill>
                  <a:schemeClr val="tx1">
                    <a:lumMod val="95000"/>
                    <a:lumOff val="5000"/>
                  </a:schemeClr>
                </a:solidFill>
              </a:rPr>
              <a:t>Constitutional Law</a:t>
            </a:r>
          </a:p>
          <a:p>
            <a:pPr marL="168275" indent="-168275">
              <a:lnSpc>
                <a:spcPct val="70000"/>
              </a:lnSpc>
              <a:spcBef>
                <a:spcPct val="70000"/>
              </a:spcBef>
            </a:pPr>
            <a:r>
              <a:rPr lang="en-US" sz="1400" i="1" dirty="0">
                <a:solidFill>
                  <a:schemeClr val="tx1">
                    <a:lumMod val="95000"/>
                    <a:lumOff val="5000"/>
                  </a:schemeClr>
                </a:solidFill>
              </a:rPr>
              <a:t>Criminal Law</a:t>
            </a:r>
          </a:p>
          <a:p>
            <a:pPr marL="168275" indent="-168275">
              <a:lnSpc>
                <a:spcPct val="70000"/>
              </a:lnSpc>
              <a:spcBef>
                <a:spcPct val="70000"/>
              </a:spcBef>
            </a:pPr>
            <a:r>
              <a:rPr lang="en-US" sz="1400" i="1" dirty="0">
                <a:solidFill>
                  <a:schemeClr val="tx1">
                    <a:lumMod val="95000"/>
                    <a:lumOff val="5000"/>
                  </a:schemeClr>
                </a:solidFill>
              </a:rPr>
              <a:t>Domestic Relations</a:t>
            </a:r>
          </a:p>
          <a:p>
            <a:pPr marL="168275" indent="-168275">
              <a:lnSpc>
                <a:spcPct val="70000"/>
              </a:lnSpc>
              <a:spcBef>
                <a:spcPct val="70000"/>
              </a:spcBef>
            </a:pPr>
            <a:r>
              <a:rPr lang="en-US" sz="1400" i="1" dirty="0">
                <a:solidFill>
                  <a:schemeClr val="tx1">
                    <a:lumMod val="95000"/>
                    <a:lumOff val="5000"/>
                  </a:schemeClr>
                </a:solidFill>
              </a:rPr>
              <a:t>Estate Planning</a:t>
            </a:r>
          </a:p>
          <a:p>
            <a:pPr marL="168275" indent="-168275">
              <a:lnSpc>
                <a:spcPct val="70000"/>
              </a:lnSpc>
              <a:spcBef>
                <a:spcPct val="70000"/>
              </a:spcBef>
            </a:pPr>
            <a:r>
              <a:rPr lang="en-US" sz="1400" i="1" dirty="0">
                <a:solidFill>
                  <a:schemeClr val="tx1">
                    <a:lumMod val="95000"/>
                    <a:lumOff val="5000"/>
                  </a:schemeClr>
                </a:solidFill>
              </a:rPr>
              <a:t>Family Law</a:t>
            </a:r>
          </a:p>
          <a:p>
            <a:pPr marL="168275" indent="-168275">
              <a:lnSpc>
                <a:spcPct val="70000"/>
              </a:lnSpc>
              <a:spcBef>
                <a:spcPct val="70000"/>
              </a:spcBef>
            </a:pPr>
            <a:r>
              <a:rPr lang="en-US" sz="1400" i="1" dirty="0">
                <a:solidFill>
                  <a:schemeClr val="tx1">
                    <a:lumMod val="95000"/>
                    <a:lumOff val="5000"/>
                  </a:schemeClr>
                </a:solidFill>
              </a:rPr>
              <a:t>Food, Drug &amp; Cosmetic Law</a:t>
            </a:r>
          </a:p>
          <a:p>
            <a:pPr marL="168275" indent="-168275">
              <a:lnSpc>
                <a:spcPct val="70000"/>
              </a:lnSpc>
              <a:spcBef>
                <a:spcPct val="70000"/>
              </a:spcBef>
            </a:pPr>
            <a:r>
              <a:rPr lang="en-US" sz="1400" i="1" dirty="0">
                <a:solidFill>
                  <a:schemeClr val="tx1">
                    <a:lumMod val="95000"/>
                    <a:lumOff val="5000"/>
                  </a:schemeClr>
                </a:solidFill>
              </a:rPr>
              <a:t>Insurance Law</a:t>
            </a:r>
          </a:p>
          <a:p>
            <a:pPr marL="168275" indent="-168275">
              <a:lnSpc>
                <a:spcPct val="70000"/>
              </a:lnSpc>
              <a:spcBef>
                <a:spcPct val="70000"/>
              </a:spcBef>
            </a:pPr>
            <a:r>
              <a:rPr lang="en-US" sz="1400" i="1" dirty="0">
                <a:solidFill>
                  <a:schemeClr val="tx1">
                    <a:lumMod val="95000"/>
                    <a:lumOff val="5000"/>
                  </a:schemeClr>
                </a:solidFill>
              </a:rPr>
              <a:t>Intellectual Property </a:t>
            </a:r>
            <a:r>
              <a:rPr lang="en-US" sz="1400" i="1" dirty="0" smtClean="0">
                <a:solidFill>
                  <a:schemeClr val="tx1">
                    <a:lumMod val="95000"/>
                    <a:lumOff val="5000"/>
                  </a:schemeClr>
                </a:solidFill>
              </a:rPr>
              <a:t>Law</a:t>
            </a:r>
            <a:endParaRPr lang="en-US" sz="1400" i="1" dirty="0">
              <a:solidFill>
                <a:schemeClr val="tx1">
                  <a:lumMod val="95000"/>
                  <a:lumOff val="5000"/>
                </a:schemeClr>
              </a:solidFill>
            </a:endParaRPr>
          </a:p>
        </p:txBody>
      </p:sp>
      <p:sp>
        <p:nvSpPr>
          <p:cNvPr id="142338" name="Rectangle 3"/>
          <p:cNvSpPr>
            <a:spLocks noChangeArrowheads="1"/>
          </p:cNvSpPr>
          <p:nvPr/>
        </p:nvSpPr>
        <p:spPr bwMode="auto">
          <a:xfrm>
            <a:off x="4876800" y="2743200"/>
            <a:ext cx="3581400" cy="3581400"/>
          </a:xfrm>
          <a:prstGeom prst="rect">
            <a:avLst/>
          </a:prstGeom>
          <a:noFill/>
          <a:ln w="9525">
            <a:noFill/>
            <a:miter lim="800000"/>
            <a:headEnd/>
            <a:tailEnd/>
          </a:ln>
        </p:spPr>
        <p:txBody>
          <a:bodyPr/>
          <a:lstStyle/>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Internet &amp; Information Science Law</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Landlord/Tenant Law</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Legal Librarianship</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Multinational Corporations</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Non-Profit Corporations</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Patent &amp; Trademark</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Probate</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Securities</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Sports &amp; Entertainment Law</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Tax Law</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Trade Regulation</a:t>
            </a:r>
          </a:p>
          <a:p>
            <a:pPr marL="168275" indent="-168275" fontAlgn="base">
              <a:lnSpc>
                <a:spcPct val="70000"/>
              </a:lnSpc>
              <a:spcBef>
                <a:spcPct val="70000"/>
              </a:spcBef>
              <a:spcAft>
                <a:spcPct val="0"/>
              </a:spcAft>
              <a:buFontTx/>
              <a:buChar char="•"/>
            </a:pPr>
            <a:r>
              <a:rPr lang="en-US" sz="1400" i="1" dirty="0">
                <a:solidFill>
                  <a:prstClr val="black"/>
                </a:solidFill>
                <a:latin typeface="Arial" charset="0"/>
                <a:cs typeface="ＭＳ Ｐゴシック"/>
              </a:rPr>
              <a:t>And many others…</a:t>
            </a:r>
          </a:p>
        </p:txBody>
      </p:sp>
      <p:sp>
        <p:nvSpPr>
          <p:cNvPr id="142339" name="Rectangle 2"/>
          <p:cNvSpPr>
            <a:spLocks noChangeArrowheads="1"/>
          </p:cNvSpPr>
          <p:nvPr/>
        </p:nvSpPr>
        <p:spPr bwMode="auto">
          <a:xfrm>
            <a:off x="914399" y="2133600"/>
            <a:ext cx="1994457" cy="379591"/>
          </a:xfrm>
          <a:prstGeom prst="rect">
            <a:avLst/>
          </a:prstGeom>
          <a:noFill/>
          <a:ln w="9525">
            <a:noFill/>
            <a:miter lim="800000"/>
            <a:headEnd/>
            <a:tailEnd/>
          </a:ln>
        </p:spPr>
        <p:txBody>
          <a:bodyPr wrap="none">
            <a:spAutoFit/>
          </a:bodyPr>
          <a:lstStyle/>
          <a:p>
            <a:pPr fontAlgn="base">
              <a:spcBef>
                <a:spcPct val="0"/>
              </a:spcBef>
              <a:spcAft>
                <a:spcPct val="0"/>
              </a:spcAft>
            </a:pPr>
            <a:r>
              <a:rPr lang="en-US" dirty="0">
                <a:solidFill>
                  <a:prstClr val="black"/>
                </a:solidFill>
                <a:latin typeface="Arial" charset="0"/>
                <a:cs typeface="ＭＳ Ｐゴシック"/>
              </a:rPr>
              <a:t>Subjects include</a:t>
            </a:r>
            <a:r>
              <a:rPr lang="pl-PL" dirty="0">
                <a:solidFill>
                  <a:prstClr val="black"/>
                </a:solidFill>
                <a:latin typeface="Arial" charset="0"/>
                <a:cs typeface="ＭＳ Ｐゴシック"/>
              </a:rPr>
              <a:t>:</a:t>
            </a:r>
            <a:r>
              <a:rPr lang="ru-RU" sz="2800" baseline="-4000" dirty="0">
                <a:solidFill>
                  <a:prstClr val="black"/>
                </a:solidFill>
                <a:latin typeface="Arial Unicode MS" pitchFamily="34" charset="-128"/>
                <a:ea typeface="Arial Unicode MS" pitchFamily="34" charset="-128"/>
                <a:cs typeface="Arial Unicode MS" pitchFamily="34" charset="-128"/>
              </a:rPr>
              <a:t> </a:t>
            </a:r>
            <a:endParaRPr lang="en-US" sz="2800" baseline="-4000" dirty="0">
              <a:solidFill>
                <a:prstClr val="black"/>
              </a:solidFill>
              <a:latin typeface="Arial Unicode MS" pitchFamily="34" charset="-128"/>
              <a:ea typeface="Arial Unicode MS" pitchFamily="34" charset="-128"/>
              <a:cs typeface="Arial Unicode MS" pitchFamily="34" charset="-128"/>
            </a:endParaRPr>
          </a:p>
        </p:txBody>
      </p:sp>
      <p:pic>
        <p:nvPicPr>
          <p:cNvPr id="6" name="Picture 1"/>
          <p:cNvPicPr>
            <a:picLocks noChangeAspect="1" noChangeArrowheads="1"/>
          </p:cNvPicPr>
          <p:nvPr/>
        </p:nvPicPr>
        <p:blipFill>
          <a:blip r:embed="rId2"/>
          <a:srcRect/>
          <a:stretch>
            <a:fillRect/>
          </a:stretch>
        </p:blipFill>
        <p:spPr bwMode="auto">
          <a:xfrm>
            <a:off x="1449454" y="205764"/>
            <a:ext cx="6396990" cy="1752600"/>
          </a:xfrm>
          <a:prstGeom prst="rect">
            <a:avLst/>
          </a:prstGeom>
          <a:noFill/>
          <a:ln w="9525">
            <a:noFill/>
            <a:miter lim="800000"/>
            <a:headEnd/>
            <a:tailEnd/>
          </a:ln>
        </p:spPr>
      </p:pic>
    </p:spTree>
    <p:extLst>
      <p:ext uri="{BB962C8B-B14F-4D97-AF65-F5344CB8AC3E}">
        <p14:creationId xmlns:p14="http://schemas.microsoft.com/office/powerpoint/2010/main" val="264433559"/>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1447800"/>
            <a:ext cx="7848600" cy="2862322"/>
          </a:xfrm>
          <a:prstGeom prst="rect">
            <a:avLst/>
          </a:prstGeom>
          <a:noFill/>
        </p:spPr>
        <p:txBody>
          <a:bodyPr wrap="square" rtlCol="0">
            <a:spAutoFit/>
          </a:bodyPr>
          <a:lstStyle/>
          <a:p>
            <a:r>
              <a:rPr lang="en-US" sz="6000" b="1" dirty="0" smtClean="0">
                <a:solidFill>
                  <a:prstClr val="white"/>
                </a:solidFill>
                <a:latin typeface="Arial" pitchFamily="34" charset="0"/>
                <a:cs typeface="Arial" pitchFamily="34" charset="0"/>
              </a:rPr>
              <a:t>Central &amp; Eastern European Academic Source</a:t>
            </a:r>
          </a:p>
        </p:txBody>
      </p:sp>
    </p:spTree>
    <p:extLst>
      <p:ext uri="{BB962C8B-B14F-4D97-AF65-F5344CB8AC3E}">
        <p14:creationId xmlns:p14="http://schemas.microsoft.com/office/powerpoint/2010/main" val="796880986"/>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p:txBody>
          <a:bodyPr/>
          <a:lstStyle/>
          <a:p>
            <a:r>
              <a:rPr lang="en-US" dirty="0" smtClean="0"/>
              <a:t>Central &amp; Eastern European Academic Source (CEEAS)</a:t>
            </a:r>
          </a:p>
        </p:txBody>
      </p:sp>
      <p:sp>
        <p:nvSpPr>
          <p:cNvPr id="3078" name="Rectangle 14"/>
          <p:cNvSpPr>
            <a:spLocks noChangeArrowheads="1"/>
          </p:cNvSpPr>
          <p:nvPr/>
        </p:nvSpPr>
        <p:spPr bwMode="auto">
          <a:xfrm>
            <a:off x="0" y="5410200"/>
            <a:ext cx="9144000" cy="290513"/>
          </a:xfrm>
          <a:prstGeom prst="rect">
            <a:avLst/>
          </a:prstGeom>
          <a:noFill/>
          <a:ln w="9525">
            <a:noFill/>
            <a:miter lim="800000"/>
            <a:headEnd/>
            <a:tailEnd/>
          </a:ln>
        </p:spPr>
        <p:txBody>
          <a:bodyPr>
            <a:spAutoFit/>
          </a:bodyPr>
          <a:lstStyle/>
          <a:p>
            <a:pPr marL="168275" indent="-168275" algn="ctr" fontAlgn="base">
              <a:spcBef>
                <a:spcPct val="50000"/>
              </a:spcBef>
              <a:spcAft>
                <a:spcPct val="0"/>
              </a:spcAft>
            </a:pPr>
            <a:r>
              <a:rPr lang="en-US" sz="1300" dirty="0" smtClean="0">
                <a:solidFill>
                  <a:prstClr val="black"/>
                </a:solidFill>
                <a:latin typeface="Arial" charset="0"/>
              </a:rPr>
              <a:t>* Comparison from December, 2014</a:t>
            </a:r>
            <a:endParaRPr lang="en-US" sz="1300" dirty="0">
              <a:solidFill>
                <a:prstClr val="black"/>
              </a:solidFill>
              <a:latin typeface="Arial" charset="0"/>
            </a:endParaRPr>
          </a:p>
        </p:txBody>
      </p:sp>
      <p:sp>
        <p:nvSpPr>
          <p:cNvPr id="6" name="Rectangle 5"/>
          <p:cNvSpPr/>
          <p:nvPr/>
        </p:nvSpPr>
        <p:spPr>
          <a:xfrm>
            <a:off x="2819400" y="6422570"/>
            <a:ext cx="50074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latin typeface="Arial" pitchFamily="34" charset="0"/>
                <a:cs typeface="Arial" pitchFamily="34" charset="0"/>
              </a:rPr>
              <a:t>Central &amp; Eastern European Academic Source</a:t>
            </a:r>
          </a:p>
        </p:txBody>
      </p:sp>
      <p:cxnSp>
        <p:nvCxnSpPr>
          <p:cNvPr id="8" name="Straight Connector 7"/>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9" name="Content Placeholder 10"/>
          <p:cNvGraphicFramePr>
            <a:graphicFrameLocks/>
          </p:cNvGraphicFramePr>
          <p:nvPr/>
        </p:nvGraphicFramePr>
        <p:xfrm>
          <a:off x="2438400" y="2514599"/>
          <a:ext cx="4343400" cy="2514601"/>
        </p:xfrm>
        <a:graphic>
          <a:graphicData uri="http://schemas.openxmlformats.org/drawingml/2006/table">
            <a:tbl>
              <a:tblPr bandRow="1">
                <a:tableStyleId>{8FD4443E-F989-4FC4-A0C8-D5A2AF1F390B}</a:tableStyleId>
              </a:tblPr>
              <a:tblGrid>
                <a:gridCol w="3316778"/>
                <a:gridCol w="1026622"/>
              </a:tblGrid>
              <a:tr h="607447">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2000" dirty="0" smtClean="0">
                          <a:solidFill>
                            <a:schemeClr val="bg1"/>
                          </a:solidFill>
                        </a:rPr>
                        <a:t>Total</a:t>
                      </a:r>
                      <a:r>
                        <a:rPr lang="en-US" sz="2000" baseline="0" dirty="0" smtClean="0">
                          <a:solidFill>
                            <a:schemeClr val="bg1"/>
                          </a:solidFill>
                        </a:rPr>
                        <a:t> Full-Text Journals</a:t>
                      </a:r>
                      <a:endParaRPr lang="en-US" sz="2000" b="0" i="0" dirty="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smtClean="0">
                          <a:ln>
                            <a:noFill/>
                          </a:ln>
                          <a:solidFill>
                            <a:schemeClr val="bg1"/>
                          </a:solidFill>
                          <a:effectLst/>
                          <a:uLnTx/>
                          <a:uFillTx/>
                        </a:rPr>
                        <a:t>540</a:t>
                      </a:r>
                      <a:endParaRPr lang="en-US" sz="2000" b="1" i="0" dirty="0">
                        <a:solidFill>
                          <a:schemeClr val="bg1"/>
                        </a:solidFill>
                        <a:latin typeface="+mj-lt"/>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953577">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2000" dirty="0" smtClean="0">
                          <a:solidFill>
                            <a:schemeClr val="bg1"/>
                          </a:solidFill>
                        </a:rPr>
                        <a:t>Full-Text Journals That</a:t>
                      </a:r>
                      <a:r>
                        <a:rPr lang="en-US" sz="2000" baseline="0" dirty="0" smtClean="0">
                          <a:solidFill>
                            <a:schemeClr val="bg1"/>
                          </a:solidFill>
                        </a:rPr>
                        <a:t> Overlap with ASC or BSC</a:t>
                      </a:r>
                      <a:endParaRPr lang="en-US" sz="2000" b="0" i="0" dirty="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rPr>
                        <a:t>182</a:t>
                      </a:r>
                      <a:endParaRPr lang="en-US" sz="2000" b="1" i="0" dirty="0">
                        <a:solidFill>
                          <a:schemeClr val="bg1"/>
                        </a:solidFill>
                        <a:latin typeface="+mj-lt"/>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953577">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2000" dirty="0" smtClean="0">
                          <a:solidFill>
                            <a:schemeClr val="bg1"/>
                          </a:solidFill>
                        </a:rPr>
                        <a:t>Full-Text Journals NOT Available</a:t>
                      </a:r>
                      <a:r>
                        <a:rPr lang="en-US" sz="2000" baseline="0" dirty="0" smtClean="0">
                          <a:solidFill>
                            <a:schemeClr val="bg1"/>
                          </a:solidFill>
                        </a:rPr>
                        <a:t> via ASC or BSC</a:t>
                      </a:r>
                      <a:endParaRPr lang="en-US" sz="2000" b="0" i="0" dirty="0">
                        <a:solidFill>
                          <a:schemeClr val="bg1"/>
                        </a:solidFill>
                        <a:latin typeface="Arial" pitchFamily="34" charset="0"/>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rPr>
                        <a:t>358</a:t>
                      </a:r>
                      <a:endParaRPr lang="en-US" sz="2000" b="1" i="0" dirty="0">
                        <a:solidFill>
                          <a:schemeClr val="bg1"/>
                        </a:solidFill>
                        <a:latin typeface="+mj-lt"/>
                        <a:cs typeface="Arial" pitchFamily="34" charset="0"/>
                      </a:endParaRPr>
                    </a:p>
                  </a:txBody>
                  <a:tcPr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13938794"/>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7543800" cy="1143000"/>
          </a:xfrm>
        </p:spPr>
        <p:txBody>
          <a:bodyPr/>
          <a:lstStyle/>
          <a:p>
            <a:r>
              <a:rPr lang="en-US" sz="2400" dirty="0" smtClean="0"/>
              <a:t>Sample Full-Text Journals in CEEAS that are NOT found in any version of Academic Search or Business Source </a:t>
            </a:r>
          </a:p>
        </p:txBody>
      </p:sp>
      <p:sp>
        <p:nvSpPr>
          <p:cNvPr id="5123" name="Rectangle 3"/>
          <p:cNvSpPr>
            <a:spLocks noGrp="1" noChangeArrowheads="1"/>
          </p:cNvSpPr>
          <p:nvPr>
            <p:ph sz="half" idx="1"/>
          </p:nvPr>
        </p:nvSpPr>
        <p:spPr/>
        <p:txBody>
          <a:bodyPr/>
          <a:lstStyle/>
          <a:p>
            <a:r>
              <a:rPr lang="en-US" sz="1800" i="1" dirty="0" err="1" smtClean="0"/>
              <a:t>Acta</a:t>
            </a:r>
            <a:r>
              <a:rPr lang="en-US" sz="1800" i="1" dirty="0" smtClean="0"/>
              <a:t> </a:t>
            </a:r>
            <a:r>
              <a:rPr lang="en-US" sz="1800" i="1" dirty="0" err="1" smtClean="0"/>
              <a:t>Historica</a:t>
            </a:r>
            <a:r>
              <a:rPr lang="en-US" sz="1800" i="1" dirty="0" smtClean="0"/>
              <a:t> </a:t>
            </a:r>
            <a:r>
              <a:rPr lang="en-US" sz="1800" i="1" dirty="0" err="1" smtClean="0"/>
              <a:t>Universitatis</a:t>
            </a:r>
            <a:r>
              <a:rPr lang="en-US" sz="1800" i="1" dirty="0" smtClean="0"/>
              <a:t> </a:t>
            </a:r>
            <a:r>
              <a:rPr lang="en-US" sz="1800" i="1" dirty="0" err="1" smtClean="0"/>
              <a:t>Klaipedensis</a:t>
            </a:r>
            <a:endParaRPr lang="en-US" sz="1800" i="1" dirty="0" smtClean="0"/>
          </a:p>
          <a:p>
            <a:r>
              <a:rPr lang="en-US" sz="1800" i="1" dirty="0" err="1" smtClean="0"/>
              <a:t>Acta</a:t>
            </a:r>
            <a:r>
              <a:rPr lang="en-US" sz="1800" i="1" dirty="0" smtClean="0"/>
              <a:t> </a:t>
            </a:r>
            <a:r>
              <a:rPr lang="en-US" sz="1800" i="1" dirty="0" err="1" smtClean="0"/>
              <a:t>Orientalia</a:t>
            </a:r>
            <a:r>
              <a:rPr lang="en-US" sz="1800" i="1" dirty="0" smtClean="0"/>
              <a:t> </a:t>
            </a:r>
            <a:r>
              <a:rPr lang="en-US" sz="1800" i="1" dirty="0" err="1" smtClean="0"/>
              <a:t>Vilnensia</a:t>
            </a:r>
            <a:endParaRPr lang="en-US" sz="1800" i="1" dirty="0" smtClean="0"/>
          </a:p>
          <a:p>
            <a:r>
              <a:rPr lang="en-US" sz="1800" i="1" dirty="0" smtClean="0"/>
              <a:t>Annals of the </a:t>
            </a:r>
            <a:r>
              <a:rPr lang="en-US" sz="1800" i="1" dirty="0" err="1" smtClean="0"/>
              <a:t>Náprstek</a:t>
            </a:r>
            <a:r>
              <a:rPr lang="en-US" sz="1800" i="1" dirty="0" smtClean="0"/>
              <a:t> </a:t>
            </a:r>
            <a:r>
              <a:rPr lang="en-US" sz="1800" i="1" dirty="0" err="1" smtClean="0"/>
              <a:t>Muzeum</a:t>
            </a:r>
            <a:endParaRPr lang="en-US" sz="1800" i="1" dirty="0" smtClean="0"/>
          </a:p>
          <a:p>
            <a:r>
              <a:rPr lang="en-US" sz="1800" i="1" dirty="0" smtClean="0"/>
              <a:t>Annals of the University of Craiova, Economic Sciences Series</a:t>
            </a:r>
          </a:p>
          <a:p>
            <a:r>
              <a:rPr lang="en-US" sz="1800" i="1" dirty="0" err="1" smtClean="0"/>
              <a:t>Archaeologia</a:t>
            </a:r>
            <a:r>
              <a:rPr lang="en-US" sz="1800" i="1" dirty="0" smtClean="0"/>
              <a:t> </a:t>
            </a:r>
            <a:r>
              <a:rPr lang="en-US" sz="1800" i="1" dirty="0" err="1" smtClean="0"/>
              <a:t>Adriatica</a:t>
            </a:r>
            <a:endParaRPr lang="en-US" sz="1800" i="1" dirty="0" smtClean="0"/>
          </a:p>
          <a:p>
            <a:r>
              <a:rPr lang="en-US" sz="1800" i="1" dirty="0" err="1" smtClean="0"/>
              <a:t>Archaeologia</a:t>
            </a:r>
            <a:r>
              <a:rPr lang="en-US" sz="1800" i="1" dirty="0" smtClean="0"/>
              <a:t> </a:t>
            </a:r>
            <a:r>
              <a:rPr lang="en-US" sz="1800" i="1" dirty="0" err="1" smtClean="0"/>
              <a:t>Baltica</a:t>
            </a:r>
            <a:endParaRPr lang="en-US" sz="1800" i="1" dirty="0" smtClean="0"/>
          </a:p>
          <a:p>
            <a:r>
              <a:rPr lang="en-US" sz="1800" i="1" dirty="0" smtClean="0"/>
              <a:t>AUCO Czech Economic Review</a:t>
            </a:r>
          </a:p>
          <a:p>
            <a:r>
              <a:rPr lang="en-US" sz="1800" i="1" dirty="0" err="1" smtClean="0"/>
              <a:t>Bosniaca</a:t>
            </a:r>
            <a:endParaRPr lang="en-US" sz="1800" i="1" dirty="0" smtClean="0"/>
          </a:p>
          <a:p>
            <a:r>
              <a:rPr lang="en-US" sz="1800" i="1" dirty="0" smtClean="0"/>
              <a:t>Central Europe</a:t>
            </a:r>
          </a:p>
        </p:txBody>
      </p:sp>
      <p:sp>
        <p:nvSpPr>
          <p:cNvPr id="5" name="Content Placeholder 4"/>
          <p:cNvSpPr>
            <a:spLocks noGrp="1"/>
          </p:cNvSpPr>
          <p:nvPr>
            <p:ph sz="half" idx="2"/>
          </p:nvPr>
        </p:nvSpPr>
        <p:spPr/>
        <p:txBody>
          <a:bodyPr/>
          <a:lstStyle/>
          <a:p>
            <a:r>
              <a:rPr lang="en-US" sz="1800" i="1" dirty="0" smtClean="0"/>
              <a:t>Central European</a:t>
            </a:r>
            <a:br>
              <a:rPr lang="en-US" sz="1800" i="1" dirty="0" smtClean="0"/>
            </a:br>
            <a:r>
              <a:rPr lang="en-US" sz="1800" i="1" dirty="0" smtClean="0"/>
              <a:t>Journal of Public Policy</a:t>
            </a:r>
          </a:p>
          <a:p>
            <a:r>
              <a:rPr lang="en-US" sz="1800" i="1" dirty="0" smtClean="0"/>
              <a:t>Croatian Journal of Ethnology</a:t>
            </a:r>
            <a:br>
              <a:rPr lang="en-US" sz="1800" i="1" dirty="0" smtClean="0"/>
            </a:br>
            <a:r>
              <a:rPr lang="en-US" sz="1800" i="1" dirty="0" smtClean="0"/>
              <a:t>&amp; Folklore Research/</a:t>
            </a:r>
            <a:br>
              <a:rPr lang="en-US" sz="1800" i="1" dirty="0" smtClean="0"/>
            </a:br>
            <a:r>
              <a:rPr lang="en-US" sz="1800" i="1" dirty="0" err="1" smtClean="0"/>
              <a:t>Narodna</a:t>
            </a:r>
            <a:r>
              <a:rPr lang="en-US" sz="1800" i="1" dirty="0" smtClean="0"/>
              <a:t> </a:t>
            </a:r>
            <a:r>
              <a:rPr lang="en-US" sz="1800" i="1" dirty="0" err="1" smtClean="0"/>
              <a:t>Umjetnost</a:t>
            </a:r>
            <a:endParaRPr lang="en-US" sz="1800" i="1" dirty="0" smtClean="0"/>
          </a:p>
          <a:p>
            <a:r>
              <a:rPr lang="en-US" sz="1800" i="1" dirty="0" smtClean="0"/>
              <a:t>Discussions on</a:t>
            </a:r>
            <a:br>
              <a:rPr lang="en-US" sz="1800" i="1" dirty="0" smtClean="0"/>
            </a:br>
            <a:r>
              <a:rPr lang="en-US" sz="1800" i="1" dirty="0" smtClean="0"/>
              <a:t>Estonian Economic Policy</a:t>
            </a:r>
          </a:p>
          <a:p>
            <a:r>
              <a:rPr lang="en-US" sz="1800" i="1" dirty="0" smtClean="0"/>
              <a:t>East European &amp; Russian Yearbook of International &amp; Comparative Law</a:t>
            </a:r>
          </a:p>
          <a:p>
            <a:r>
              <a:rPr lang="en-US" sz="1800" i="1" dirty="0" smtClean="0"/>
              <a:t>Ethnicity Studies / </a:t>
            </a:r>
            <a:r>
              <a:rPr lang="en-US" sz="1800" i="1" dirty="0" err="1" smtClean="0"/>
              <a:t>Etniskumo</a:t>
            </a:r>
            <a:r>
              <a:rPr lang="en-US" sz="1800" i="1" dirty="0" smtClean="0"/>
              <a:t> </a:t>
            </a:r>
            <a:r>
              <a:rPr lang="en-US" sz="1800" i="1" dirty="0" err="1" smtClean="0"/>
              <a:t>Studijos</a:t>
            </a:r>
            <a:endParaRPr lang="en-US" sz="1800" i="1" dirty="0" smtClean="0"/>
          </a:p>
          <a:p>
            <a:endParaRPr lang="en-US" sz="1800" i="1" dirty="0" smtClean="0"/>
          </a:p>
        </p:txBody>
      </p:sp>
      <p:sp>
        <p:nvSpPr>
          <p:cNvPr id="6" name="Rectangle 5"/>
          <p:cNvSpPr/>
          <p:nvPr/>
        </p:nvSpPr>
        <p:spPr>
          <a:xfrm>
            <a:off x="2819400" y="6422570"/>
            <a:ext cx="50074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latin typeface="Arial" pitchFamily="34" charset="0"/>
                <a:cs typeface="Arial" pitchFamily="34" charset="0"/>
              </a:rPr>
              <a:t>Central &amp; Eastern European Academic Source</a:t>
            </a:r>
          </a:p>
        </p:txBody>
      </p:sp>
      <p:cxnSp>
        <p:nvCxnSpPr>
          <p:cNvPr id="7" name="Straight Connector 6"/>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41059"/>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7543800" cy="1143000"/>
          </a:xfrm>
        </p:spPr>
        <p:txBody>
          <a:bodyPr/>
          <a:lstStyle/>
          <a:p>
            <a:r>
              <a:rPr lang="en-US" sz="2400" dirty="0" smtClean="0"/>
              <a:t>Sample Full-Text Journals in CEEAS that are NOT found in any version of Academic Search or Business Source </a:t>
            </a:r>
          </a:p>
        </p:txBody>
      </p:sp>
      <p:sp>
        <p:nvSpPr>
          <p:cNvPr id="5123" name="Rectangle 3"/>
          <p:cNvSpPr>
            <a:spLocks noGrp="1" noChangeArrowheads="1"/>
          </p:cNvSpPr>
          <p:nvPr>
            <p:ph sz="half" idx="1"/>
          </p:nvPr>
        </p:nvSpPr>
        <p:spPr/>
        <p:txBody>
          <a:bodyPr/>
          <a:lstStyle/>
          <a:p>
            <a:r>
              <a:rPr lang="en-US" sz="1800" i="1" dirty="0" smtClean="0"/>
              <a:t>Experiment: A Journal of Russian Culture</a:t>
            </a:r>
          </a:p>
          <a:p>
            <a:r>
              <a:rPr lang="en-US" sz="1800" i="1" dirty="0" err="1" smtClean="0"/>
              <a:t>Filosofija</a:t>
            </a:r>
            <a:r>
              <a:rPr lang="en-US" sz="1800" i="1" dirty="0" smtClean="0"/>
              <a:t>, </a:t>
            </a:r>
            <a:r>
              <a:rPr lang="en-US" sz="1800" i="1" dirty="0" err="1" smtClean="0"/>
              <a:t>Sociologija</a:t>
            </a:r>
            <a:endParaRPr lang="en-US" sz="1800" i="1" dirty="0" smtClean="0"/>
          </a:p>
          <a:p>
            <a:r>
              <a:rPr lang="en-US" sz="1800" i="1" dirty="0" smtClean="0"/>
              <a:t>Hungarian Quarterly</a:t>
            </a:r>
          </a:p>
          <a:p>
            <a:r>
              <a:rPr lang="en-US" sz="1800" i="1" dirty="0" smtClean="0"/>
              <a:t>Journal of Baltic Studies</a:t>
            </a:r>
          </a:p>
          <a:p>
            <a:r>
              <a:rPr lang="en-US" sz="1800" i="1" dirty="0" smtClean="0"/>
              <a:t>Journal of Criminal Justice Issues (</a:t>
            </a:r>
            <a:r>
              <a:rPr lang="en-US" sz="1800" i="1" dirty="0" err="1" smtClean="0"/>
              <a:t>Kriminalisticke</a:t>
            </a:r>
            <a:r>
              <a:rPr lang="en-US" sz="1800" i="1" dirty="0" smtClean="0"/>
              <a:t> </a:t>
            </a:r>
            <a:r>
              <a:rPr lang="en-US" sz="1800" i="1" dirty="0" err="1" smtClean="0"/>
              <a:t>teme</a:t>
            </a:r>
            <a:r>
              <a:rPr lang="en-US" sz="1800" i="1" dirty="0" smtClean="0"/>
              <a:t>)</a:t>
            </a:r>
          </a:p>
          <a:p>
            <a:r>
              <a:rPr lang="en-US" sz="1800" i="1" dirty="0" smtClean="0"/>
              <a:t>Journal of the </a:t>
            </a:r>
            <a:r>
              <a:rPr lang="en-US" sz="1800" i="1" dirty="0" err="1" smtClean="0"/>
              <a:t>Cukurova</a:t>
            </a:r>
            <a:r>
              <a:rPr lang="en-US" sz="1800" i="1" dirty="0" smtClean="0"/>
              <a:t> University Institute of Social Sciences</a:t>
            </a:r>
          </a:p>
          <a:p>
            <a:r>
              <a:rPr lang="en-US" sz="1800" i="1" dirty="0" err="1" smtClean="0"/>
              <a:t>Kvartal</a:t>
            </a:r>
            <a:r>
              <a:rPr lang="en-US" sz="1800" i="1" dirty="0" smtClean="0"/>
              <a:t>: Chronicle of</a:t>
            </a:r>
            <a:br>
              <a:rPr lang="en-US" sz="1800" i="1" dirty="0" smtClean="0"/>
            </a:br>
            <a:r>
              <a:rPr lang="en-US" sz="1800" i="1" dirty="0" smtClean="0"/>
              <a:t>Croatian Art History</a:t>
            </a:r>
          </a:p>
          <a:p>
            <a:r>
              <a:rPr lang="en-US" sz="1800" i="1" dirty="0" err="1" smtClean="0"/>
              <a:t>Lietuvos</a:t>
            </a:r>
            <a:r>
              <a:rPr lang="en-US" sz="1800" i="1" dirty="0" smtClean="0"/>
              <a:t> </a:t>
            </a:r>
            <a:r>
              <a:rPr lang="en-US" sz="1800" i="1" dirty="0" err="1" smtClean="0"/>
              <a:t>Archeologija</a:t>
            </a:r>
            <a:endParaRPr lang="en-US" sz="1800" i="1" dirty="0" smtClean="0"/>
          </a:p>
          <a:p>
            <a:endParaRPr lang="en-US" sz="1800" i="1" dirty="0" smtClean="0"/>
          </a:p>
          <a:p>
            <a:endParaRPr lang="en-US" sz="1800" i="1" dirty="0" smtClean="0"/>
          </a:p>
        </p:txBody>
      </p:sp>
      <p:sp>
        <p:nvSpPr>
          <p:cNvPr id="5" name="Content Placeholder 4"/>
          <p:cNvSpPr>
            <a:spLocks noGrp="1"/>
          </p:cNvSpPr>
          <p:nvPr>
            <p:ph sz="half" idx="2"/>
          </p:nvPr>
        </p:nvSpPr>
        <p:spPr/>
        <p:txBody>
          <a:bodyPr/>
          <a:lstStyle/>
          <a:p>
            <a:r>
              <a:rPr lang="en-US" sz="1800" i="1" dirty="0" smtClean="0"/>
              <a:t>Lingua (Language &amp; Culture)</a:t>
            </a:r>
          </a:p>
          <a:p>
            <a:r>
              <a:rPr lang="en-US" sz="1800" i="1" dirty="0" err="1" smtClean="0"/>
              <a:t>Linguistica</a:t>
            </a:r>
            <a:r>
              <a:rPr lang="en-US" sz="1800" i="1" dirty="0" smtClean="0"/>
              <a:t> </a:t>
            </a:r>
            <a:r>
              <a:rPr lang="en-US" sz="1800" i="1" dirty="0" err="1" smtClean="0"/>
              <a:t>Uralica</a:t>
            </a:r>
            <a:endParaRPr lang="en-US" sz="1800" i="1" dirty="0" smtClean="0"/>
          </a:p>
          <a:p>
            <a:r>
              <a:rPr lang="en-US" sz="1800" i="1" dirty="0" smtClean="0"/>
              <a:t>Lithuanian Foreign Policy Review</a:t>
            </a:r>
          </a:p>
          <a:p>
            <a:r>
              <a:rPr lang="en-US" sz="1800" i="1" dirty="0" err="1" smtClean="0"/>
              <a:t>Litteraria</a:t>
            </a:r>
            <a:r>
              <a:rPr lang="en-US" sz="1800" i="1" dirty="0" smtClean="0"/>
              <a:t> </a:t>
            </a:r>
            <a:r>
              <a:rPr lang="en-US" sz="1800" i="1" dirty="0" err="1" smtClean="0"/>
              <a:t>Pragensia</a:t>
            </a:r>
            <a:endParaRPr lang="en-US" sz="1800" i="1" dirty="0" smtClean="0"/>
          </a:p>
          <a:p>
            <a:r>
              <a:rPr lang="en-US" sz="1800" i="1" dirty="0" err="1" smtClean="0"/>
              <a:t>Lituanistica</a:t>
            </a:r>
            <a:endParaRPr lang="en-US" sz="1800" i="1" dirty="0" smtClean="0"/>
          </a:p>
          <a:p>
            <a:r>
              <a:rPr lang="en-US" sz="1800" i="1" dirty="0" smtClean="0"/>
              <a:t>Macedonian Journal of Medical Sciences</a:t>
            </a:r>
          </a:p>
          <a:p>
            <a:r>
              <a:rPr lang="en-US" sz="1800" i="1" dirty="0" smtClean="0"/>
              <a:t>Music &amp; Society in Eastern Europe</a:t>
            </a:r>
          </a:p>
          <a:p>
            <a:r>
              <a:rPr lang="en-US" sz="1800" i="1" dirty="0" smtClean="0"/>
              <a:t>New Balkan Politics</a:t>
            </a:r>
          </a:p>
          <a:p>
            <a:endParaRPr lang="en-US" sz="1800" i="1" dirty="0" smtClean="0"/>
          </a:p>
        </p:txBody>
      </p:sp>
      <p:sp>
        <p:nvSpPr>
          <p:cNvPr id="6" name="Rectangle 5"/>
          <p:cNvSpPr/>
          <p:nvPr/>
        </p:nvSpPr>
        <p:spPr>
          <a:xfrm>
            <a:off x="2819400" y="6422570"/>
            <a:ext cx="50074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latin typeface="Arial" pitchFamily="34" charset="0"/>
                <a:cs typeface="Arial" pitchFamily="34" charset="0"/>
              </a:rPr>
              <a:t>Central &amp; Eastern European Academic Source</a:t>
            </a:r>
          </a:p>
        </p:txBody>
      </p:sp>
      <p:cxnSp>
        <p:nvCxnSpPr>
          <p:cNvPr id="7" name="Straight Connector 6"/>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317077"/>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3400" y="457200"/>
            <a:ext cx="7543800" cy="1143000"/>
          </a:xfrm>
        </p:spPr>
        <p:txBody>
          <a:bodyPr/>
          <a:lstStyle/>
          <a:p>
            <a:r>
              <a:rPr lang="en-US" sz="2400" dirty="0" smtClean="0"/>
              <a:t>Sample Full-Text Journals in CEEAS that are NOT found in any version of Academic Search or Business Source </a:t>
            </a:r>
          </a:p>
        </p:txBody>
      </p:sp>
      <p:sp>
        <p:nvSpPr>
          <p:cNvPr id="5123" name="Rectangle 3"/>
          <p:cNvSpPr>
            <a:spLocks noGrp="1" noChangeArrowheads="1"/>
          </p:cNvSpPr>
          <p:nvPr>
            <p:ph sz="half" idx="1"/>
          </p:nvPr>
        </p:nvSpPr>
        <p:spPr>
          <a:xfrm>
            <a:off x="457200" y="2038121"/>
            <a:ext cx="4038600" cy="4525963"/>
          </a:xfrm>
        </p:spPr>
        <p:txBody>
          <a:bodyPr/>
          <a:lstStyle/>
          <a:p>
            <a:r>
              <a:rPr lang="en-US" sz="1800" i="1" dirty="0" err="1" smtClean="0"/>
              <a:t>Oikos</a:t>
            </a:r>
            <a:r>
              <a:rPr lang="en-US" sz="1800" i="1" dirty="0" smtClean="0"/>
              <a:t>: Lithuanian Migration</a:t>
            </a:r>
            <a:br>
              <a:rPr lang="en-US" sz="1800" i="1" dirty="0" smtClean="0"/>
            </a:br>
            <a:r>
              <a:rPr lang="en-US" sz="1800" i="1" dirty="0" smtClean="0"/>
              <a:t>&amp; Diaspora Studies</a:t>
            </a:r>
          </a:p>
          <a:p>
            <a:r>
              <a:rPr lang="en-US" sz="1800" i="1" dirty="0" err="1" smtClean="0"/>
              <a:t>Památky</a:t>
            </a:r>
            <a:r>
              <a:rPr lang="en-US" sz="1800" i="1" dirty="0" smtClean="0"/>
              <a:t> </a:t>
            </a:r>
            <a:r>
              <a:rPr lang="en-US" sz="1800" i="1" dirty="0" err="1" smtClean="0"/>
              <a:t>Archeologické</a:t>
            </a:r>
            <a:endParaRPr lang="en-US" sz="1800" i="1" dirty="0" smtClean="0"/>
          </a:p>
          <a:p>
            <a:r>
              <a:rPr lang="en-US" sz="1800" i="1" dirty="0" err="1" smtClean="0"/>
              <a:t>Perekrestki</a:t>
            </a:r>
            <a:endParaRPr lang="en-US" sz="1800" i="1" dirty="0" smtClean="0"/>
          </a:p>
          <a:p>
            <a:r>
              <a:rPr lang="en-US" sz="1800" i="1" dirty="0" smtClean="0"/>
              <a:t>Polish Sociological Review</a:t>
            </a:r>
          </a:p>
          <a:p>
            <a:r>
              <a:rPr lang="en-US" sz="1800" i="1" dirty="0" err="1" smtClean="0"/>
              <a:t>Revija</a:t>
            </a:r>
            <a:r>
              <a:rPr lang="en-US" sz="1800" i="1" dirty="0" smtClean="0"/>
              <a:t> </a:t>
            </a:r>
            <a:r>
              <a:rPr lang="en-US" sz="1800" i="1" dirty="0" err="1" smtClean="0"/>
              <a:t>za</a:t>
            </a:r>
            <a:r>
              <a:rPr lang="en-US" sz="1800" i="1" dirty="0" smtClean="0"/>
              <a:t> </a:t>
            </a:r>
            <a:r>
              <a:rPr lang="en-US" sz="1800" i="1" dirty="0" err="1" smtClean="0"/>
              <a:t>Sociologiju</a:t>
            </a:r>
            <a:endParaRPr lang="en-US" sz="1800" i="1" dirty="0" smtClean="0"/>
          </a:p>
          <a:p>
            <a:r>
              <a:rPr lang="en-US" sz="1800" i="1" dirty="0" err="1" smtClean="0"/>
              <a:t>Socialinis</a:t>
            </a:r>
            <a:r>
              <a:rPr lang="en-US" sz="1800" i="1" dirty="0" smtClean="0"/>
              <a:t> </a:t>
            </a:r>
            <a:r>
              <a:rPr lang="en-US" sz="1800" i="1" dirty="0" err="1" smtClean="0"/>
              <a:t>Darbas</a:t>
            </a:r>
            <a:endParaRPr lang="en-US" sz="1800" i="1" dirty="0" smtClean="0"/>
          </a:p>
        </p:txBody>
      </p:sp>
      <p:sp>
        <p:nvSpPr>
          <p:cNvPr id="5" name="Content Placeholder 4"/>
          <p:cNvSpPr>
            <a:spLocks noGrp="1"/>
          </p:cNvSpPr>
          <p:nvPr>
            <p:ph sz="half" idx="2"/>
          </p:nvPr>
        </p:nvSpPr>
        <p:spPr>
          <a:xfrm>
            <a:off x="4648200" y="2049009"/>
            <a:ext cx="4038600" cy="4525963"/>
          </a:xfrm>
        </p:spPr>
        <p:txBody>
          <a:bodyPr/>
          <a:lstStyle/>
          <a:p>
            <a:r>
              <a:rPr lang="en-US" sz="1800" i="1" dirty="0" err="1" smtClean="0"/>
              <a:t>Sociálni</a:t>
            </a:r>
            <a:r>
              <a:rPr lang="en-US" sz="1800" i="1" dirty="0" smtClean="0"/>
              <a:t> </a:t>
            </a:r>
            <a:r>
              <a:rPr lang="en-US" sz="1800" i="1" dirty="0" err="1" smtClean="0"/>
              <a:t>Studia</a:t>
            </a:r>
            <a:r>
              <a:rPr lang="en-US" sz="1800" i="1" dirty="0" smtClean="0"/>
              <a:t> / Social Studies</a:t>
            </a:r>
          </a:p>
          <a:p>
            <a:r>
              <a:rPr lang="en-US" sz="1800" i="1" dirty="0" err="1" smtClean="0"/>
              <a:t>Sociologija</a:t>
            </a:r>
            <a:r>
              <a:rPr lang="en-US" sz="1800" i="1" dirty="0" smtClean="0"/>
              <a:t>: </a:t>
            </a:r>
            <a:r>
              <a:rPr lang="en-US" sz="1800" i="1" dirty="0" err="1" smtClean="0"/>
              <a:t>Mintis</a:t>
            </a:r>
            <a:r>
              <a:rPr lang="en-US" sz="1800" i="1" dirty="0" smtClean="0"/>
              <a:t> </a:t>
            </a:r>
            <a:r>
              <a:rPr lang="en-US" sz="1800" i="1" dirty="0" err="1" smtClean="0"/>
              <a:t>ir</a:t>
            </a:r>
            <a:r>
              <a:rPr lang="en-US" sz="1800" i="1" dirty="0" smtClean="0"/>
              <a:t> </a:t>
            </a:r>
            <a:r>
              <a:rPr lang="en-US" sz="1800" i="1" dirty="0" err="1" smtClean="0"/>
              <a:t>Veiksmas</a:t>
            </a:r>
            <a:endParaRPr lang="en-US" sz="1800" i="1" dirty="0" smtClean="0"/>
          </a:p>
          <a:p>
            <a:r>
              <a:rPr lang="en-US" sz="1800" i="1" dirty="0" err="1" smtClean="0"/>
              <a:t>Studia</a:t>
            </a:r>
            <a:r>
              <a:rPr lang="en-US" sz="1800" i="1" dirty="0" smtClean="0"/>
              <a:t> </a:t>
            </a:r>
            <a:r>
              <a:rPr lang="en-US" sz="1800" i="1" dirty="0" err="1" smtClean="0"/>
              <a:t>Universitatis</a:t>
            </a:r>
            <a:r>
              <a:rPr lang="en-US" sz="1800" i="1" dirty="0" smtClean="0"/>
              <a:t/>
            </a:r>
            <a:br>
              <a:rPr lang="en-US" sz="1800" i="1" dirty="0" smtClean="0"/>
            </a:br>
            <a:r>
              <a:rPr lang="en-US" sz="1800" i="1" dirty="0" smtClean="0"/>
              <a:t>Babes-</a:t>
            </a:r>
            <a:r>
              <a:rPr lang="en-US" sz="1800" i="1" dirty="0" err="1" smtClean="0"/>
              <a:t>Bolyai</a:t>
            </a:r>
            <a:r>
              <a:rPr lang="en-US" sz="1800" i="1" dirty="0" smtClean="0"/>
              <a:t>, </a:t>
            </a:r>
            <a:r>
              <a:rPr lang="en-US" sz="1800" i="1" dirty="0" err="1" smtClean="0"/>
              <a:t>Geographia</a:t>
            </a:r>
            <a:endParaRPr lang="en-US" sz="1800" i="1" dirty="0" smtClean="0"/>
          </a:p>
          <a:p>
            <a:r>
              <a:rPr lang="en-US" sz="1800" i="1" dirty="0" smtClean="0"/>
              <a:t>Studies of Lithuania's History</a:t>
            </a:r>
          </a:p>
          <a:p>
            <a:r>
              <a:rPr lang="en-US" sz="1800" i="1" dirty="0" smtClean="0"/>
              <a:t>Transylvanian Review</a:t>
            </a:r>
          </a:p>
        </p:txBody>
      </p:sp>
      <p:sp>
        <p:nvSpPr>
          <p:cNvPr id="6" name="Rectangle 5"/>
          <p:cNvSpPr/>
          <p:nvPr/>
        </p:nvSpPr>
        <p:spPr>
          <a:xfrm>
            <a:off x="2819400" y="6422570"/>
            <a:ext cx="50074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latin typeface="Arial" pitchFamily="34" charset="0"/>
                <a:cs typeface="Arial" pitchFamily="34" charset="0"/>
              </a:rPr>
              <a:t>Central &amp; Eastern European Academic Source</a:t>
            </a:r>
          </a:p>
        </p:txBody>
      </p:sp>
      <p:cxnSp>
        <p:nvCxnSpPr>
          <p:cNvPr id="7" name="Straight Connector 6"/>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568205"/>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5"/>
          <p:cNvSpPr txBox="1">
            <a:spLocks noChangeArrowheads="1"/>
          </p:cNvSpPr>
          <p:nvPr/>
        </p:nvSpPr>
        <p:spPr bwMode="auto">
          <a:xfrm>
            <a:off x="533400" y="457200"/>
            <a:ext cx="7848600" cy="2123658"/>
          </a:xfrm>
          <a:prstGeom prst="rect">
            <a:avLst/>
          </a:prstGeom>
          <a:noFill/>
          <a:ln w="9525">
            <a:noFill/>
            <a:miter lim="800000"/>
            <a:headEnd/>
            <a:tailEnd/>
          </a:ln>
        </p:spPr>
        <p:txBody>
          <a:bodyPr>
            <a:spAutoFit/>
          </a:bodyPr>
          <a:lstStyle/>
          <a:p>
            <a:pPr fontAlgn="base">
              <a:spcBef>
                <a:spcPct val="0"/>
              </a:spcBef>
              <a:spcAft>
                <a:spcPct val="0"/>
              </a:spcAft>
            </a:pPr>
            <a:r>
              <a:rPr lang="en-US" sz="6600" b="1" dirty="0" smtClean="0">
                <a:solidFill>
                  <a:srgbClr val="FFFFFF"/>
                </a:solidFill>
                <a:latin typeface="Arial" charset="0"/>
                <a:cs typeface="Arial" charset="0"/>
              </a:rPr>
              <a:t>Political Science</a:t>
            </a:r>
          </a:p>
          <a:p>
            <a:pPr fontAlgn="base">
              <a:spcBef>
                <a:spcPct val="0"/>
              </a:spcBef>
              <a:spcAft>
                <a:spcPct val="0"/>
              </a:spcAft>
            </a:pPr>
            <a:r>
              <a:rPr lang="en-US" sz="6600" dirty="0" smtClean="0">
                <a:solidFill>
                  <a:srgbClr val="FFFFFF"/>
                </a:solidFill>
                <a:latin typeface="Arial" charset="0"/>
                <a:cs typeface="Arial" charset="0"/>
              </a:rPr>
              <a:t>Complete</a:t>
            </a:r>
          </a:p>
        </p:txBody>
      </p:sp>
    </p:spTree>
    <p:extLst>
      <p:ext uri="{BB962C8B-B14F-4D97-AF65-F5344CB8AC3E}">
        <p14:creationId xmlns:p14="http://schemas.microsoft.com/office/powerpoint/2010/main" val="3469518951"/>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5" name="Rectangle 3"/>
          <p:cNvSpPr>
            <a:spLocks noGrp="1" noChangeArrowheads="1"/>
          </p:cNvSpPr>
          <p:nvPr>
            <p:ph type="title"/>
          </p:nvPr>
        </p:nvSpPr>
        <p:spPr>
          <a:xfrm>
            <a:off x="2895600" y="91966"/>
            <a:ext cx="6248400" cy="1143000"/>
          </a:xfrm>
        </p:spPr>
        <p:txBody>
          <a:bodyPr/>
          <a:lstStyle/>
          <a:p>
            <a:pPr>
              <a:spcBef>
                <a:spcPct val="20000"/>
              </a:spcBef>
            </a:pPr>
            <a:r>
              <a:rPr lang="en-US" i="1" dirty="0"/>
              <a:t>Political Science Complete</a:t>
            </a:r>
            <a:r>
              <a:rPr lang="en-US" dirty="0"/>
              <a:t> </a:t>
            </a:r>
          </a:p>
        </p:txBody>
      </p:sp>
      <p:sp>
        <p:nvSpPr>
          <p:cNvPr id="607239" name="Text Box 7"/>
          <p:cNvSpPr txBox="1">
            <a:spLocks noChangeArrowheads="1"/>
          </p:cNvSpPr>
          <p:nvPr/>
        </p:nvSpPr>
        <p:spPr bwMode="auto">
          <a:xfrm>
            <a:off x="0" y="5257800"/>
            <a:ext cx="9144000" cy="738664"/>
          </a:xfrm>
          <a:prstGeom prst="rect">
            <a:avLst/>
          </a:prstGeom>
          <a:noFill/>
          <a:ln w="9525">
            <a:noFill/>
            <a:miter lim="800000"/>
            <a:headEnd/>
            <a:tailEnd/>
          </a:ln>
          <a:effectLst/>
        </p:spPr>
        <p:txBody>
          <a:bodyPr>
            <a:spAutoFit/>
          </a:bodyPr>
          <a:lstStyle/>
          <a:p>
            <a:pPr algn="ctr" fontAlgn="base">
              <a:spcBef>
                <a:spcPct val="0"/>
              </a:spcBef>
              <a:spcAft>
                <a:spcPct val="0"/>
              </a:spcAft>
            </a:pPr>
            <a:r>
              <a:rPr lang="en-US" sz="1400" dirty="0">
                <a:solidFill>
                  <a:prstClr val="black"/>
                </a:solidFill>
              </a:rPr>
              <a:t>* Not available as full text in any version of </a:t>
            </a:r>
            <a:r>
              <a:rPr lang="en-US" sz="1400" i="1" dirty="0">
                <a:solidFill>
                  <a:prstClr val="black"/>
                </a:solidFill>
              </a:rPr>
              <a:t>Academic Search</a:t>
            </a:r>
          </a:p>
          <a:p>
            <a:pPr algn="ctr" fontAlgn="base">
              <a:spcBef>
                <a:spcPct val="0"/>
              </a:spcBef>
              <a:spcAft>
                <a:spcPct val="0"/>
              </a:spcAft>
            </a:pPr>
            <a:endParaRPr lang="en-US" sz="1400" dirty="0">
              <a:solidFill>
                <a:prstClr val="black"/>
              </a:solidFill>
            </a:endParaRPr>
          </a:p>
          <a:p>
            <a:pPr algn="ctr" fontAlgn="base">
              <a:spcBef>
                <a:spcPct val="0"/>
              </a:spcBef>
              <a:spcAft>
                <a:spcPct val="0"/>
              </a:spcAft>
            </a:pPr>
            <a:r>
              <a:rPr lang="en-US" sz="1400" dirty="0" smtClean="0">
                <a:solidFill>
                  <a:prstClr val="black"/>
                </a:solidFill>
              </a:rPr>
              <a:t>Compared January 2015</a:t>
            </a:r>
            <a:endParaRPr lang="en-US" sz="1400" dirty="0">
              <a:solidFill>
                <a:prstClr val="black"/>
              </a:solidFill>
            </a:endParaRPr>
          </a:p>
        </p:txBody>
      </p:sp>
      <p:graphicFrame>
        <p:nvGraphicFramePr>
          <p:cNvPr id="8" name="Content Placeholder 10"/>
          <p:cNvGraphicFramePr>
            <a:graphicFrameLocks/>
          </p:cNvGraphicFramePr>
          <p:nvPr/>
        </p:nvGraphicFramePr>
        <p:xfrm>
          <a:off x="990600" y="2133600"/>
          <a:ext cx="7162800" cy="2666999"/>
        </p:xfrm>
        <a:graphic>
          <a:graphicData uri="http://schemas.openxmlformats.org/drawingml/2006/table">
            <a:tbl>
              <a:tblPr firstRow="1" bandRow="1">
                <a:tableStyleId>{8FD4443E-F989-4FC4-A0C8-D5A2AF1F390B}</a:tableStyleId>
              </a:tblPr>
              <a:tblGrid>
                <a:gridCol w="4191000"/>
                <a:gridCol w="1447800"/>
                <a:gridCol w="1524000"/>
              </a:tblGrid>
              <a:tr h="801551">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a:r>
                        <a:rPr lang="en-US" sz="1600" dirty="0" smtClean="0">
                          <a:solidFill>
                            <a:schemeClr val="bg1"/>
                          </a:solidFill>
                          <a:latin typeface="+mj-lt"/>
                        </a:rPr>
                        <a:t>FULL-TEXT</a:t>
                      </a:r>
                      <a:r>
                        <a:rPr lang="en-US" sz="1600" baseline="0" dirty="0" smtClean="0">
                          <a:solidFill>
                            <a:schemeClr val="bg1"/>
                          </a:solidFill>
                          <a:latin typeface="+mj-lt"/>
                        </a:rPr>
                        <a:t> SOURCES</a:t>
                      </a:r>
                      <a:endParaRPr lang="en-US" sz="1600" b="1" dirty="0">
                        <a:solidFill>
                          <a:schemeClr val="bg1"/>
                        </a:solidFill>
                        <a:latin typeface="+mj-lt"/>
                        <a:cs typeface="Arial" pitchFamily="34" charset="0"/>
                      </a:endParaRPr>
                    </a:p>
                  </a:txBody>
                  <a:tcPr marL="94667" marR="94667" marT="94667" marB="946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dirty="0" smtClean="0">
                          <a:solidFill>
                            <a:schemeClr val="bg1"/>
                          </a:solidFill>
                          <a:latin typeface="+mj-lt"/>
                        </a:rPr>
                        <a:t>TOTAL</a:t>
                      </a:r>
                      <a:endParaRPr lang="en-US" sz="1600" b="0" i="0" dirty="0" smtClean="0">
                        <a:solidFill>
                          <a:schemeClr val="bg1"/>
                        </a:solidFill>
                        <a:latin typeface="+mj-lt"/>
                        <a:cs typeface="Arial" pitchFamily="34" charset="0"/>
                      </a:endParaRPr>
                    </a:p>
                  </a:txBody>
                  <a:tcPr marL="94667" marR="94667" marT="94667" marB="946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1600" dirty="0" smtClean="0">
                          <a:solidFill>
                            <a:schemeClr val="bg1"/>
                          </a:solidFill>
                          <a:latin typeface="+mj-lt"/>
                        </a:rPr>
                        <a:t>UNIQUE*</a:t>
                      </a:r>
                      <a:endParaRPr lang="en-US" sz="1600" b="0" i="1" dirty="0" smtClean="0">
                        <a:solidFill>
                          <a:schemeClr val="bg1"/>
                        </a:solidFill>
                        <a:latin typeface="+mj-lt"/>
                        <a:cs typeface="Arial" pitchFamily="34" charset="0"/>
                      </a:endParaRPr>
                    </a:p>
                  </a:txBody>
                  <a:tcPr marL="94667" marR="94667" marT="94667" marB="946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r>
              <a:tr h="621816">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spcBef>
                          <a:spcPct val="75000"/>
                        </a:spcBef>
                      </a:pPr>
                      <a:r>
                        <a:rPr lang="en-US" sz="1900" dirty="0" smtClean="0">
                          <a:solidFill>
                            <a:schemeClr val="bg1"/>
                          </a:solidFill>
                          <a:latin typeface="+mj-lt"/>
                        </a:rPr>
                        <a:t>Full-Text</a:t>
                      </a:r>
                      <a:r>
                        <a:rPr lang="en-US" sz="1900" baseline="0" dirty="0" smtClean="0">
                          <a:solidFill>
                            <a:schemeClr val="bg1"/>
                          </a:solidFill>
                          <a:latin typeface="+mj-lt"/>
                        </a:rPr>
                        <a:t> Journals</a:t>
                      </a:r>
                      <a:endParaRPr lang="en-US" sz="1900" b="1" dirty="0" smtClean="0">
                        <a:solidFill>
                          <a:schemeClr val="bg1"/>
                        </a:solidFill>
                        <a:latin typeface="+mj-lt"/>
                      </a:endParaRPr>
                    </a:p>
                  </a:txBody>
                  <a:tcPr marL="94667" marR="94667" marT="94667" marB="946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900" u="none" strike="noStrike" kern="1200" cap="none" spc="0" normalizeH="0" baseline="0" noProof="0" dirty="0" smtClean="0">
                          <a:ln>
                            <a:noFill/>
                          </a:ln>
                          <a:solidFill>
                            <a:schemeClr val="bg1"/>
                          </a:solidFill>
                          <a:effectLst/>
                          <a:uLnTx/>
                          <a:uFillTx/>
                          <a:latin typeface="+mj-lt"/>
                        </a:rPr>
                        <a:t>660</a:t>
                      </a:r>
                      <a:endParaRPr kumimoji="0" lang="en-US" sz="1900" b="1" i="0" u="none" strike="noStrike" kern="1200" cap="none" spc="0" normalizeH="0" baseline="0" noProof="0" dirty="0" smtClean="0">
                        <a:ln>
                          <a:noFill/>
                        </a:ln>
                        <a:solidFill>
                          <a:schemeClr val="bg1"/>
                        </a:solidFill>
                        <a:effectLst/>
                        <a:uLnTx/>
                        <a:uFillTx/>
                        <a:latin typeface="+mj-lt"/>
                        <a:ea typeface="+mn-ea"/>
                        <a:cs typeface="Arial" pitchFamily="34" charset="0"/>
                      </a:endParaRPr>
                    </a:p>
                  </a:txBody>
                  <a:tcPr marL="94667" marR="94667" marT="94667" marB="946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900" u="none" strike="noStrike" kern="1200" cap="none" spc="0" normalizeH="0" baseline="0" noProof="0" dirty="0" smtClean="0">
                          <a:ln>
                            <a:noFill/>
                          </a:ln>
                          <a:solidFill>
                            <a:schemeClr val="bg1"/>
                          </a:solidFill>
                          <a:effectLst/>
                          <a:uLnTx/>
                          <a:uFillTx/>
                          <a:latin typeface="+mj-lt"/>
                        </a:rPr>
                        <a:t>453</a:t>
                      </a:r>
                      <a:endParaRPr kumimoji="0" lang="en-US" sz="1900" b="1" i="0" u="none" strike="noStrike" kern="1200" cap="none" spc="0" normalizeH="0" baseline="0" noProof="0" dirty="0" smtClean="0">
                        <a:ln>
                          <a:noFill/>
                        </a:ln>
                        <a:solidFill>
                          <a:schemeClr val="bg1"/>
                        </a:solidFill>
                        <a:effectLst/>
                        <a:uLnTx/>
                        <a:uFillTx/>
                        <a:latin typeface="+mj-lt"/>
                        <a:ea typeface="+mn-ea"/>
                        <a:cs typeface="Arial" pitchFamily="34" charset="0"/>
                      </a:endParaRPr>
                    </a:p>
                  </a:txBody>
                  <a:tcPr marL="94667" marR="94667" marT="94667" marB="946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621816">
                <a:tc>
                  <a:txBody>
                    <a:bodyPr/>
                    <a:lstStyle/>
                    <a:p>
                      <a:pPr>
                        <a:spcBef>
                          <a:spcPct val="75000"/>
                        </a:spcBef>
                      </a:pPr>
                      <a:r>
                        <a:rPr lang="en-US" sz="1900" dirty="0" smtClean="0">
                          <a:solidFill>
                            <a:schemeClr val="bg1"/>
                          </a:solidFill>
                          <a:latin typeface="+mj-lt"/>
                        </a:rPr>
                        <a:t>Full-Text Books &amp; Monographs</a:t>
                      </a:r>
                      <a:endParaRPr lang="en-US" sz="1900" b="1" dirty="0" smtClean="0">
                        <a:solidFill>
                          <a:schemeClr val="bg1"/>
                        </a:solidFill>
                        <a:latin typeface="+mj-lt"/>
                      </a:endParaRPr>
                    </a:p>
                  </a:txBody>
                  <a:tcPr marL="94667" marR="94667" marT="94667" marB="946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900" u="none" strike="noStrike" kern="1200" cap="none" spc="0" normalizeH="0" baseline="0" noProof="0" dirty="0" smtClean="0">
                          <a:ln>
                            <a:noFill/>
                          </a:ln>
                          <a:solidFill>
                            <a:schemeClr val="bg1"/>
                          </a:solidFill>
                          <a:effectLst/>
                          <a:uLnTx/>
                          <a:uFillTx/>
                          <a:latin typeface="+mj-lt"/>
                        </a:rPr>
                        <a:t>339</a:t>
                      </a:r>
                      <a:endParaRPr kumimoji="0" lang="en-US" sz="1900" b="1" i="0" u="none" strike="noStrike" kern="1200" cap="none" spc="0" normalizeH="0" baseline="0" noProof="0" dirty="0" smtClean="0">
                        <a:ln>
                          <a:noFill/>
                        </a:ln>
                        <a:solidFill>
                          <a:schemeClr val="bg1"/>
                        </a:solidFill>
                        <a:effectLst/>
                        <a:uLnTx/>
                        <a:uFillTx/>
                        <a:latin typeface="+mj-lt"/>
                        <a:ea typeface="+mn-ea"/>
                        <a:cs typeface="Arial" pitchFamily="34" charset="0"/>
                      </a:endParaRPr>
                    </a:p>
                  </a:txBody>
                  <a:tcPr marL="94667" marR="94667" marT="94667" marB="946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900" u="none" strike="noStrike" kern="1200" cap="none" spc="0" normalizeH="0" baseline="0" noProof="0" dirty="0" smtClean="0">
                          <a:ln>
                            <a:noFill/>
                          </a:ln>
                          <a:solidFill>
                            <a:schemeClr val="bg1"/>
                          </a:solidFill>
                          <a:effectLst/>
                          <a:uLnTx/>
                          <a:uFillTx/>
                          <a:latin typeface="+mj-lt"/>
                        </a:rPr>
                        <a:t>338</a:t>
                      </a:r>
                      <a:endParaRPr kumimoji="0" lang="en-US" sz="1900" b="1" i="0" u="none" strike="noStrike" kern="1200" cap="none" spc="0" normalizeH="0" baseline="0" noProof="0" dirty="0" smtClean="0">
                        <a:ln>
                          <a:noFill/>
                        </a:ln>
                        <a:solidFill>
                          <a:schemeClr val="bg1"/>
                        </a:solidFill>
                        <a:effectLst/>
                        <a:uLnTx/>
                        <a:uFillTx/>
                        <a:latin typeface="+mj-lt"/>
                        <a:ea typeface="+mn-ea"/>
                        <a:cs typeface="Arial" pitchFamily="34" charset="0"/>
                      </a:endParaRPr>
                    </a:p>
                  </a:txBody>
                  <a:tcPr marL="94667" marR="94667" marT="94667" marB="946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621816">
                <a:tc>
                  <a:txBody>
                    <a:bodyPr/>
                    <a:lstStyle/>
                    <a:p>
                      <a:pPr>
                        <a:spcBef>
                          <a:spcPct val="75000"/>
                        </a:spcBef>
                      </a:pPr>
                      <a:r>
                        <a:rPr lang="en-US" sz="1900" dirty="0" smtClean="0">
                          <a:solidFill>
                            <a:schemeClr val="bg1"/>
                          </a:solidFill>
                          <a:latin typeface="+mj-lt"/>
                        </a:rPr>
                        <a:t>Full-Text Conference Papers</a:t>
                      </a:r>
                      <a:endParaRPr lang="en-US" sz="1900" b="1" dirty="0" smtClean="0">
                        <a:solidFill>
                          <a:schemeClr val="bg1"/>
                        </a:solidFill>
                        <a:latin typeface="+mj-lt"/>
                      </a:endParaRPr>
                    </a:p>
                  </a:txBody>
                  <a:tcPr marL="94667" marR="94667" marT="94667" marB="946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900" u="none" strike="noStrike" kern="1200" cap="none" spc="0" normalizeH="0" baseline="0" noProof="0" dirty="0" smtClean="0">
                          <a:ln>
                            <a:noFill/>
                          </a:ln>
                          <a:solidFill>
                            <a:schemeClr val="bg1"/>
                          </a:solidFill>
                          <a:effectLst/>
                          <a:uLnTx/>
                          <a:uFillTx/>
                          <a:latin typeface="+mj-lt"/>
                        </a:rPr>
                        <a:t>44,328</a:t>
                      </a:r>
                      <a:endParaRPr kumimoji="0" lang="en-US" sz="1900" b="1" i="0" u="none" strike="noStrike" kern="1200" cap="none" spc="0" normalizeH="0" baseline="0" noProof="0" dirty="0" smtClean="0">
                        <a:ln>
                          <a:noFill/>
                        </a:ln>
                        <a:solidFill>
                          <a:schemeClr val="bg1"/>
                        </a:solidFill>
                        <a:effectLst/>
                        <a:uLnTx/>
                        <a:uFillTx/>
                        <a:latin typeface="+mj-lt"/>
                        <a:ea typeface="+mn-ea"/>
                        <a:cs typeface="Arial" pitchFamily="34" charset="0"/>
                      </a:endParaRPr>
                    </a:p>
                  </a:txBody>
                  <a:tcPr marL="94667" marR="94667" marT="94667" marB="946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900" u="none" strike="noStrike" kern="1200" cap="none" spc="0" normalizeH="0" baseline="0" noProof="0" dirty="0" smtClean="0">
                          <a:ln>
                            <a:noFill/>
                          </a:ln>
                          <a:solidFill>
                            <a:schemeClr val="bg1"/>
                          </a:solidFill>
                          <a:effectLst/>
                          <a:uLnTx/>
                          <a:uFillTx/>
                          <a:latin typeface="+mn-lt"/>
                          <a:ea typeface="+mn-ea"/>
                          <a:cs typeface="+mn-cs"/>
                        </a:rPr>
                        <a:t>44,328</a:t>
                      </a:r>
                      <a:endParaRPr kumimoji="0" lang="en-US" sz="1900" b="1" i="0" u="none" strike="noStrike" kern="1200" cap="none" spc="0" normalizeH="0" baseline="0" noProof="0" dirty="0" smtClean="0">
                        <a:ln>
                          <a:noFill/>
                        </a:ln>
                        <a:solidFill>
                          <a:schemeClr val="bg1"/>
                        </a:solidFill>
                        <a:effectLst/>
                        <a:uLnTx/>
                        <a:uFillTx/>
                        <a:latin typeface="+mj-lt"/>
                        <a:ea typeface="+mn-ea"/>
                        <a:cs typeface="Arial" pitchFamily="34" charset="0"/>
                      </a:endParaRPr>
                    </a:p>
                  </a:txBody>
                  <a:tcPr marL="94667" marR="94667" marT="94667" marB="946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pic>
        <p:nvPicPr>
          <p:cNvPr id="5" name="Picture 2" descr="M:\Creative Services_MAC\_Political Science Complete\_lgo\lgo_PoliSciComlete.png"/>
          <p:cNvPicPr>
            <a:picLocks noChangeAspect="1" noChangeArrowheads="1"/>
          </p:cNvPicPr>
          <p:nvPr/>
        </p:nvPicPr>
        <p:blipFill>
          <a:blip r:embed="rId2" cstate="print"/>
          <a:srcRect/>
          <a:stretch>
            <a:fillRect/>
          </a:stretch>
        </p:blipFill>
        <p:spPr bwMode="auto">
          <a:xfrm>
            <a:off x="228600" y="304800"/>
            <a:ext cx="2209800" cy="659722"/>
          </a:xfrm>
          <a:prstGeom prst="rect">
            <a:avLst/>
          </a:prstGeom>
          <a:noFill/>
        </p:spPr>
      </p:pic>
      <p:sp>
        <p:nvSpPr>
          <p:cNvPr id="6" name="Rectangle 5"/>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cs typeface="Arial" pitchFamily="34" charset="0"/>
              </a:rPr>
              <a:t>Political Science Complete</a:t>
            </a:r>
            <a:endParaRPr lang="en-US" sz="1400" dirty="0">
              <a:solidFill>
                <a:srgbClr val="183053"/>
              </a:solidFill>
              <a:cs typeface="Arial" pitchFamily="34" charset="0"/>
            </a:endParaRPr>
          </a:p>
        </p:txBody>
      </p:sp>
      <p:cxnSp>
        <p:nvCxnSpPr>
          <p:cNvPr id="7" name="Straight Connector 6"/>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341171"/>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5970" name="Rectangle 2"/>
          <p:cNvSpPr>
            <a:spLocks noChangeArrowheads="1"/>
          </p:cNvSpPr>
          <p:nvPr/>
        </p:nvSpPr>
        <p:spPr bwMode="auto">
          <a:xfrm>
            <a:off x="0" y="0"/>
            <a:ext cx="9144000" cy="6858000"/>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en-US" sz="2400" baseline="-25000">
              <a:solidFill>
                <a:prstClr val="black"/>
              </a:solidFill>
              <a:latin typeface="Times New Roman" pitchFamily="18" charset="0"/>
            </a:endParaRPr>
          </a:p>
        </p:txBody>
      </p:sp>
      <p:sp>
        <p:nvSpPr>
          <p:cNvPr id="595972" name="Rectangle 4"/>
          <p:cNvSpPr>
            <a:spLocks noGrp="1" noChangeArrowheads="1"/>
          </p:cNvSpPr>
          <p:nvPr>
            <p:ph type="title"/>
          </p:nvPr>
        </p:nvSpPr>
        <p:spPr>
          <a:xfrm>
            <a:off x="381000" y="5492"/>
            <a:ext cx="8305800" cy="593834"/>
          </a:xfrm>
          <a:noFill/>
        </p:spPr>
        <p:txBody>
          <a:bodyPr/>
          <a:lstStyle/>
          <a:p>
            <a:r>
              <a:rPr lang="en-US" sz="2400" dirty="0"/>
              <a:t>Sample </a:t>
            </a:r>
            <a:r>
              <a:rPr lang="en-US" sz="2400" i="1" dirty="0"/>
              <a:t>Political Science Complete</a:t>
            </a:r>
            <a:r>
              <a:rPr lang="en-US" sz="2400" dirty="0"/>
              <a:t> Record</a:t>
            </a:r>
          </a:p>
        </p:txBody>
      </p:sp>
      <p:pic>
        <p:nvPicPr>
          <p:cNvPr id="2054" name="Picture 6"/>
          <p:cNvPicPr>
            <a:picLocks noChangeAspect="1" noChangeArrowheads="1"/>
          </p:cNvPicPr>
          <p:nvPr/>
        </p:nvPicPr>
        <p:blipFill>
          <a:blip r:embed="rId2" cstate="print"/>
          <a:srcRect/>
          <a:stretch>
            <a:fillRect/>
          </a:stretch>
        </p:blipFill>
        <p:spPr bwMode="auto">
          <a:xfrm>
            <a:off x="1" y="609601"/>
            <a:ext cx="9143999" cy="6248400"/>
          </a:xfrm>
          <a:prstGeom prst="rect">
            <a:avLst/>
          </a:prstGeom>
          <a:noFill/>
          <a:ln w="9525">
            <a:noFill/>
            <a:miter lim="800000"/>
            <a:headEnd/>
            <a:tailEnd/>
          </a:ln>
        </p:spPr>
      </p:pic>
    </p:spTree>
    <p:extLst>
      <p:ext uri="{BB962C8B-B14F-4D97-AF65-F5344CB8AC3E}">
        <p14:creationId xmlns:p14="http://schemas.microsoft.com/office/powerpoint/2010/main" val="280020502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1617" name="Picture 2" descr="cambridge university"/>
          <p:cNvPicPr>
            <a:picLocks noChangeAspect="1" noChangeArrowheads="1"/>
          </p:cNvPicPr>
          <p:nvPr/>
        </p:nvPicPr>
        <p:blipFill>
          <a:blip r:embed="rId3"/>
          <a:srcRect/>
          <a:stretch>
            <a:fillRect/>
          </a:stretch>
        </p:blipFill>
        <p:spPr bwMode="auto">
          <a:xfrm>
            <a:off x="5638800" y="1617663"/>
            <a:ext cx="3179763" cy="762000"/>
          </a:xfrm>
          <a:prstGeom prst="rect">
            <a:avLst/>
          </a:prstGeom>
          <a:noFill/>
          <a:ln w="9525">
            <a:noFill/>
            <a:miter lim="800000"/>
            <a:headEnd/>
            <a:tailEnd/>
          </a:ln>
        </p:spPr>
      </p:pic>
      <p:pic>
        <p:nvPicPr>
          <p:cNvPr id="111618" name="Picture 3" descr="London Business school"/>
          <p:cNvPicPr>
            <a:picLocks noChangeAspect="1" noChangeArrowheads="1"/>
          </p:cNvPicPr>
          <p:nvPr/>
        </p:nvPicPr>
        <p:blipFill>
          <a:blip r:embed="rId4"/>
          <a:srcRect/>
          <a:stretch>
            <a:fillRect/>
          </a:stretch>
        </p:blipFill>
        <p:spPr bwMode="auto">
          <a:xfrm>
            <a:off x="3886200" y="3200400"/>
            <a:ext cx="990600" cy="973138"/>
          </a:xfrm>
          <a:prstGeom prst="rect">
            <a:avLst/>
          </a:prstGeom>
          <a:noFill/>
          <a:ln w="9525">
            <a:solidFill>
              <a:schemeClr val="tx1"/>
            </a:solidFill>
            <a:miter lim="800000"/>
            <a:headEnd/>
            <a:tailEnd/>
          </a:ln>
        </p:spPr>
      </p:pic>
      <p:pic>
        <p:nvPicPr>
          <p:cNvPr id="111619" name="Picture 4" descr="u of chicago"/>
          <p:cNvPicPr>
            <a:picLocks noChangeAspect="1" noChangeArrowheads="1"/>
          </p:cNvPicPr>
          <p:nvPr/>
        </p:nvPicPr>
        <p:blipFill>
          <a:blip r:embed="rId5"/>
          <a:srcRect/>
          <a:stretch>
            <a:fillRect/>
          </a:stretch>
        </p:blipFill>
        <p:spPr bwMode="auto">
          <a:xfrm>
            <a:off x="5410200" y="2592388"/>
            <a:ext cx="3124200" cy="546100"/>
          </a:xfrm>
          <a:prstGeom prst="rect">
            <a:avLst/>
          </a:prstGeom>
          <a:noFill/>
          <a:ln w="9525">
            <a:noFill/>
            <a:miter lim="800000"/>
            <a:headEnd/>
            <a:tailEnd/>
          </a:ln>
        </p:spPr>
      </p:pic>
      <p:pic>
        <p:nvPicPr>
          <p:cNvPr id="111620" name="Picture 5" descr="t_crest_2"/>
          <p:cNvPicPr>
            <a:picLocks noChangeAspect="1" noChangeArrowheads="1"/>
          </p:cNvPicPr>
          <p:nvPr/>
        </p:nvPicPr>
        <p:blipFill>
          <a:blip r:embed="rId6"/>
          <a:srcRect/>
          <a:stretch>
            <a:fillRect/>
          </a:stretch>
        </p:blipFill>
        <p:spPr bwMode="auto">
          <a:xfrm>
            <a:off x="381000" y="3429000"/>
            <a:ext cx="1285875" cy="1295400"/>
          </a:xfrm>
          <a:prstGeom prst="rect">
            <a:avLst/>
          </a:prstGeom>
          <a:noFill/>
          <a:ln w="9525">
            <a:noFill/>
            <a:miter lim="800000"/>
            <a:headEnd/>
            <a:tailEnd/>
          </a:ln>
        </p:spPr>
      </p:pic>
      <p:pic>
        <p:nvPicPr>
          <p:cNvPr id="111621" name="Picture 6" descr="univ of Tokyo"/>
          <p:cNvPicPr>
            <a:picLocks noChangeAspect="1" noChangeArrowheads="1"/>
          </p:cNvPicPr>
          <p:nvPr/>
        </p:nvPicPr>
        <p:blipFill>
          <a:blip r:embed="rId7"/>
          <a:srcRect/>
          <a:stretch>
            <a:fillRect/>
          </a:stretch>
        </p:blipFill>
        <p:spPr bwMode="auto">
          <a:xfrm>
            <a:off x="6324600" y="5662613"/>
            <a:ext cx="1838325" cy="409575"/>
          </a:xfrm>
          <a:prstGeom prst="rect">
            <a:avLst/>
          </a:prstGeom>
          <a:noFill/>
          <a:ln w="9525">
            <a:noFill/>
            <a:miter lim="800000"/>
            <a:headEnd/>
            <a:tailEnd/>
          </a:ln>
        </p:spPr>
      </p:pic>
      <p:sp>
        <p:nvSpPr>
          <p:cNvPr id="111622" name="Text Box 7"/>
          <p:cNvSpPr txBox="1">
            <a:spLocks noChangeArrowheads="1"/>
          </p:cNvSpPr>
          <p:nvPr/>
        </p:nvSpPr>
        <p:spPr bwMode="auto">
          <a:xfrm>
            <a:off x="6248400" y="6194425"/>
            <a:ext cx="2016125" cy="304800"/>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1400">
                <a:solidFill>
                  <a:srgbClr val="4D4D4D"/>
                </a:solidFill>
                <a:latin typeface="Arial" charset="0"/>
                <a:cs typeface="ＭＳ Ｐゴシック"/>
              </a:rPr>
              <a:t>Tokyo University</a:t>
            </a:r>
          </a:p>
        </p:txBody>
      </p:sp>
      <p:pic>
        <p:nvPicPr>
          <p:cNvPr id="111623" name="Picture 8" descr="mit-seal"/>
          <p:cNvPicPr>
            <a:picLocks noChangeAspect="1" noChangeArrowheads="1"/>
          </p:cNvPicPr>
          <p:nvPr/>
        </p:nvPicPr>
        <p:blipFill>
          <a:blip r:embed="rId8"/>
          <a:srcRect/>
          <a:stretch>
            <a:fillRect/>
          </a:stretch>
        </p:blipFill>
        <p:spPr bwMode="auto">
          <a:xfrm>
            <a:off x="3886200" y="1524000"/>
            <a:ext cx="1295400" cy="1285875"/>
          </a:xfrm>
          <a:prstGeom prst="rect">
            <a:avLst/>
          </a:prstGeom>
          <a:noFill/>
          <a:ln w="9525">
            <a:noFill/>
            <a:miter lim="800000"/>
            <a:headEnd/>
            <a:tailEnd/>
          </a:ln>
        </p:spPr>
      </p:pic>
      <p:pic>
        <p:nvPicPr>
          <p:cNvPr id="111624" name="Picture 9" descr="yale"/>
          <p:cNvPicPr>
            <a:picLocks noChangeAspect="1" noChangeArrowheads="1"/>
          </p:cNvPicPr>
          <p:nvPr/>
        </p:nvPicPr>
        <p:blipFill>
          <a:blip r:embed="rId9"/>
          <a:srcRect/>
          <a:stretch>
            <a:fillRect/>
          </a:stretch>
        </p:blipFill>
        <p:spPr bwMode="auto">
          <a:xfrm>
            <a:off x="762000" y="3276600"/>
            <a:ext cx="588963" cy="257175"/>
          </a:xfrm>
          <a:prstGeom prst="rect">
            <a:avLst/>
          </a:prstGeom>
          <a:noFill/>
          <a:ln w="9525">
            <a:noFill/>
            <a:miter lim="800000"/>
            <a:headEnd/>
            <a:tailEnd/>
          </a:ln>
        </p:spPr>
      </p:pic>
      <p:pic>
        <p:nvPicPr>
          <p:cNvPr id="111625" name="Picture 10" descr="ohio"/>
          <p:cNvPicPr>
            <a:picLocks noChangeAspect="1" noChangeArrowheads="1"/>
          </p:cNvPicPr>
          <p:nvPr/>
        </p:nvPicPr>
        <p:blipFill>
          <a:blip r:embed="rId10"/>
          <a:srcRect/>
          <a:stretch>
            <a:fillRect/>
          </a:stretch>
        </p:blipFill>
        <p:spPr bwMode="auto">
          <a:xfrm>
            <a:off x="1828800" y="4476750"/>
            <a:ext cx="1485900" cy="1258888"/>
          </a:xfrm>
          <a:prstGeom prst="rect">
            <a:avLst/>
          </a:prstGeom>
          <a:noFill/>
          <a:ln w="9525">
            <a:noFill/>
            <a:miter lim="800000"/>
            <a:headEnd/>
            <a:tailEnd/>
          </a:ln>
        </p:spPr>
      </p:pic>
      <p:pic>
        <p:nvPicPr>
          <p:cNvPr id="111626" name="Picture 11" descr="cornell1"/>
          <p:cNvPicPr>
            <a:picLocks noChangeAspect="1" noChangeArrowheads="1"/>
          </p:cNvPicPr>
          <p:nvPr/>
        </p:nvPicPr>
        <p:blipFill>
          <a:blip r:embed="rId11"/>
          <a:srcRect/>
          <a:stretch>
            <a:fillRect/>
          </a:stretch>
        </p:blipFill>
        <p:spPr bwMode="auto">
          <a:xfrm>
            <a:off x="3657600" y="4648200"/>
            <a:ext cx="1206500" cy="649288"/>
          </a:xfrm>
          <a:prstGeom prst="rect">
            <a:avLst/>
          </a:prstGeom>
          <a:noFill/>
          <a:ln w="9525">
            <a:solidFill>
              <a:schemeClr val="tx1"/>
            </a:solidFill>
            <a:miter lim="800000"/>
            <a:headEnd/>
            <a:tailEnd/>
          </a:ln>
        </p:spPr>
      </p:pic>
      <p:pic>
        <p:nvPicPr>
          <p:cNvPr id="111627" name="Picture 12" descr="stanford"/>
          <p:cNvPicPr>
            <a:picLocks noChangeAspect="1" noChangeArrowheads="1"/>
          </p:cNvPicPr>
          <p:nvPr/>
        </p:nvPicPr>
        <p:blipFill>
          <a:blip r:embed="rId12"/>
          <a:srcRect/>
          <a:stretch>
            <a:fillRect/>
          </a:stretch>
        </p:blipFill>
        <p:spPr bwMode="auto">
          <a:xfrm>
            <a:off x="5486400" y="3178175"/>
            <a:ext cx="3352800" cy="684213"/>
          </a:xfrm>
          <a:prstGeom prst="rect">
            <a:avLst/>
          </a:prstGeom>
          <a:noFill/>
          <a:ln w="9525">
            <a:noFill/>
            <a:miter lim="800000"/>
            <a:headEnd/>
            <a:tailEnd/>
          </a:ln>
        </p:spPr>
      </p:pic>
      <p:pic>
        <p:nvPicPr>
          <p:cNvPr id="111628" name="Picture 13" descr="oxford"/>
          <p:cNvPicPr>
            <a:picLocks noChangeAspect="1" noChangeArrowheads="1"/>
          </p:cNvPicPr>
          <p:nvPr/>
        </p:nvPicPr>
        <p:blipFill>
          <a:blip r:embed="rId13"/>
          <a:srcRect/>
          <a:stretch>
            <a:fillRect/>
          </a:stretch>
        </p:blipFill>
        <p:spPr bwMode="auto">
          <a:xfrm>
            <a:off x="2009775" y="1517650"/>
            <a:ext cx="1374775" cy="1676400"/>
          </a:xfrm>
          <a:prstGeom prst="rect">
            <a:avLst/>
          </a:prstGeom>
          <a:noFill/>
          <a:ln w="9525">
            <a:noFill/>
            <a:miter lim="800000"/>
            <a:headEnd/>
            <a:tailEnd/>
          </a:ln>
        </p:spPr>
      </p:pic>
      <p:pic>
        <p:nvPicPr>
          <p:cNvPr id="111629" name="Picture 14" descr="harvard2"/>
          <p:cNvPicPr>
            <a:picLocks noChangeAspect="1" noChangeArrowheads="1"/>
          </p:cNvPicPr>
          <p:nvPr/>
        </p:nvPicPr>
        <p:blipFill>
          <a:blip r:embed="rId14"/>
          <a:srcRect/>
          <a:stretch>
            <a:fillRect/>
          </a:stretch>
        </p:blipFill>
        <p:spPr bwMode="auto">
          <a:xfrm>
            <a:off x="381000" y="1600200"/>
            <a:ext cx="1371600" cy="1371600"/>
          </a:xfrm>
          <a:prstGeom prst="rect">
            <a:avLst/>
          </a:prstGeom>
          <a:noFill/>
          <a:ln w="9525">
            <a:noFill/>
            <a:miter lim="800000"/>
            <a:headEnd/>
            <a:tailEnd/>
          </a:ln>
        </p:spPr>
      </p:pic>
      <p:pic>
        <p:nvPicPr>
          <p:cNvPr id="111630" name="Picture 15" descr="wharton1"/>
          <p:cNvPicPr>
            <a:picLocks noChangeAspect="1" noChangeArrowheads="1"/>
          </p:cNvPicPr>
          <p:nvPr/>
        </p:nvPicPr>
        <p:blipFill>
          <a:blip r:embed="rId15"/>
          <a:srcRect/>
          <a:stretch>
            <a:fillRect/>
          </a:stretch>
        </p:blipFill>
        <p:spPr bwMode="auto">
          <a:xfrm>
            <a:off x="5715000" y="3911600"/>
            <a:ext cx="2952750" cy="904875"/>
          </a:xfrm>
          <a:prstGeom prst="rect">
            <a:avLst/>
          </a:prstGeom>
          <a:noFill/>
          <a:ln w="9525">
            <a:noFill/>
            <a:miter lim="800000"/>
            <a:headEnd/>
            <a:tailEnd/>
          </a:ln>
        </p:spPr>
      </p:pic>
      <p:pic>
        <p:nvPicPr>
          <p:cNvPr id="111631" name="Picture 16" descr="kiel"/>
          <p:cNvPicPr>
            <a:picLocks noChangeAspect="1" noChangeArrowheads="1"/>
          </p:cNvPicPr>
          <p:nvPr/>
        </p:nvPicPr>
        <p:blipFill>
          <a:blip r:embed="rId16"/>
          <a:srcRect/>
          <a:stretch>
            <a:fillRect/>
          </a:stretch>
        </p:blipFill>
        <p:spPr bwMode="auto">
          <a:xfrm>
            <a:off x="5562600" y="4960938"/>
            <a:ext cx="3581400" cy="511175"/>
          </a:xfrm>
          <a:prstGeom prst="rect">
            <a:avLst/>
          </a:prstGeom>
          <a:noFill/>
          <a:ln w="9525">
            <a:noFill/>
            <a:miter lim="800000"/>
            <a:headEnd/>
            <a:tailEnd/>
          </a:ln>
        </p:spPr>
      </p:pic>
      <p:pic>
        <p:nvPicPr>
          <p:cNvPr id="111632" name="Picture 17"/>
          <p:cNvPicPr>
            <a:picLocks noChangeAspect="1" noChangeArrowheads="1"/>
          </p:cNvPicPr>
          <p:nvPr/>
        </p:nvPicPr>
        <p:blipFill>
          <a:blip r:embed="rId17"/>
          <a:srcRect/>
          <a:stretch>
            <a:fillRect/>
          </a:stretch>
        </p:blipFill>
        <p:spPr bwMode="auto">
          <a:xfrm>
            <a:off x="2971800" y="5791200"/>
            <a:ext cx="2057400" cy="688975"/>
          </a:xfrm>
          <a:prstGeom prst="rect">
            <a:avLst/>
          </a:prstGeom>
          <a:noFill/>
          <a:ln w="9525">
            <a:noFill/>
            <a:miter lim="800000"/>
            <a:headEnd/>
            <a:tailEnd/>
          </a:ln>
        </p:spPr>
      </p:pic>
      <p:pic>
        <p:nvPicPr>
          <p:cNvPr id="111633" name="Picture 19" descr="LondonSchoolEconomics"/>
          <p:cNvPicPr>
            <a:picLocks noChangeAspect="1" noChangeArrowheads="1"/>
          </p:cNvPicPr>
          <p:nvPr/>
        </p:nvPicPr>
        <p:blipFill>
          <a:blip r:embed="rId18"/>
          <a:srcRect/>
          <a:stretch>
            <a:fillRect/>
          </a:stretch>
        </p:blipFill>
        <p:spPr bwMode="auto">
          <a:xfrm>
            <a:off x="684213" y="5157788"/>
            <a:ext cx="808037" cy="808037"/>
          </a:xfrm>
          <a:prstGeom prst="rect">
            <a:avLst/>
          </a:prstGeom>
          <a:noFill/>
          <a:ln w="9525">
            <a:noFill/>
            <a:miter lim="800000"/>
            <a:headEnd/>
            <a:tailEnd/>
          </a:ln>
        </p:spPr>
      </p:pic>
      <p:sp>
        <p:nvSpPr>
          <p:cNvPr id="111634" name="Text Box 20"/>
          <p:cNvSpPr txBox="1">
            <a:spLocks noChangeArrowheads="1"/>
          </p:cNvSpPr>
          <p:nvPr/>
        </p:nvSpPr>
        <p:spPr bwMode="auto">
          <a:xfrm>
            <a:off x="107950" y="6021388"/>
            <a:ext cx="1905000" cy="457200"/>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1200">
                <a:solidFill>
                  <a:prstClr val="black"/>
                </a:solidFill>
                <a:latin typeface="Arial" charset="0"/>
                <a:cs typeface="ＭＳ Ｐゴシック"/>
              </a:rPr>
              <a:t>London School of Economics</a:t>
            </a:r>
          </a:p>
        </p:txBody>
      </p:sp>
      <p:sp>
        <p:nvSpPr>
          <p:cNvPr id="111635" name="Rectangle 21"/>
          <p:cNvSpPr>
            <a:spLocks noChangeArrowheads="1"/>
          </p:cNvSpPr>
          <p:nvPr/>
        </p:nvSpPr>
        <p:spPr bwMode="auto">
          <a:xfrm>
            <a:off x="78534" y="523082"/>
            <a:ext cx="8842485" cy="707886"/>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3200" dirty="0">
                <a:solidFill>
                  <a:srgbClr val="4F81BD">
                    <a:lumMod val="75000"/>
                  </a:srgbClr>
                </a:solidFill>
                <a:latin typeface="Georgia" panose="02040502050405020303" pitchFamily="18" charset="0"/>
                <a:cs typeface="ＭＳ Ｐゴシック"/>
              </a:rPr>
              <a:t> </a:t>
            </a:r>
            <a:r>
              <a:rPr lang="pl-PL" sz="4000" b="1" dirty="0">
                <a:solidFill>
                  <a:srgbClr val="4F81BD">
                    <a:lumMod val="75000"/>
                  </a:srgbClr>
                </a:solidFill>
                <a:latin typeface="Georgia" panose="02040502050405020303" pitchFamily="18" charset="0"/>
                <a:cs typeface="ＭＳ Ｐゴシック"/>
              </a:rPr>
              <a:t>Subscribers of EBSCO databases</a:t>
            </a:r>
            <a:endParaRPr lang="en-US" sz="4000" b="1" dirty="0">
              <a:solidFill>
                <a:srgbClr val="4F81BD">
                  <a:lumMod val="75000"/>
                </a:srgbClr>
              </a:solidFill>
              <a:latin typeface="Georgia" panose="02040502050405020303" pitchFamily="18" charset="0"/>
              <a:ea typeface="Arial Unicode MS" pitchFamily="34" charset="-128"/>
              <a:cs typeface="Arial Unicode MS" pitchFamily="34" charset="-128"/>
            </a:endParaRPr>
          </a:p>
        </p:txBody>
      </p:sp>
      <p:sp>
        <p:nvSpPr>
          <p:cNvPr id="111636" name="AutoShape 22" descr="На главную">
            <a:hlinkClick r:id="rId19"/>
          </p:cNvPr>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fontAlgn="base">
              <a:spcBef>
                <a:spcPct val="0"/>
              </a:spcBef>
              <a:spcAft>
                <a:spcPct val="0"/>
              </a:spcAft>
            </a:pPr>
            <a:endParaRPr lang="ru-RU">
              <a:solidFill>
                <a:prstClr val="black"/>
              </a:solidFill>
              <a:latin typeface="Arial" charset="0"/>
              <a:cs typeface="ＭＳ Ｐゴシック"/>
            </a:endParaRPr>
          </a:p>
        </p:txBody>
      </p:sp>
      <p:pic>
        <p:nvPicPr>
          <p:cNvPr id="111637" name="Picture 22"/>
          <p:cNvPicPr>
            <a:picLocks noChangeAspect="1" noChangeArrowheads="1"/>
          </p:cNvPicPr>
          <p:nvPr/>
        </p:nvPicPr>
        <p:blipFill>
          <a:blip r:embed="rId20"/>
          <a:srcRect/>
          <a:stretch>
            <a:fillRect/>
          </a:stretch>
        </p:blipFill>
        <p:spPr bwMode="auto">
          <a:xfrm>
            <a:off x="1981200" y="3249613"/>
            <a:ext cx="1295400" cy="1193800"/>
          </a:xfrm>
          <a:prstGeom prst="rect">
            <a:avLst/>
          </a:prstGeom>
          <a:noFill/>
          <a:ln w="9525">
            <a:noFill/>
            <a:miter lim="800000"/>
            <a:headEnd/>
            <a:tailEnd/>
          </a:ln>
        </p:spPr>
      </p:pic>
    </p:spTree>
    <p:extLst>
      <p:ext uri="{BB962C8B-B14F-4D97-AF65-F5344CB8AC3E}">
        <p14:creationId xmlns:p14="http://schemas.microsoft.com/office/powerpoint/2010/main" val="1842904346"/>
      </p:ext>
    </p:extLst>
  </p:cSld>
  <p:clrMapOvr>
    <a:masterClrMapping/>
  </p:clrMapOvr>
  <p:transition>
    <p:dissolv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p:txBody>
          <a:bodyPr/>
          <a:lstStyle/>
          <a:p>
            <a:r>
              <a:rPr lang="en-US" dirty="0" smtClean="0"/>
              <a:t>Unique Full-Text Journals </a:t>
            </a:r>
            <a:endParaRPr lang="en-US" dirty="0"/>
          </a:p>
        </p:txBody>
      </p:sp>
      <p:sp>
        <p:nvSpPr>
          <p:cNvPr id="6" name="Content Placeholder 5"/>
          <p:cNvSpPr>
            <a:spLocks noGrp="1"/>
          </p:cNvSpPr>
          <p:nvPr>
            <p:ph sz="half" idx="1"/>
          </p:nvPr>
        </p:nvSpPr>
        <p:spPr>
          <a:xfrm>
            <a:off x="457200" y="1295400"/>
            <a:ext cx="4038600" cy="4525963"/>
          </a:xfrm>
        </p:spPr>
        <p:txBody>
          <a:bodyPr/>
          <a:lstStyle/>
          <a:p>
            <a:r>
              <a:rPr lang="en-US" sz="2200" i="1" dirty="0" smtClean="0"/>
              <a:t>American Diplomacy</a:t>
            </a:r>
          </a:p>
          <a:p>
            <a:r>
              <a:rPr lang="en-US" sz="2200" i="1" dirty="0" smtClean="0"/>
              <a:t>Australian Journal</a:t>
            </a:r>
            <a:br>
              <a:rPr lang="en-US" sz="2200" i="1" dirty="0" smtClean="0"/>
            </a:br>
            <a:r>
              <a:rPr lang="en-US" sz="2200" i="1" dirty="0" smtClean="0"/>
              <a:t>of Public Administration</a:t>
            </a:r>
          </a:p>
          <a:p>
            <a:r>
              <a:rPr lang="en-US" sz="2200" i="1" dirty="0" smtClean="0"/>
              <a:t>Canadian Parliamentary Review</a:t>
            </a:r>
          </a:p>
          <a:p>
            <a:r>
              <a:rPr lang="en-US" sz="2200" i="1" dirty="0" err="1" smtClean="0"/>
              <a:t>Ethnopolitics</a:t>
            </a:r>
            <a:endParaRPr lang="en-US" sz="2200" i="1" dirty="0" smtClean="0"/>
          </a:p>
          <a:p>
            <a:r>
              <a:rPr lang="en-US" sz="2200" i="1" dirty="0" smtClean="0"/>
              <a:t>Hague Journal of Diplomacy</a:t>
            </a:r>
          </a:p>
          <a:p>
            <a:r>
              <a:rPr lang="en-US" sz="2200" i="1" dirty="0" smtClean="0"/>
              <a:t>Journal of Civil Society</a:t>
            </a:r>
          </a:p>
          <a:p>
            <a:r>
              <a:rPr lang="en-US" sz="2200" i="1" dirty="0" smtClean="0"/>
              <a:t>Journal of Human Rights Practice</a:t>
            </a:r>
          </a:p>
        </p:txBody>
      </p:sp>
      <p:sp>
        <p:nvSpPr>
          <p:cNvPr id="7" name="Content Placeholder 6"/>
          <p:cNvSpPr>
            <a:spLocks noGrp="1"/>
          </p:cNvSpPr>
          <p:nvPr>
            <p:ph sz="half" idx="2"/>
          </p:nvPr>
        </p:nvSpPr>
        <p:spPr>
          <a:xfrm>
            <a:off x="4648200" y="1295400"/>
            <a:ext cx="4038600" cy="4525963"/>
          </a:xfrm>
        </p:spPr>
        <p:txBody>
          <a:bodyPr/>
          <a:lstStyle/>
          <a:p>
            <a:r>
              <a:rPr lang="en-US" sz="2200" i="1" dirty="0" smtClean="0"/>
              <a:t>Journal of Language &amp; Politics</a:t>
            </a:r>
          </a:p>
          <a:p>
            <a:r>
              <a:rPr lang="en-US" sz="2200" i="1" dirty="0" smtClean="0"/>
              <a:t>New Politics</a:t>
            </a:r>
          </a:p>
          <a:p>
            <a:r>
              <a:rPr lang="en-US" sz="2200" i="1" dirty="0" smtClean="0"/>
              <a:t>Politics &amp; Policy</a:t>
            </a:r>
          </a:p>
          <a:p>
            <a:r>
              <a:rPr lang="en-US" sz="2200" i="1" dirty="0" smtClean="0"/>
              <a:t>Presidential Studies Quarterly</a:t>
            </a:r>
          </a:p>
          <a:p>
            <a:r>
              <a:rPr lang="en-US" sz="2200" i="1" dirty="0" smtClean="0"/>
              <a:t>Religion &amp; Human Rights</a:t>
            </a:r>
          </a:p>
          <a:p>
            <a:r>
              <a:rPr lang="en-US" sz="2200" i="1" dirty="0" smtClean="0"/>
              <a:t>Review of International</a:t>
            </a:r>
            <a:br>
              <a:rPr lang="en-US" sz="2200" i="1" dirty="0" smtClean="0"/>
            </a:br>
            <a:r>
              <a:rPr lang="en-US" sz="2200" i="1" dirty="0" smtClean="0"/>
              <a:t>Law &amp; Politics</a:t>
            </a:r>
          </a:p>
          <a:p>
            <a:r>
              <a:rPr lang="en-US" sz="2200" i="1" dirty="0" smtClean="0"/>
              <a:t>Social Politics: International Studies in Gender, State &amp; Society</a:t>
            </a:r>
          </a:p>
        </p:txBody>
      </p:sp>
      <p:sp>
        <p:nvSpPr>
          <p:cNvPr id="608259" name="Text Box 3"/>
          <p:cNvSpPr txBox="1">
            <a:spLocks noChangeArrowheads="1"/>
          </p:cNvSpPr>
          <p:nvPr/>
        </p:nvSpPr>
        <p:spPr bwMode="auto">
          <a:xfrm>
            <a:off x="0" y="5867400"/>
            <a:ext cx="9144000" cy="290513"/>
          </a:xfrm>
          <a:prstGeom prst="rect">
            <a:avLst/>
          </a:prstGeom>
          <a:noFill/>
          <a:ln w="9525">
            <a:noFill/>
            <a:miter lim="800000"/>
            <a:headEnd/>
            <a:tailEnd/>
          </a:ln>
          <a:effectLst/>
        </p:spPr>
        <p:txBody>
          <a:bodyPr>
            <a:spAutoFit/>
          </a:bodyPr>
          <a:lstStyle/>
          <a:p>
            <a:pPr algn="ctr" fontAlgn="base">
              <a:spcBef>
                <a:spcPct val="0"/>
              </a:spcBef>
              <a:spcAft>
                <a:spcPct val="0"/>
              </a:spcAft>
            </a:pPr>
            <a:r>
              <a:rPr lang="en-US" sz="1300" dirty="0">
                <a:solidFill>
                  <a:prstClr val="black"/>
                </a:solidFill>
              </a:rPr>
              <a:t>NOTE: None of these are available in full text in any version of </a:t>
            </a:r>
            <a:r>
              <a:rPr lang="en-US" sz="1300" i="1" dirty="0">
                <a:solidFill>
                  <a:prstClr val="black"/>
                </a:solidFill>
              </a:rPr>
              <a:t>Academic Search</a:t>
            </a:r>
          </a:p>
        </p:txBody>
      </p:sp>
      <p:pic>
        <p:nvPicPr>
          <p:cNvPr id="11" name="Picture 2" descr="M:\Creative Services_MAC\_Political Science Complete\_lgo\lgo_PoliSciComlete.png"/>
          <p:cNvPicPr>
            <a:picLocks noChangeAspect="1" noChangeArrowheads="1"/>
          </p:cNvPicPr>
          <p:nvPr/>
        </p:nvPicPr>
        <p:blipFill>
          <a:blip r:embed="rId2" cstate="print"/>
          <a:srcRect/>
          <a:stretch>
            <a:fillRect/>
          </a:stretch>
        </p:blipFill>
        <p:spPr bwMode="auto">
          <a:xfrm>
            <a:off x="228600" y="304800"/>
            <a:ext cx="2209800" cy="659722"/>
          </a:xfrm>
          <a:prstGeom prst="rect">
            <a:avLst/>
          </a:prstGeom>
          <a:noFill/>
        </p:spPr>
      </p:pic>
      <p:sp>
        <p:nvSpPr>
          <p:cNvPr id="12" name="Rectangle 11"/>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cs typeface="Arial" pitchFamily="34" charset="0"/>
              </a:rPr>
              <a:t>Political Science Complete</a:t>
            </a:r>
            <a:endParaRPr lang="en-US" sz="1400" dirty="0">
              <a:solidFill>
                <a:srgbClr val="183053"/>
              </a:solidFill>
              <a:cs typeface="Arial" pitchFamily="34" charset="0"/>
            </a:endParaRPr>
          </a:p>
        </p:txBody>
      </p:sp>
      <p:cxnSp>
        <p:nvCxnSpPr>
          <p:cNvPr id="13" name="Straight Connector 12"/>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089956"/>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a:xfrm>
            <a:off x="2895600" y="228600"/>
            <a:ext cx="5791200" cy="1143000"/>
          </a:xfrm>
        </p:spPr>
        <p:txBody>
          <a:bodyPr/>
          <a:lstStyle/>
          <a:p>
            <a:pPr>
              <a:spcBef>
                <a:spcPct val="20000"/>
              </a:spcBef>
            </a:pPr>
            <a:r>
              <a:rPr lang="en-US" sz="3400" dirty="0" smtClean="0">
                <a:solidFill>
                  <a:schemeClr val="accent2"/>
                </a:solidFill>
              </a:rPr>
              <a:t>39,905 </a:t>
            </a:r>
            <a:r>
              <a:rPr lang="en-US" sz="3400" dirty="0">
                <a:solidFill>
                  <a:schemeClr val="accent2"/>
                </a:solidFill>
              </a:rPr>
              <a:t>Unique Full-Text </a:t>
            </a:r>
            <a:r>
              <a:rPr lang="en-US" sz="3400" b="0" dirty="0"/>
              <a:t>Conference Papers</a:t>
            </a:r>
            <a:r>
              <a:rPr lang="en-US" sz="3400" dirty="0"/>
              <a:t> </a:t>
            </a:r>
          </a:p>
        </p:txBody>
      </p:sp>
      <p:sp>
        <p:nvSpPr>
          <p:cNvPr id="6" name="Content Placeholder 5"/>
          <p:cNvSpPr>
            <a:spLocks noGrp="1"/>
          </p:cNvSpPr>
          <p:nvPr>
            <p:ph idx="1"/>
          </p:nvPr>
        </p:nvSpPr>
        <p:spPr>
          <a:xfrm>
            <a:off x="457200" y="1828800"/>
            <a:ext cx="8229600" cy="3840163"/>
          </a:xfrm>
        </p:spPr>
        <p:txBody>
          <a:bodyPr/>
          <a:lstStyle/>
          <a:p>
            <a:r>
              <a:rPr lang="en-US" sz="2100" dirty="0" smtClean="0"/>
              <a:t>Conference Papers -- American Political Science Association </a:t>
            </a:r>
          </a:p>
          <a:p>
            <a:r>
              <a:rPr lang="en-US" sz="2100" dirty="0" smtClean="0"/>
              <a:t>Conference Papers -- International Studies Association</a:t>
            </a:r>
          </a:p>
          <a:p>
            <a:r>
              <a:rPr lang="en-US" sz="2100" dirty="0" smtClean="0"/>
              <a:t>Conference Papers -- Midwestern Political Science Association </a:t>
            </a:r>
          </a:p>
          <a:p>
            <a:r>
              <a:rPr lang="en-US" sz="2100" dirty="0" smtClean="0"/>
              <a:t>Conference Papers -- New England Political Science Association </a:t>
            </a:r>
          </a:p>
          <a:p>
            <a:r>
              <a:rPr lang="en-US" sz="2100" dirty="0" smtClean="0"/>
              <a:t>Conference Papers -- Northeastern Political Science Association </a:t>
            </a:r>
          </a:p>
          <a:p>
            <a:r>
              <a:rPr lang="en-US" sz="2100" dirty="0" smtClean="0"/>
              <a:t>Conference Papers -- Southern Political Science Association </a:t>
            </a:r>
          </a:p>
          <a:p>
            <a:r>
              <a:rPr lang="en-US" sz="2100" dirty="0" smtClean="0"/>
              <a:t>Conference Papers -- Western Political Science Association </a:t>
            </a:r>
          </a:p>
        </p:txBody>
      </p:sp>
      <p:sp>
        <p:nvSpPr>
          <p:cNvPr id="5" name="Text Box 3"/>
          <p:cNvSpPr txBox="1">
            <a:spLocks noChangeArrowheads="1"/>
          </p:cNvSpPr>
          <p:nvPr/>
        </p:nvSpPr>
        <p:spPr bwMode="auto">
          <a:xfrm>
            <a:off x="0" y="5867400"/>
            <a:ext cx="9144000" cy="290513"/>
          </a:xfrm>
          <a:prstGeom prst="rect">
            <a:avLst/>
          </a:prstGeom>
          <a:noFill/>
          <a:ln w="9525">
            <a:noFill/>
            <a:miter lim="800000"/>
            <a:headEnd/>
            <a:tailEnd/>
          </a:ln>
          <a:effectLst/>
        </p:spPr>
        <p:txBody>
          <a:bodyPr>
            <a:spAutoFit/>
          </a:bodyPr>
          <a:lstStyle/>
          <a:p>
            <a:pPr algn="ctr" fontAlgn="base">
              <a:spcBef>
                <a:spcPct val="0"/>
              </a:spcBef>
              <a:spcAft>
                <a:spcPct val="0"/>
              </a:spcAft>
            </a:pPr>
            <a:r>
              <a:rPr lang="en-US" sz="1300" dirty="0">
                <a:solidFill>
                  <a:prstClr val="black"/>
                </a:solidFill>
              </a:rPr>
              <a:t>NOTE: None of these are available in full text in any version of </a:t>
            </a:r>
            <a:r>
              <a:rPr lang="en-US" sz="1300" i="1" dirty="0">
                <a:solidFill>
                  <a:prstClr val="black"/>
                </a:solidFill>
              </a:rPr>
              <a:t>Academic Search</a:t>
            </a:r>
          </a:p>
        </p:txBody>
      </p:sp>
      <p:pic>
        <p:nvPicPr>
          <p:cNvPr id="7" name="Picture 2" descr="M:\Creative Services_MAC\_Political Science Complete\_lgo\lgo_PoliSciComlete.png"/>
          <p:cNvPicPr>
            <a:picLocks noChangeAspect="1" noChangeArrowheads="1"/>
          </p:cNvPicPr>
          <p:nvPr/>
        </p:nvPicPr>
        <p:blipFill>
          <a:blip r:embed="rId2" cstate="print"/>
          <a:srcRect/>
          <a:stretch>
            <a:fillRect/>
          </a:stretch>
        </p:blipFill>
        <p:spPr bwMode="auto">
          <a:xfrm>
            <a:off x="228600" y="304800"/>
            <a:ext cx="2209800" cy="659722"/>
          </a:xfrm>
          <a:prstGeom prst="rect">
            <a:avLst/>
          </a:prstGeom>
          <a:noFill/>
        </p:spPr>
      </p:pic>
      <p:sp>
        <p:nvSpPr>
          <p:cNvPr id="8" name="Rectangle 7"/>
          <p:cNvSpPr/>
          <p:nvPr/>
        </p:nvSpPr>
        <p:spPr>
          <a:xfrm>
            <a:off x="3733800" y="6422570"/>
            <a:ext cx="4093030" cy="283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rgbClr val="183053"/>
                </a:solidFill>
                <a:cs typeface="Arial" pitchFamily="34" charset="0"/>
              </a:rPr>
              <a:t>Political Science Complete</a:t>
            </a:r>
            <a:endParaRPr lang="en-US" sz="1400" dirty="0">
              <a:solidFill>
                <a:srgbClr val="183053"/>
              </a:solidFill>
              <a:cs typeface="Arial" pitchFamily="34" charset="0"/>
            </a:endParaRPr>
          </a:p>
        </p:txBody>
      </p:sp>
      <p:cxnSp>
        <p:nvCxnSpPr>
          <p:cNvPr id="9" name="Straight Connector 8"/>
          <p:cNvCxnSpPr/>
          <p:nvPr/>
        </p:nvCxnSpPr>
        <p:spPr>
          <a:xfrm>
            <a:off x="7848600" y="6422572"/>
            <a:ext cx="0" cy="304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99276"/>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_EBSCO_white_png.png"/>
          <p:cNvPicPr>
            <a:picLocks noChangeAspect="1"/>
          </p:cNvPicPr>
          <p:nvPr/>
        </p:nvPicPr>
        <p:blipFill>
          <a:blip r:embed="rId2" cstate="print"/>
          <a:stretch>
            <a:fillRect/>
          </a:stretch>
        </p:blipFill>
        <p:spPr>
          <a:xfrm>
            <a:off x="3833612" y="6097787"/>
            <a:ext cx="1424186" cy="497550"/>
          </a:xfrm>
          <a:prstGeom prst="rect">
            <a:avLst/>
          </a:prstGeom>
        </p:spPr>
      </p:pic>
      <p:pic>
        <p:nvPicPr>
          <p:cNvPr id="11" name="Picture 10" descr="psychology-01.png"/>
          <p:cNvPicPr>
            <a:picLocks noChangeAspect="1"/>
          </p:cNvPicPr>
          <p:nvPr/>
        </p:nvPicPr>
        <p:blipFill>
          <a:blip r:embed="rId3" cstate="print"/>
          <a:stretch>
            <a:fillRect/>
          </a:stretch>
        </p:blipFill>
        <p:spPr>
          <a:xfrm>
            <a:off x="3288789" y="381000"/>
            <a:ext cx="2566421" cy="2514605"/>
          </a:xfrm>
          <a:prstGeom prst="rect">
            <a:avLst/>
          </a:prstGeom>
        </p:spPr>
      </p:pic>
      <p:sp>
        <p:nvSpPr>
          <p:cNvPr id="12" name="Rectangle 11"/>
          <p:cNvSpPr/>
          <p:nvPr/>
        </p:nvSpPr>
        <p:spPr>
          <a:xfrm>
            <a:off x="0" y="3352800"/>
            <a:ext cx="9144000" cy="2123658"/>
          </a:xfrm>
          <a:prstGeom prst="rect">
            <a:avLst/>
          </a:prstGeom>
          <a:effectLst/>
        </p:spPr>
        <p:txBody>
          <a:bodyPr wrap="square">
            <a:spAutoFit/>
          </a:bodyPr>
          <a:lstStyle/>
          <a:p>
            <a:pPr algn="ctr"/>
            <a:r>
              <a:rPr lang="en-US" sz="6600" i="1" dirty="0" smtClean="0">
                <a:solidFill>
                  <a:prstClr val="white"/>
                </a:solidFill>
                <a:latin typeface="Georgia" pitchFamily="18" charset="0"/>
              </a:rPr>
              <a:t>Resources for Psychology Studies</a:t>
            </a:r>
            <a:endParaRPr lang="en-US" sz="4000" dirty="0">
              <a:solidFill>
                <a:prstClr val="white"/>
              </a:solidFill>
            </a:endParaRPr>
          </a:p>
        </p:txBody>
      </p:sp>
      <p:cxnSp>
        <p:nvCxnSpPr>
          <p:cNvPr id="14" name="Straight Connector 13"/>
          <p:cNvCxnSpPr/>
          <p:nvPr/>
        </p:nvCxnSpPr>
        <p:spPr>
          <a:xfrm>
            <a:off x="1828800" y="3124200"/>
            <a:ext cx="5486400" cy="0"/>
          </a:xfrm>
          <a:prstGeom prst="line">
            <a:avLst/>
          </a:prstGeom>
          <a:ln w="31750" cap="rnd"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828800" y="5638800"/>
            <a:ext cx="5486400" cy="0"/>
          </a:xfrm>
          <a:prstGeom prst="line">
            <a:avLst/>
          </a:prstGeom>
          <a:ln w="31750" cap="rnd"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564398"/>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685799"/>
            <a:ext cx="3124200" cy="1143000"/>
          </a:xfrm>
          <a:prstGeom prst="rect">
            <a:avLst/>
          </a:prstGeom>
        </p:spPr>
        <p:txBody>
          <a:bodyPr vert="horz" lIns="91440" tIns="45720" rIns="91440" bIns="45720" rtlCol="0" anchor="ctr">
            <a:noAutofit/>
          </a:bodyPr>
          <a:lstStyle/>
          <a:p>
            <a:pPr>
              <a:spcBef>
                <a:spcPct val="0"/>
              </a:spcBef>
              <a:defRPr/>
            </a:pPr>
            <a:r>
              <a:rPr lang="en-US" sz="3200" i="1" dirty="0" smtClean="0">
                <a:solidFill>
                  <a:srgbClr val="447CA2"/>
                </a:solidFill>
                <a:latin typeface="Georgia" pitchFamily="18" charset="0"/>
              </a:rPr>
              <a:t>PsycARTICLES</a:t>
            </a:r>
          </a:p>
          <a:p>
            <a:pPr>
              <a:spcBef>
                <a:spcPct val="0"/>
              </a:spcBef>
              <a:defRPr/>
            </a:pPr>
            <a:r>
              <a:rPr lang="en-US" sz="1600" dirty="0" smtClean="0">
                <a:solidFill>
                  <a:schemeClr val="tx1">
                    <a:lumMod val="65000"/>
                    <a:lumOff val="35000"/>
                  </a:schemeClr>
                </a:solidFill>
                <a:latin typeface="Arial" pitchFamily="34" charset="0"/>
                <a:cs typeface="Arial" pitchFamily="34" charset="0"/>
              </a:rPr>
              <a:t>Coverage from 1894 – present; nearly all APA journals </a:t>
            </a:r>
          </a:p>
        </p:txBody>
      </p:sp>
      <p:sp>
        <p:nvSpPr>
          <p:cNvPr id="5" name="TextBox 4"/>
          <p:cNvSpPr txBox="1"/>
          <p:nvPr/>
        </p:nvSpPr>
        <p:spPr>
          <a:xfrm>
            <a:off x="4397829" y="381000"/>
            <a:ext cx="4441371" cy="1828800"/>
          </a:xfrm>
          <a:prstGeom prst="rect">
            <a:avLst/>
          </a:prstGeom>
          <a:noFill/>
          <a:effectLst/>
        </p:spPr>
        <p:txBody>
          <a:bodyPr wrap="square" rtlCol="0" anchor="ctr" anchorCtr="0">
            <a:noAutofit/>
          </a:bodyPr>
          <a:lstStyle/>
          <a:p>
            <a:pPr marL="182880" indent="-182880">
              <a:spcBef>
                <a:spcPts val="300"/>
              </a:spcBef>
              <a:buFont typeface="Arial" pitchFamily="34" charset="0"/>
              <a:buChar char="•"/>
            </a:pPr>
            <a:r>
              <a:rPr lang="en-US" sz="1500" dirty="0" smtClean="0">
                <a:solidFill>
                  <a:prstClr val="black">
                    <a:lumMod val="50000"/>
                    <a:lumOff val="50000"/>
                  </a:prstClr>
                </a:solidFill>
                <a:latin typeface="Arial" pitchFamily="34" charset="0"/>
                <a:cs typeface="Arial" pitchFamily="34" charset="0"/>
              </a:rPr>
              <a:t>The definitive source of full text, peer-reviewed scholarly and scientific articles in psychology</a:t>
            </a:r>
          </a:p>
          <a:p>
            <a:pPr marL="182880" indent="-182880">
              <a:spcBef>
                <a:spcPts val="300"/>
              </a:spcBef>
              <a:buFont typeface="Arial" pitchFamily="34" charset="0"/>
              <a:buChar char="•"/>
            </a:pPr>
            <a:r>
              <a:rPr lang="en-US" sz="1500" dirty="0" smtClean="0">
                <a:solidFill>
                  <a:prstClr val="black">
                    <a:lumMod val="50000"/>
                    <a:lumOff val="50000"/>
                  </a:prstClr>
                </a:solidFill>
                <a:latin typeface="Arial" pitchFamily="34" charset="0"/>
                <a:cs typeface="Arial" pitchFamily="34" charset="0"/>
              </a:rPr>
              <a:t>Offers more than 189,000 articles from over 80 journals published by the APA and allied organizations including the Canadian Psychological Association </a:t>
            </a:r>
          </a:p>
          <a:p>
            <a:pPr marL="182880" indent="-182880">
              <a:spcBef>
                <a:spcPts val="300"/>
              </a:spcBef>
              <a:buFont typeface="Arial" pitchFamily="34" charset="0"/>
              <a:buChar char="•"/>
            </a:pPr>
            <a:r>
              <a:rPr lang="en-US" sz="1500" dirty="0" smtClean="0">
                <a:solidFill>
                  <a:prstClr val="black">
                    <a:lumMod val="50000"/>
                    <a:lumOff val="50000"/>
                  </a:prstClr>
                </a:solidFill>
                <a:latin typeface="Arial" pitchFamily="34" charset="0"/>
                <a:cs typeface="Arial" pitchFamily="34" charset="0"/>
              </a:rPr>
              <a:t>Includes journal articles, book reviews, letters to the editor and errata from each journal</a:t>
            </a:r>
          </a:p>
        </p:txBody>
      </p:sp>
      <p:sp>
        <p:nvSpPr>
          <p:cNvPr id="6" name="Right Arrow 5"/>
          <p:cNvSpPr/>
          <p:nvPr/>
        </p:nvSpPr>
        <p:spPr>
          <a:xfrm>
            <a:off x="3276600" y="1142999"/>
            <a:ext cx="990600" cy="304800"/>
          </a:xfrm>
          <a:prstGeom prst="rightArrow">
            <a:avLst/>
          </a:prstGeom>
          <a:solidFill>
            <a:srgbClr val="5791B9"/>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2"/>
          <p:cNvSpPr txBox="1">
            <a:spLocks noChangeArrowheads="1"/>
          </p:cNvSpPr>
          <p:nvPr/>
        </p:nvSpPr>
        <p:spPr>
          <a:xfrm>
            <a:off x="228600" y="3048000"/>
            <a:ext cx="4419600" cy="1143000"/>
          </a:xfrm>
          <a:prstGeom prst="rect">
            <a:avLst/>
          </a:prstGeom>
        </p:spPr>
        <p:txBody>
          <a:bodyPr vert="horz" lIns="91440" tIns="45720" rIns="91440" bIns="45720" rtlCol="0" anchor="ctr">
            <a:noAutofit/>
          </a:bodyPr>
          <a:lstStyle/>
          <a:p>
            <a:pPr>
              <a:spcBef>
                <a:spcPct val="0"/>
              </a:spcBef>
              <a:defRPr/>
            </a:pPr>
            <a:r>
              <a:rPr lang="en-US" sz="3200" i="1" dirty="0" err="1" smtClean="0">
                <a:solidFill>
                  <a:srgbClr val="447CA2"/>
                </a:solidFill>
                <a:latin typeface="Georgia" pitchFamily="18" charset="0"/>
              </a:rPr>
              <a:t>PsycINFO</a:t>
            </a:r>
            <a:r>
              <a:rPr lang="en-US" sz="3200" i="1" dirty="0" smtClean="0">
                <a:solidFill>
                  <a:srgbClr val="447CA2"/>
                </a:solidFill>
                <a:latin typeface="Georgia" pitchFamily="18" charset="0"/>
              </a:rPr>
              <a:t/>
            </a:r>
            <a:br>
              <a:rPr lang="en-US" sz="3200" i="1" dirty="0" smtClean="0">
                <a:solidFill>
                  <a:srgbClr val="447CA2"/>
                </a:solidFill>
                <a:latin typeface="Georgia" pitchFamily="18" charset="0"/>
              </a:rPr>
            </a:br>
            <a:r>
              <a:rPr lang="en-US" sz="1600" dirty="0" smtClean="0">
                <a:solidFill>
                  <a:schemeClr val="tx1">
                    <a:lumMod val="65000"/>
                    <a:lumOff val="35000"/>
                  </a:schemeClr>
                </a:solidFill>
                <a:latin typeface="Arial" pitchFamily="34" charset="0"/>
                <a:cs typeface="Arial" pitchFamily="34" charset="0"/>
              </a:rPr>
              <a:t>dating back as far as the 1600s</a:t>
            </a:r>
          </a:p>
        </p:txBody>
      </p:sp>
      <p:sp>
        <p:nvSpPr>
          <p:cNvPr id="12" name="TextBox 11"/>
          <p:cNvSpPr txBox="1"/>
          <p:nvPr/>
        </p:nvSpPr>
        <p:spPr>
          <a:xfrm>
            <a:off x="4397829" y="2590800"/>
            <a:ext cx="4441371" cy="1865769"/>
          </a:xfrm>
          <a:prstGeom prst="rect">
            <a:avLst/>
          </a:prstGeom>
          <a:noFill/>
        </p:spPr>
        <p:txBody>
          <a:bodyPr wrap="square" rtlCol="0" anchor="ctr" anchorCtr="0">
            <a:noAutofit/>
          </a:bodyPr>
          <a:lstStyle/>
          <a:p>
            <a:pPr marL="182880" indent="-182880">
              <a:spcBef>
                <a:spcPts val="300"/>
              </a:spcBef>
              <a:buFont typeface="Arial" pitchFamily="34" charset="0"/>
              <a:buChar char="•"/>
            </a:pPr>
            <a:r>
              <a:rPr lang="en-US" sz="1500" dirty="0" smtClean="0">
                <a:solidFill>
                  <a:prstClr val="black">
                    <a:lumMod val="50000"/>
                    <a:lumOff val="50000"/>
                  </a:prstClr>
                </a:solidFill>
                <a:latin typeface="Arial" pitchFamily="34" charset="0"/>
                <a:cs typeface="Arial" pitchFamily="34" charset="0"/>
              </a:rPr>
              <a:t>The world’s largest resource devoted to peer-reviewed literature in behavioral science and mental health</a:t>
            </a:r>
          </a:p>
          <a:p>
            <a:pPr marL="182880" indent="-182880">
              <a:spcBef>
                <a:spcPts val="300"/>
              </a:spcBef>
              <a:buFont typeface="Arial" pitchFamily="34" charset="0"/>
              <a:buChar char="•"/>
            </a:pPr>
            <a:r>
              <a:rPr lang="en-US" sz="1500" dirty="0" smtClean="0">
                <a:solidFill>
                  <a:prstClr val="black">
                    <a:lumMod val="50000"/>
                    <a:lumOff val="50000"/>
                  </a:prstClr>
                </a:solidFill>
                <a:latin typeface="Arial" pitchFamily="34" charset="0"/>
                <a:cs typeface="Arial" pitchFamily="34" charset="0"/>
              </a:rPr>
              <a:t>Contains more than 3.7 million citations and summaries </a:t>
            </a:r>
          </a:p>
          <a:p>
            <a:pPr marL="182880" indent="-182880">
              <a:spcBef>
                <a:spcPts val="300"/>
              </a:spcBef>
              <a:buFont typeface="Arial" pitchFamily="34" charset="0"/>
              <a:buChar char="•"/>
            </a:pPr>
            <a:r>
              <a:rPr lang="en-US" sz="1500" dirty="0" smtClean="0">
                <a:solidFill>
                  <a:prstClr val="black">
                    <a:lumMod val="50000"/>
                    <a:lumOff val="50000"/>
                  </a:prstClr>
                </a:solidFill>
                <a:latin typeface="Arial" pitchFamily="34" charset="0"/>
                <a:cs typeface="Arial" pitchFamily="34" charset="0"/>
              </a:rPr>
              <a:t>Includes abstracts of scholarly journal articles, book chapters, books and dissertations</a:t>
            </a:r>
          </a:p>
        </p:txBody>
      </p:sp>
      <p:sp>
        <p:nvSpPr>
          <p:cNvPr id="13" name="Right Arrow 12"/>
          <p:cNvSpPr/>
          <p:nvPr/>
        </p:nvSpPr>
        <p:spPr>
          <a:xfrm>
            <a:off x="3276600" y="3348480"/>
            <a:ext cx="990600" cy="304800"/>
          </a:xfrm>
          <a:prstGeom prst="rightArrow">
            <a:avLst/>
          </a:prstGeom>
          <a:solidFill>
            <a:srgbClr val="5791B9"/>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2"/>
          <p:cNvSpPr txBox="1">
            <a:spLocks noChangeArrowheads="1"/>
          </p:cNvSpPr>
          <p:nvPr/>
        </p:nvSpPr>
        <p:spPr>
          <a:xfrm>
            <a:off x="228600" y="4876800"/>
            <a:ext cx="2971800" cy="1600200"/>
          </a:xfrm>
          <a:prstGeom prst="rect">
            <a:avLst/>
          </a:prstGeom>
        </p:spPr>
        <p:txBody>
          <a:bodyPr vert="horz" lIns="91440" tIns="45720" rIns="91440" bIns="45720" rtlCol="0" anchor="ctr">
            <a:noAutofit/>
          </a:bodyPr>
          <a:lstStyle/>
          <a:p>
            <a:pPr>
              <a:spcBef>
                <a:spcPct val="0"/>
              </a:spcBef>
              <a:defRPr/>
            </a:pPr>
            <a:r>
              <a:rPr lang="en-US" sz="3200" i="1" dirty="0" err="1" smtClean="0">
                <a:solidFill>
                  <a:srgbClr val="447CA2"/>
                </a:solidFill>
                <a:latin typeface="Georgia" pitchFamily="18" charset="0"/>
              </a:rPr>
              <a:t>PsycTESTS</a:t>
            </a:r>
            <a:endParaRPr lang="en-US" sz="3200" i="1" dirty="0" smtClean="0">
              <a:solidFill>
                <a:srgbClr val="447CA2"/>
              </a:solidFill>
              <a:latin typeface="Georgia" pitchFamily="18" charset="0"/>
            </a:endParaRPr>
          </a:p>
          <a:p>
            <a:pPr>
              <a:spcBef>
                <a:spcPct val="0"/>
              </a:spcBef>
              <a:defRPr/>
            </a:pPr>
            <a:r>
              <a:rPr lang="en-US" sz="1600" dirty="0" smtClean="0">
                <a:solidFill>
                  <a:schemeClr val="tx1">
                    <a:lumMod val="65000"/>
                    <a:lumOff val="35000"/>
                  </a:schemeClr>
                </a:solidFill>
                <a:latin typeface="Arial" pitchFamily="34" charset="0"/>
                <a:cs typeface="Arial" pitchFamily="34" charset="0"/>
              </a:rPr>
              <a:t>Updated monthly, spans more than a century</a:t>
            </a:r>
          </a:p>
        </p:txBody>
      </p:sp>
      <p:sp>
        <p:nvSpPr>
          <p:cNvPr id="16" name="TextBox 15"/>
          <p:cNvSpPr txBox="1"/>
          <p:nvPr/>
        </p:nvSpPr>
        <p:spPr>
          <a:xfrm>
            <a:off x="4419600" y="4691232"/>
            <a:ext cx="4267200" cy="1981200"/>
          </a:xfrm>
          <a:prstGeom prst="rect">
            <a:avLst/>
          </a:prstGeom>
          <a:noFill/>
        </p:spPr>
        <p:txBody>
          <a:bodyPr wrap="square" rtlCol="0" anchor="ctr" anchorCtr="0">
            <a:noAutofit/>
          </a:bodyPr>
          <a:lstStyle/>
          <a:p>
            <a:pPr marL="182880" indent="-182880">
              <a:spcBef>
                <a:spcPts val="300"/>
              </a:spcBef>
              <a:buFont typeface="Arial" pitchFamily="34" charset="0"/>
              <a:buChar char="•"/>
            </a:pPr>
            <a:r>
              <a:rPr lang="en-US" sz="1500" dirty="0" smtClean="0">
                <a:solidFill>
                  <a:prstClr val="black">
                    <a:lumMod val="50000"/>
                    <a:lumOff val="50000"/>
                  </a:prstClr>
                </a:solidFill>
                <a:latin typeface="Arial" pitchFamily="34" charset="0"/>
                <a:cs typeface="Arial" pitchFamily="34" charset="0"/>
              </a:rPr>
              <a:t>The authoritative source of structured information about tests of interest to a variety of fields</a:t>
            </a:r>
          </a:p>
          <a:p>
            <a:pPr marL="182880" indent="-182880">
              <a:spcBef>
                <a:spcPts val="300"/>
              </a:spcBef>
              <a:buFont typeface="Arial" pitchFamily="34" charset="0"/>
              <a:buChar char="•"/>
            </a:pPr>
            <a:r>
              <a:rPr lang="en-US" sz="1500" dirty="0" smtClean="0">
                <a:solidFill>
                  <a:prstClr val="black">
                    <a:lumMod val="50000"/>
                    <a:lumOff val="50000"/>
                  </a:prstClr>
                </a:solidFill>
                <a:latin typeface="Arial" pitchFamily="34" charset="0"/>
                <a:cs typeface="Arial" pitchFamily="34" charset="0"/>
              </a:rPr>
              <a:t>Allows access to thousands of test instruments, most available for immediate download</a:t>
            </a:r>
          </a:p>
          <a:p>
            <a:pPr marL="182880" indent="-182880">
              <a:spcBef>
                <a:spcPts val="300"/>
              </a:spcBef>
              <a:buFont typeface="Arial" pitchFamily="34" charset="0"/>
              <a:buChar char="•"/>
            </a:pPr>
            <a:r>
              <a:rPr lang="en-US" sz="1500" dirty="0" smtClean="0">
                <a:solidFill>
                  <a:prstClr val="black">
                    <a:lumMod val="50000"/>
                    <a:lumOff val="50000"/>
                  </a:prstClr>
                </a:solidFill>
                <a:latin typeface="Arial" pitchFamily="34" charset="0"/>
                <a:cs typeface="Arial" pitchFamily="34" charset="0"/>
              </a:rPr>
              <a:t>Includes tests that were originally developed for research and were not made commercially available</a:t>
            </a:r>
          </a:p>
        </p:txBody>
      </p:sp>
      <p:sp>
        <p:nvSpPr>
          <p:cNvPr id="17" name="Right Arrow 16"/>
          <p:cNvSpPr/>
          <p:nvPr/>
        </p:nvSpPr>
        <p:spPr>
          <a:xfrm>
            <a:off x="3276600" y="5486400"/>
            <a:ext cx="990600" cy="304800"/>
          </a:xfrm>
          <a:prstGeom prst="rightArrow">
            <a:avLst/>
          </a:prstGeom>
          <a:solidFill>
            <a:srgbClr val="5791B9"/>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8" name="Straight Connector 17"/>
          <p:cNvCxnSpPr/>
          <p:nvPr/>
        </p:nvCxnSpPr>
        <p:spPr>
          <a:xfrm>
            <a:off x="938150" y="2514600"/>
            <a:ext cx="7239000" cy="0"/>
          </a:xfrm>
          <a:prstGeom prst="line">
            <a:avLst/>
          </a:prstGeom>
          <a:ln w="31750" cap="rnd" cmpd="sng">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43000" y="4495800"/>
            <a:ext cx="7239000" cy="0"/>
          </a:xfrm>
          <a:prstGeom prst="line">
            <a:avLst/>
          </a:prstGeom>
          <a:ln w="31750" cap="rnd" cmpd="sng">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722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2" grpId="0"/>
      <p:bldP spid="13" grpId="0" animBg="1"/>
      <p:bldP spid="16" grpId="0"/>
      <p:bldP spid="1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609600"/>
            <a:ext cx="3505200" cy="1143000"/>
          </a:xfrm>
          <a:prstGeom prst="rect">
            <a:avLst/>
          </a:prstGeom>
        </p:spPr>
        <p:txBody>
          <a:bodyPr vert="horz" lIns="91440" tIns="45720" rIns="91440" bIns="45720" rtlCol="0" anchor="ctr">
            <a:noAutofit/>
          </a:bodyPr>
          <a:lstStyle/>
          <a:p>
            <a:pPr>
              <a:spcBef>
                <a:spcPct val="0"/>
              </a:spcBef>
              <a:defRPr/>
            </a:pPr>
            <a:r>
              <a:rPr lang="en-US" sz="3200" i="1" dirty="0" err="1" smtClean="0">
                <a:solidFill>
                  <a:srgbClr val="447CA2"/>
                </a:solidFill>
                <a:latin typeface="Georgia" pitchFamily="18" charset="0"/>
              </a:rPr>
              <a:t>PsycCRITIQUES</a:t>
            </a:r>
            <a:endParaRPr lang="en-US" sz="3200" i="1" dirty="0" smtClean="0">
              <a:solidFill>
                <a:srgbClr val="447CA2"/>
              </a:solidFill>
              <a:latin typeface="Georgia" pitchFamily="18" charset="0"/>
            </a:endParaRPr>
          </a:p>
        </p:txBody>
      </p:sp>
      <p:sp>
        <p:nvSpPr>
          <p:cNvPr id="5" name="TextBox 4"/>
          <p:cNvSpPr txBox="1"/>
          <p:nvPr/>
        </p:nvSpPr>
        <p:spPr>
          <a:xfrm>
            <a:off x="4550229" y="304800"/>
            <a:ext cx="4441371" cy="1828800"/>
          </a:xfrm>
          <a:prstGeom prst="rect">
            <a:avLst/>
          </a:prstGeom>
          <a:noFill/>
          <a:effectLst/>
        </p:spPr>
        <p:txBody>
          <a:bodyPr wrap="square" rtlCol="0" anchor="ctr" anchorCtr="0">
            <a:noAutofit/>
          </a:bodyPr>
          <a:lstStyle/>
          <a:p>
            <a:pPr marL="182880" indent="-182880">
              <a:spcBef>
                <a:spcPts val="300"/>
              </a:spcBef>
              <a:buFont typeface="Arial" pitchFamily="34" charset="0"/>
              <a:buChar char="•"/>
            </a:pPr>
            <a:r>
              <a:rPr lang="en-US" sz="1500" dirty="0" smtClean="0">
                <a:solidFill>
                  <a:prstClr val="black">
                    <a:lumMod val="50000"/>
                    <a:lumOff val="50000"/>
                  </a:prstClr>
                </a:solidFill>
                <a:latin typeface="Arial" pitchFamily="34" charset="0"/>
                <a:cs typeface="Arial" pitchFamily="34" charset="0"/>
              </a:rPr>
              <a:t>Offers full-text book reviews featuring current scholarly and professional books in psychology</a:t>
            </a:r>
          </a:p>
          <a:p>
            <a:pPr marL="182880" indent="-182880">
              <a:spcBef>
                <a:spcPts val="300"/>
              </a:spcBef>
              <a:buFont typeface="Arial" pitchFamily="34" charset="0"/>
              <a:buChar char="•"/>
            </a:pPr>
            <a:r>
              <a:rPr lang="en-US" sz="1500" dirty="0" smtClean="0">
                <a:solidFill>
                  <a:prstClr val="black">
                    <a:lumMod val="50000"/>
                    <a:lumOff val="50000"/>
                  </a:prstClr>
                </a:solidFill>
                <a:latin typeface="Arial" pitchFamily="34" charset="0"/>
                <a:cs typeface="Arial" pitchFamily="34" charset="0"/>
              </a:rPr>
              <a:t>Includes nearly a dozen new reviews added each week</a:t>
            </a:r>
          </a:p>
          <a:p>
            <a:pPr marL="182880" indent="-182880">
              <a:spcBef>
                <a:spcPts val="300"/>
              </a:spcBef>
              <a:buFont typeface="Arial" pitchFamily="34" charset="0"/>
              <a:buChar char="•"/>
            </a:pPr>
            <a:r>
              <a:rPr lang="en-US" sz="1500" dirty="0" smtClean="0">
                <a:solidFill>
                  <a:prstClr val="black">
                    <a:lumMod val="50000"/>
                    <a:lumOff val="50000"/>
                  </a:prstClr>
                </a:solidFill>
                <a:latin typeface="Arial" pitchFamily="34" charset="0"/>
                <a:cs typeface="Arial" pitchFamily="34" charset="0"/>
              </a:rPr>
              <a:t>Includes reviews from a psychological perspective of popular films and trade books</a:t>
            </a:r>
          </a:p>
        </p:txBody>
      </p:sp>
      <p:sp>
        <p:nvSpPr>
          <p:cNvPr id="6" name="Right Arrow 5"/>
          <p:cNvSpPr/>
          <p:nvPr/>
        </p:nvSpPr>
        <p:spPr>
          <a:xfrm>
            <a:off x="3505200" y="1066798"/>
            <a:ext cx="762000" cy="304801"/>
          </a:xfrm>
          <a:prstGeom prst="rightArrow">
            <a:avLst/>
          </a:prstGeom>
          <a:solidFill>
            <a:srgbClr val="5791B9"/>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2"/>
          <p:cNvSpPr txBox="1">
            <a:spLocks noChangeArrowheads="1"/>
          </p:cNvSpPr>
          <p:nvPr/>
        </p:nvSpPr>
        <p:spPr>
          <a:xfrm>
            <a:off x="228600" y="2895600"/>
            <a:ext cx="4419600" cy="1143000"/>
          </a:xfrm>
          <a:prstGeom prst="rect">
            <a:avLst/>
          </a:prstGeom>
        </p:spPr>
        <p:txBody>
          <a:bodyPr vert="horz" lIns="91440" tIns="45720" rIns="91440" bIns="45720" rtlCol="0" anchor="ctr">
            <a:noAutofit/>
          </a:bodyPr>
          <a:lstStyle/>
          <a:p>
            <a:pPr>
              <a:spcBef>
                <a:spcPct val="0"/>
              </a:spcBef>
              <a:defRPr/>
            </a:pPr>
            <a:r>
              <a:rPr lang="en-US" sz="3200" i="1" dirty="0" err="1" smtClean="0">
                <a:solidFill>
                  <a:srgbClr val="447CA2"/>
                </a:solidFill>
                <a:latin typeface="Georgia" pitchFamily="18" charset="0"/>
              </a:rPr>
              <a:t>PsycBOOKS</a:t>
            </a:r>
            <a:r>
              <a:rPr lang="en-US" sz="3200" i="1" dirty="0" smtClean="0">
                <a:solidFill>
                  <a:srgbClr val="447CA2"/>
                </a:solidFill>
                <a:latin typeface="Georgia" pitchFamily="18" charset="0"/>
              </a:rPr>
              <a:t/>
            </a:r>
            <a:br>
              <a:rPr lang="en-US" sz="3200" i="1" dirty="0" smtClean="0">
                <a:solidFill>
                  <a:srgbClr val="447CA2"/>
                </a:solidFill>
                <a:latin typeface="Georgia" pitchFamily="18" charset="0"/>
              </a:rPr>
            </a:br>
            <a:r>
              <a:rPr lang="en-US" sz="1600" dirty="0" smtClean="0">
                <a:solidFill>
                  <a:schemeClr val="tx1">
                    <a:lumMod val="65000"/>
                    <a:lumOff val="35000"/>
                  </a:schemeClr>
                </a:solidFill>
                <a:latin typeface="Arial" pitchFamily="34" charset="0"/>
                <a:cs typeface="Arial" pitchFamily="34" charset="0"/>
              </a:rPr>
              <a:t>dating back as far as the 1600s</a:t>
            </a:r>
          </a:p>
        </p:txBody>
      </p:sp>
      <p:sp>
        <p:nvSpPr>
          <p:cNvPr id="12" name="TextBox 11"/>
          <p:cNvSpPr txBox="1"/>
          <p:nvPr/>
        </p:nvSpPr>
        <p:spPr>
          <a:xfrm>
            <a:off x="4550229" y="2514600"/>
            <a:ext cx="4441371" cy="1865769"/>
          </a:xfrm>
          <a:prstGeom prst="rect">
            <a:avLst/>
          </a:prstGeom>
          <a:noFill/>
        </p:spPr>
        <p:txBody>
          <a:bodyPr wrap="square" rtlCol="0" anchor="ctr" anchorCtr="0">
            <a:noAutofit/>
          </a:bodyPr>
          <a:lstStyle/>
          <a:p>
            <a:pPr marL="182880" indent="-182880">
              <a:spcBef>
                <a:spcPts val="300"/>
              </a:spcBef>
              <a:buFont typeface="Arial" pitchFamily="34" charset="0"/>
              <a:buChar char="•"/>
            </a:pPr>
            <a:r>
              <a:rPr lang="en-US" sz="1500" dirty="0" smtClean="0">
                <a:solidFill>
                  <a:prstClr val="black">
                    <a:lumMod val="50000"/>
                    <a:lumOff val="50000"/>
                  </a:prstClr>
                </a:solidFill>
                <a:latin typeface="Arial" pitchFamily="34" charset="0"/>
                <a:cs typeface="Arial" pitchFamily="34" charset="0"/>
              </a:rPr>
              <a:t>Contains 57,000 chapters in PDF from over 3,800 books by the APA and others </a:t>
            </a:r>
          </a:p>
          <a:p>
            <a:pPr marL="182880" indent="-182880">
              <a:spcBef>
                <a:spcPts val="300"/>
              </a:spcBef>
              <a:buFont typeface="Arial" pitchFamily="34" charset="0"/>
              <a:buChar char="•"/>
            </a:pPr>
            <a:r>
              <a:rPr lang="en-US" sz="1500" dirty="0" smtClean="0">
                <a:solidFill>
                  <a:prstClr val="black">
                    <a:lumMod val="50000"/>
                    <a:lumOff val="50000"/>
                  </a:prstClr>
                </a:solidFill>
                <a:latin typeface="Arial" pitchFamily="34" charset="0"/>
                <a:cs typeface="Arial" pitchFamily="34" charset="0"/>
              </a:rPr>
              <a:t>Offers 2,800 books of  historical impact in psychology </a:t>
            </a:r>
          </a:p>
          <a:p>
            <a:pPr marL="182880" indent="-182880">
              <a:spcBef>
                <a:spcPts val="300"/>
              </a:spcBef>
              <a:buFont typeface="Arial" pitchFamily="34" charset="0"/>
              <a:buChar char="•"/>
            </a:pPr>
            <a:r>
              <a:rPr lang="en-US" sz="1500" dirty="0" smtClean="0">
                <a:solidFill>
                  <a:prstClr val="black">
                    <a:lumMod val="50000"/>
                    <a:lumOff val="50000"/>
                  </a:prstClr>
                </a:solidFill>
                <a:latin typeface="Arial" pitchFamily="34" charset="0"/>
                <a:cs typeface="Arial" pitchFamily="34" charset="0"/>
              </a:rPr>
              <a:t>Provides the exclusive electronic release of 1,500 authored entries from the APA/Oxford University Press Encyclopedia of Psychology</a:t>
            </a:r>
          </a:p>
        </p:txBody>
      </p:sp>
      <p:sp>
        <p:nvSpPr>
          <p:cNvPr id="13" name="Right Arrow 12"/>
          <p:cNvSpPr/>
          <p:nvPr/>
        </p:nvSpPr>
        <p:spPr>
          <a:xfrm>
            <a:off x="3276600" y="3272280"/>
            <a:ext cx="990600" cy="304800"/>
          </a:xfrm>
          <a:prstGeom prst="rightArrow">
            <a:avLst/>
          </a:prstGeom>
          <a:solidFill>
            <a:srgbClr val="5791B9"/>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2"/>
          <p:cNvSpPr txBox="1">
            <a:spLocks noChangeArrowheads="1"/>
          </p:cNvSpPr>
          <p:nvPr/>
        </p:nvSpPr>
        <p:spPr>
          <a:xfrm>
            <a:off x="228600" y="4953000"/>
            <a:ext cx="2971800" cy="1600200"/>
          </a:xfrm>
          <a:prstGeom prst="rect">
            <a:avLst/>
          </a:prstGeom>
        </p:spPr>
        <p:txBody>
          <a:bodyPr vert="horz" lIns="91440" tIns="45720" rIns="91440" bIns="45720" rtlCol="0" anchor="ctr">
            <a:noAutofit/>
          </a:bodyPr>
          <a:lstStyle/>
          <a:p>
            <a:pPr>
              <a:spcBef>
                <a:spcPct val="0"/>
              </a:spcBef>
              <a:defRPr/>
            </a:pPr>
            <a:r>
              <a:rPr lang="en-US" sz="3200" i="1" dirty="0" err="1" smtClean="0">
                <a:solidFill>
                  <a:srgbClr val="447CA2"/>
                </a:solidFill>
                <a:latin typeface="Georgia" pitchFamily="18" charset="0"/>
              </a:rPr>
              <a:t>PsycEXTRA</a:t>
            </a:r>
            <a:endParaRPr lang="en-US" sz="3200" i="1" dirty="0" smtClean="0">
              <a:solidFill>
                <a:srgbClr val="447CA2"/>
              </a:solidFill>
              <a:latin typeface="Georgia" pitchFamily="18" charset="0"/>
            </a:endParaRPr>
          </a:p>
        </p:txBody>
      </p:sp>
      <p:sp>
        <p:nvSpPr>
          <p:cNvPr id="16" name="TextBox 15"/>
          <p:cNvSpPr txBox="1"/>
          <p:nvPr/>
        </p:nvSpPr>
        <p:spPr>
          <a:xfrm>
            <a:off x="4550229" y="4921984"/>
            <a:ext cx="4267200" cy="1631216"/>
          </a:xfrm>
          <a:prstGeom prst="rect">
            <a:avLst/>
          </a:prstGeom>
          <a:noFill/>
        </p:spPr>
        <p:txBody>
          <a:bodyPr wrap="square" rtlCol="0" anchor="ctr" anchorCtr="0">
            <a:noAutofit/>
          </a:bodyPr>
          <a:lstStyle/>
          <a:p>
            <a:pPr marL="182880" indent="-182880">
              <a:spcBef>
                <a:spcPts val="300"/>
              </a:spcBef>
              <a:buFont typeface="Arial" pitchFamily="34" charset="0"/>
              <a:buChar char="•"/>
            </a:pPr>
            <a:r>
              <a:rPr lang="en-US" sz="1500" dirty="0" smtClean="0">
                <a:solidFill>
                  <a:prstClr val="black">
                    <a:lumMod val="50000"/>
                    <a:lumOff val="50000"/>
                  </a:prstClr>
                </a:solidFill>
                <a:latin typeface="Arial" pitchFamily="34" charset="0"/>
                <a:cs typeface="Arial" pitchFamily="34" charset="0"/>
              </a:rPr>
              <a:t>A bibliographic and full-text companion to the scholarly </a:t>
            </a:r>
            <a:r>
              <a:rPr lang="en-US" sz="1500" dirty="0" err="1" smtClean="0">
                <a:solidFill>
                  <a:prstClr val="black">
                    <a:lumMod val="50000"/>
                    <a:lumOff val="50000"/>
                  </a:prstClr>
                </a:solidFill>
                <a:latin typeface="Arial" pitchFamily="34" charset="0"/>
                <a:cs typeface="Arial" pitchFamily="34" charset="0"/>
              </a:rPr>
              <a:t>PsycINFO</a:t>
            </a:r>
            <a:r>
              <a:rPr lang="en-US" sz="1500" baseline="30000" dirty="0" smtClean="0">
                <a:solidFill>
                  <a:prstClr val="black">
                    <a:lumMod val="50000"/>
                    <a:lumOff val="50000"/>
                  </a:prstClr>
                </a:solidFill>
                <a:latin typeface="Arial" pitchFamily="34" charset="0"/>
                <a:cs typeface="Arial" pitchFamily="34" charset="0"/>
              </a:rPr>
              <a:t>®</a:t>
            </a:r>
            <a:r>
              <a:rPr lang="en-US" sz="1500" dirty="0" smtClean="0">
                <a:solidFill>
                  <a:prstClr val="black">
                    <a:lumMod val="50000"/>
                    <a:lumOff val="50000"/>
                  </a:prstClr>
                </a:solidFill>
                <a:latin typeface="Arial" pitchFamily="34" charset="0"/>
                <a:cs typeface="Arial" pitchFamily="34" charset="0"/>
              </a:rPr>
              <a:t> database</a:t>
            </a:r>
          </a:p>
          <a:p>
            <a:pPr marL="182880" indent="-182880">
              <a:spcBef>
                <a:spcPts val="300"/>
              </a:spcBef>
              <a:buFont typeface="Arial" pitchFamily="34" charset="0"/>
              <a:buChar char="•"/>
            </a:pPr>
            <a:r>
              <a:rPr lang="en-US" sz="1500" dirty="0" smtClean="0">
                <a:solidFill>
                  <a:prstClr val="black">
                    <a:lumMod val="50000"/>
                    <a:lumOff val="50000"/>
                  </a:prstClr>
                </a:solidFill>
                <a:latin typeface="Arial" pitchFamily="34" charset="0"/>
                <a:cs typeface="Arial" pitchFamily="34" charset="0"/>
              </a:rPr>
              <a:t>Includes coverage of gray literature relating to psychology and the behavioral sciences</a:t>
            </a:r>
          </a:p>
          <a:p>
            <a:pPr marL="182880" indent="-182880">
              <a:spcBef>
                <a:spcPts val="300"/>
              </a:spcBef>
              <a:buFont typeface="Arial" pitchFamily="34" charset="0"/>
              <a:buChar char="•"/>
            </a:pPr>
            <a:r>
              <a:rPr lang="en-US" sz="1500" dirty="0" smtClean="0">
                <a:solidFill>
                  <a:prstClr val="black">
                    <a:lumMod val="50000"/>
                    <a:lumOff val="50000"/>
                  </a:prstClr>
                </a:solidFill>
                <a:latin typeface="Arial" pitchFamily="34" charset="0"/>
                <a:cs typeface="Arial" pitchFamily="34" charset="0"/>
              </a:rPr>
              <a:t>Contains more than 330,500 records that are not indexed in any other APA database</a:t>
            </a:r>
          </a:p>
        </p:txBody>
      </p:sp>
      <p:sp>
        <p:nvSpPr>
          <p:cNvPr id="17" name="Right Arrow 16"/>
          <p:cNvSpPr/>
          <p:nvPr/>
        </p:nvSpPr>
        <p:spPr>
          <a:xfrm>
            <a:off x="3276600" y="5562600"/>
            <a:ext cx="990600" cy="304800"/>
          </a:xfrm>
          <a:prstGeom prst="rightArrow">
            <a:avLst/>
          </a:prstGeom>
          <a:solidFill>
            <a:srgbClr val="5791B9"/>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8" name="Straight Connector 17"/>
          <p:cNvCxnSpPr/>
          <p:nvPr/>
        </p:nvCxnSpPr>
        <p:spPr>
          <a:xfrm>
            <a:off x="938150" y="2209800"/>
            <a:ext cx="7239000" cy="0"/>
          </a:xfrm>
          <a:prstGeom prst="line">
            <a:avLst/>
          </a:prstGeom>
          <a:ln w="31750" cap="rnd" cmpd="sng">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43000" y="4607104"/>
            <a:ext cx="7239000" cy="0"/>
          </a:xfrm>
          <a:prstGeom prst="line">
            <a:avLst/>
          </a:prstGeom>
          <a:ln w="31750" cap="rnd" cmpd="sng">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0299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2" grpId="0"/>
      <p:bldP spid="13" grpId="0" animBg="1"/>
      <p:bldP spid="16" grpId="0"/>
      <p:bldP spid="1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110933"/>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4" name="Chart 5"/>
          <p:cNvGraphicFramePr>
            <a:graphicFrameLocks/>
          </p:cNvGraphicFramePr>
          <p:nvPr/>
        </p:nvGraphicFramePr>
        <p:xfrm>
          <a:off x="1982952" y="1019959"/>
          <a:ext cx="6837363" cy="5083175"/>
        </p:xfrm>
        <a:graphic>
          <a:graphicData uri="http://schemas.openxmlformats.org/presentationml/2006/ole">
            <mc:AlternateContent xmlns:mc="http://schemas.openxmlformats.org/markup-compatibility/2006">
              <mc:Choice xmlns:v="urn:schemas-microsoft-com:vml" Requires="v">
                <p:oleObj spid="_x0000_s60422" name="Worksheet" r:id="rId5" imgW="6839085" imgH="5362665" progId="Excel.Sheet.8">
                  <p:embed/>
                </p:oleObj>
              </mc:Choice>
              <mc:Fallback>
                <p:oleObj name="Worksheet" r:id="rId5" imgW="6839085" imgH="5362665"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b="5214"/>
                      <a:stretch>
                        <a:fillRect/>
                      </a:stretch>
                    </p:blipFill>
                    <p:spPr bwMode="auto">
                      <a:xfrm>
                        <a:off x="1982952" y="1019959"/>
                        <a:ext cx="6837363" cy="5083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916" name="Text Box 4"/>
          <p:cNvSpPr txBox="1">
            <a:spLocks noChangeArrowheads="1"/>
          </p:cNvSpPr>
          <p:nvPr/>
        </p:nvSpPr>
        <p:spPr bwMode="auto">
          <a:xfrm>
            <a:off x="550145" y="1695614"/>
            <a:ext cx="2970815" cy="2308324"/>
          </a:xfrm>
          <a:prstGeom prst="rect">
            <a:avLst/>
          </a:prstGeom>
          <a:noFill/>
          <a:ln w="9525">
            <a:noFill/>
            <a:miter lim="800000"/>
            <a:headEnd/>
            <a:tailEnd/>
          </a:ln>
        </p:spPr>
        <p:txBody>
          <a:bodyPr wrap="square">
            <a:spAutoFit/>
          </a:bodyPr>
          <a:lstStyle/>
          <a:p>
            <a:pPr eaLnBrk="0" hangingPunct="0">
              <a:spcBef>
                <a:spcPct val="60000"/>
              </a:spcBef>
            </a:pPr>
            <a:r>
              <a:rPr lang="en-US" sz="2400" i="1" dirty="0">
                <a:solidFill>
                  <a:prstClr val="black">
                    <a:lumMod val="75000"/>
                    <a:lumOff val="25000"/>
                  </a:prstClr>
                </a:solidFill>
                <a:ea typeface="ＭＳ Ｐゴシック" pitchFamily="34" charset="-128"/>
                <a:cs typeface="Arial" pitchFamily="34" charset="0"/>
              </a:rPr>
              <a:t>MEDLINE Complete</a:t>
            </a:r>
            <a:r>
              <a:rPr lang="en-US" sz="2400" dirty="0">
                <a:solidFill>
                  <a:prstClr val="black">
                    <a:lumMod val="75000"/>
                    <a:lumOff val="25000"/>
                  </a:prstClr>
                </a:solidFill>
                <a:ea typeface="ＭＳ Ｐゴシック" pitchFamily="34" charset="-128"/>
                <a:cs typeface="Arial" pitchFamily="34" charset="0"/>
              </a:rPr>
              <a:t> provides ongoing full text </a:t>
            </a:r>
            <a:r>
              <a:rPr lang="en-US" sz="2400" dirty="0" smtClean="0">
                <a:solidFill>
                  <a:prstClr val="black">
                    <a:lumMod val="75000"/>
                    <a:lumOff val="25000"/>
                  </a:prstClr>
                </a:solidFill>
                <a:ea typeface="ＭＳ Ｐゴシック" pitchFamily="34" charset="-128"/>
                <a:cs typeface="Arial" pitchFamily="34" charset="0"/>
              </a:rPr>
              <a:t>for </a:t>
            </a:r>
            <a:r>
              <a:rPr lang="en-US" sz="2400" b="1" dirty="0" smtClean="0">
                <a:solidFill>
                  <a:srgbClr val="0065A2"/>
                </a:solidFill>
                <a:ea typeface="ＭＳ Ｐゴシック" pitchFamily="34" charset="-128"/>
                <a:cs typeface="Arial" pitchFamily="34" charset="0"/>
              </a:rPr>
              <a:t>2,113</a:t>
            </a:r>
            <a:r>
              <a:rPr lang="en-US" sz="2000" dirty="0" smtClean="0">
                <a:solidFill>
                  <a:prstClr val="black">
                    <a:lumMod val="75000"/>
                    <a:lumOff val="25000"/>
                  </a:prstClr>
                </a:solidFill>
                <a:ea typeface="ＭＳ Ｐゴシック" pitchFamily="34" charset="-128"/>
                <a:cs typeface="Arial" pitchFamily="34" charset="0"/>
              </a:rPr>
              <a:t> </a:t>
            </a:r>
            <a:r>
              <a:rPr lang="en-US" sz="2400" dirty="0">
                <a:solidFill>
                  <a:prstClr val="black">
                    <a:lumMod val="75000"/>
                    <a:lumOff val="25000"/>
                  </a:prstClr>
                </a:solidFill>
                <a:ea typeface="ＭＳ Ｐゴシック" pitchFamily="34" charset="-128"/>
                <a:cs typeface="Arial" pitchFamily="34" charset="0"/>
              </a:rPr>
              <a:t>of </a:t>
            </a:r>
            <a:r>
              <a:rPr lang="en-US" sz="2400" dirty="0" smtClean="0">
                <a:solidFill>
                  <a:prstClr val="black">
                    <a:lumMod val="75000"/>
                    <a:lumOff val="25000"/>
                  </a:prstClr>
                </a:solidFill>
                <a:ea typeface="ＭＳ Ｐゴシック" pitchFamily="34" charset="-128"/>
                <a:cs typeface="Arial" pitchFamily="34" charset="0"/>
              </a:rPr>
              <a:t>the </a:t>
            </a:r>
            <a:r>
              <a:rPr lang="en-US" sz="2400" b="1" dirty="0" smtClean="0">
                <a:solidFill>
                  <a:srgbClr val="0065A2"/>
                </a:solidFill>
                <a:ea typeface="ＭＳ Ｐゴシック" pitchFamily="34" charset="-128"/>
                <a:cs typeface="Arial" pitchFamily="34" charset="0"/>
              </a:rPr>
              <a:t>5,623 </a:t>
            </a:r>
            <a:r>
              <a:rPr lang="en-US" sz="2400" dirty="0">
                <a:solidFill>
                  <a:prstClr val="black">
                    <a:lumMod val="75000"/>
                    <a:lumOff val="25000"/>
                  </a:prstClr>
                </a:solidFill>
                <a:ea typeface="ＭＳ Ｐゴシック" pitchFamily="34" charset="-128"/>
                <a:cs typeface="Arial" pitchFamily="34" charset="0"/>
              </a:rPr>
              <a:t>journals currently indexed</a:t>
            </a:r>
            <a:br>
              <a:rPr lang="en-US" sz="2400" dirty="0">
                <a:solidFill>
                  <a:prstClr val="black">
                    <a:lumMod val="75000"/>
                    <a:lumOff val="25000"/>
                  </a:prstClr>
                </a:solidFill>
                <a:ea typeface="ＭＳ Ｐゴシック" pitchFamily="34" charset="-128"/>
                <a:cs typeface="Arial" pitchFamily="34" charset="0"/>
              </a:rPr>
            </a:br>
            <a:r>
              <a:rPr lang="en-US" sz="2400" dirty="0">
                <a:solidFill>
                  <a:prstClr val="black">
                    <a:lumMod val="75000"/>
                    <a:lumOff val="25000"/>
                  </a:prstClr>
                </a:solidFill>
                <a:ea typeface="ＭＳ Ｐゴシック" pitchFamily="34" charset="-128"/>
                <a:cs typeface="Arial" pitchFamily="34" charset="0"/>
              </a:rPr>
              <a:t>in </a:t>
            </a:r>
            <a:r>
              <a:rPr lang="en-US" sz="2400" i="1" dirty="0">
                <a:solidFill>
                  <a:prstClr val="black">
                    <a:lumMod val="75000"/>
                    <a:lumOff val="25000"/>
                  </a:prstClr>
                </a:solidFill>
                <a:ea typeface="ＭＳ Ｐゴシック" pitchFamily="34" charset="-128"/>
                <a:cs typeface="Arial" pitchFamily="34" charset="0"/>
              </a:rPr>
              <a:t>MEDLINE</a:t>
            </a:r>
          </a:p>
        </p:txBody>
      </p:sp>
      <p:sp>
        <p:nvSpPr>
          <p:cNvPr id="7" name="TextBox 6"/>
          <p:cNvSpPr txBox="1"/>
          <p:nvPr/>
        </p:nvSpPr>
        <p:spPr>
          <a:xfrm>
            <a:off x="5155331" y="2110620"/>
            <a:ext cx="2100255" cy="1015663"/>
          </a:xfrm>
          <a:prstGeom prst="rect">
            <a:avLst/>
          </a:prstGeom>
          <a:noFill/>
        </p:spPr>
        <p:txBody>
          <a:bodyPr wrap="none">
            <a:spAutoFit/>
          </a:bodyPr>
          <a:lstStyle/>
          <a:p>
            <a:pPr>
              <a:defRPr/>
            </a:pPr>
            <a:r>
              <a:rPr lang="en-US" sz="4400" b="1" dirty="0" smtClean="0">
                <a:solidFill>
                  <a:prstClr val="white"/>
                </a:solidFill>
                <a:ea typeface="ＭＳ Ｐゴシック" pitchFamily="34" charset="-128"/>
              </a:rPr>
              <a:t>37.58%</a:t>
            </a:r>
            <a:endParaRPr lang="en-US" sz="4400" b="1" dirty="0">
              <a:solidFill>
                <a:prstClr val="white"/>
              </a:solidFill>
              <a:ea typeface="ＭＳ Ｐゴシック" pitchFamily="34" charset="-128"/>
            </a:endParaRPr>
          </a:p>
          <a:p>
            <a:pPr>
              <a:defRPr/>
            </a:pPr>
            <a:r>
              <a:rPr lang="en-US" sz="1600" b="1" dirty="0" smtClean="0">
                <a:solidFill>
                  <a:prstClr val="white"/>
                </a:solidFill>
                <a:ea typeface="ＭＳ Ｐゴシック" pitchFamily="34" charset="-128"/>
              </a:rPr>
              <a:t>Active </a:t>
            </a:r>
            <a:r>
              <a:rPr lang="en-US" sz="1600" b="1" dirty="0">
                <a:solidFill>
                  <a:prstClr val="white"/>
                </a:solidFill>
                <a:ea typeface="ＭＳ Ｐゴシック" pitchFamily="34" charset="-128"/>
              </a:rPr>
              <a:t>Full Text</a:t>
            </a:r>
            <a:endParaRPr lang="en-US" sz="4000" b="1" dirty="0">
              <a:solidFill>
                <a:prstClr val="white"/>
              </a:solidFill>
              <a:ea typeface="ＭＳ Ｐゴシック" pitchFamily="34" charset="-128"/>
            </a:endParaRPr>
          </a:p>
        </p:txBody>
      </p:sp>
      <p:sp>
        <p:nvSpPr>
          <p:cNvPr id="8" name="TextBox 1"/>
          <p:cNvSpPr txBox="1"/>
          <p:nvPr/>
        </p:nvSpPr>
        <p:spPr>
          <a:xfrm>
            <a:off x="4343400" y="4345820"/>
            <a:ext cx="3276600" cy="914400"/>
          </a:xfrm>
          <a:prstGeom prst="rect">
            <a:avLst/>
          </a:prstGeom>
        </p:spPr>
        <p:txBody>
          <a:bodyPr wrap="non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sz="5400" b="1" dirty="0" smtClean="0">
                <a:solidFill>
                  <a:srgbClr val="FFFFFF"/>
                </a:solidFill>
              </a:rPr>
              <a:t>MEDLINE</a:t>
            </a:r>
            <a:endParaRPr lang="en-US" sz="5400" b="1" dirty="0">
              <a:solidFill>
                <a:srgbClr val="FFFFFF"/>
              </a:solidFill>
            </a:endParaRPr>
          </a:p>
        </p:txBody>
      </p:sp>
      <p:sp>
        <p:nvSpPr>
          <p:cNvPr id="9" name="Title 8"/>
          <p:cNvSpPr>
            <a:spLocks noGrp="1"/>
          </p:cNvSpPr>
          <p:nvPr>
            <p:ph type="title"/>
          </p:nvPr>
        </p:nvSpPr>
        <p:spPr/>
        <p:txBody>
          <a:bodyPr/>
          <a:lstStyle/>
          <a:p>
            <a:r>
              <a:rPr lang="en-US" dirty="0" smtClean="0">
                <a:solidFill>
                  <a:srgbClr val="0065A2"/>
                </a:solidFill>
                <a:latin typeface="Arial" pitchFamily="34" charset="0"/>
                <a:ea typeface="ＭＳ Ｐゴシック" pitchFamily="34" charset="-128"/>
                <a:cs typeface="Arial" pitchFamily="34" charset="0"/>
              </a:rPr>
              <a:t>MEDLINE Complete</a:t>
            </a:r>
            <a:br>
              <a:rPr lang="en-US" dirty="0" smtClean="0">
                <a:solidFill>
                  <a:srgbClr val="0065A2"/>
                </a:solidFill>
                <a:latin typeface="Arial" pitchFamily="34" charset="0"/>
                <a:ea typeface="ＭＳ Ｐゴシック" pitchFamily="34" charset="-128"/>
                <a:cs typeface="Arial" pitchFamily="34" charset="0"/>
              </a:rPr>
            </a:br>
            <a:r>
              <a:rPr lang="en-US" sz="3600" dirty="0" smtClean="0">
                <a:solidFill>
                  <a:srgbClr val="0065A2"/>
                </a:solidFill>
                <a:latin typeface="Arial" pitchFamily="34" charset="0"/>
                <a:ea typeface="ＭＳ Ｐゴシック" pitchFamily="34" charset="-128"/>
                <a:cs typeface="Arial" pitchFamily="34" charset="0"/>
              </a:rPr>
              <a:t>Active Full Text</a:t>
            </a:r>
            <a:endParaRPr lang="en-US" dirty="0"/>
          </a:p>
        </p:txBody>
      </p:sp>
    </p:spTree>
    <p:extLst>
      <p:ext uri="{BB962C8B-B14F-4D97-AF65-F5344CB8AC3E}">
        <p14:creationId xmlns:p14="http://schemas.microsoft.com/office/powerpoint/2010/main" val="967080746"/>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a:spLocks noGrp="1"/>
          </p:cNvSpPr>
          <p:nvPr>
            <p:ph type="title" idx="4294967295"/>
          </p:nvPr>
        </p:nvSpPr>
        <p:spPr>
          <a:xfrm>
            <a:off x="0" y="188577"/>
            <a:ext cx="6002767" cy="1143000"/>
          </a:xfrm>
          <a:solidFill>
            <a:schemeClr val="accent1"/>
          </a:solidFill>
        </p:spPr>
        <p:txBody>
          <a:bodyPr>
            <a:noAutofit/>
          </a:bodyPr>
          <a:lstStyle/>
          <a:p>
            <a:r>
              <a:rPr lang="en-US" sz="3200" dirty="0">
                <a:solidFill>
                  <a:schemeClr val="bg1"/>
                </a:solidFill>
              </a:rPr>
              <a:t>Active Full-Text Journals Found </a:t>
            </a:r>
            <a:r>
              <a:rPr lang="en-US" sz="3200" dirty="0" smtClean="0">
                <a:solidFill>
                  <a:schemeClr val="bg1"/>
                </a:solidFill>
              </a:rPr>
              <a:t>in</a:t>
            </a:r>
            <a:r>
              <a:rPr lang="en-US" sz="3200" i="1" dirty="0" smtClean="0">
                <a:solidFill>
                  <a:schemeClr val="bg1"/>
                </a:solidFill>
              </a:rPr>
              <a:t> </a:t>
            </a:r>
            <a:r>
              <a:rPr lang="en-US" sz="3200" i="1" dirty="0">
                <a:solidFill>
                  <a:schemeClr val="bg1"/>
                </a:solidFill>
              </a:rPr>
              <a:t>MEDLINE Complete</a:t>
            </a:r>
            <a:endParaRPr lang="en-US" sz="3200" dirty="0">
              <a:solidFill>
                <a:schemeClr val="bg1"/>
              </a:solidFill>
            </a:endParaRPr>
          </a:p>
        </p:txBody>
      </p:sp>
      <p:pic>
        <p:nvPicPr>
          <p:cNvPr id="35843" name="Picture 3" descr="AFamilyPhysician"/>
          <p:cNvPicPr>
            <a:picLocks noChangeAspect="1" noChangeArrowheads="1"/>
          </p:cNvPicPr>
          <p:nvPr/>
        </p:nvPicPr>
        <p:blipFill>
          <a:blip r:embed="rId2" cstate="print"/>
          <a:srcRect/>
          <a:stretch>
            <a:fillRect/>
          </a:stretch>
        </p:blipFill>
        <p:spPr bwMode="auto">
          <a:xfrm>
            <a:off x="823464" y="1520105"/>
            <a:ext cx="1728788" cy="2286000"/>
          </a:xfrm>
          <a:prstGeom prst="rect">
            <a:avLst/>
          </a:prstGeom>
          <a:noFill/>
          <a:ln w="9525">
            <a:noFill/>
            <a:miter lim="800000"/>
            <a:headEnd/>
            <a:tailEnd/>
          </a:ln>
        </p:spPr>
      </p:pic>
      <p:pic>
        <p:nvPicPr>
          <p:cNvPr id="35844" name="Picture 4" descr="AJClinicalPathology"/>
          <p:cNvPicPr>
            <a:picLocks noChangeAspect="1" noChangeArrowheads="1"/>
          </p:cNvPicPr>
          <p:nvPr/>
        </p:nvPicPr>
        <p:blipFill>
          <a:blip r:embed="rId3" cstate="print"/>
          <a:srcRect/>
          <a:stretch>
            <a:fillRect/>
          </a:stretch>
        </p:blipFill>
        <p:spPr bwMode="auto">
          <a:xfrm>
            <a:off x="2563364" y="1468346"/>
            <a:ext cx="1828800" cy="2286000"/>
          </a:xfrm>
          <a:prstGeom prst="rect">
            <a:avLst/>
          </a:prstGeom>
          <a:noFill/>
          <a:ln w="9525">
            <a:noFill/>
            <a:miter lim="800000"/>
            <a:headEnd/>
            <a:tailEnd/>
          </a:ln>
        </p:spPr>
      </p:pic>
      <p:pic>
        <p:nvPicPr>
          <p:cNvPr id="35845" name="Picture 5" descr="AnnalsInternalMedicine"/>
          <p:cNvPicPr>
            <a:picLocks noChangeAspect="1" noChangeArrowheads="1"/>
          </p:cNvPicPr>
          <p:nvPr/>
        </p:nvPicPr>
        <p:blipFill>
          <a:blip r:embed="rId4" cstate="print"/>
          <a:srcRect/>
          <a:stretch>
            <a:fillRect/>
          </a:stretch>
        </p:blipFill>
        <p:spPr bwMode="auto">
          <a:xfrm>
            <a:off x="6326876" y="1476973"/>
            <a:ext cx="1828800" cy="2286000"/>
          </a:xfrm>
          <a:prstGeom prst="rect">
            <a:avLst/>
          </a:prstGeom>
          <a:noFill/>
          <a:ln w="9525">
            <a:noFill/>
            <a:miter lim="800000"/>
            <a:headEnd/>
            <a:tailEnd/>
          </a:ln>
        </p:spPr>
      </p:pic>
      <p:pic>
        <p:nvPicPr>
          <p:cNvPr id="35846" name="Picture 6" descr="ASurgeon"/>
          <p:cNvPicPr>
            <a:picLocks noChangeAspect="1" noChangeArrowheads="1"/>
          </p:cNvPicPr>
          <p:nvPr/>
        </p:nvPicPr>
        <p:blipFill>
          <a:blip r:embed="rId5" cstate="print"/>
          <a:srcRect/>
          <a:stretch>
            <a:fillRect/>
          </a:stretch>
        </p:blipFill>
        <p:spPr bwMode="auto">
          <a:xfrm>
            <a:off x="4393812" y="1468346"/>
            <a:ext cx="1828800" cy="2286000"/>
          </a:xfrm>
          <a:prstGeom prst="rect">
            <a:avLst/>
          </a:prstGeom>
          <a:noFill/>
          <a:ln w="9525">
            <a:noFill/>
            <a:miter lim="800000"/>
            <a:headEnd/>
            <a:tailEnd/>
          </a:ln>
        </p:spPr>
      </p:pic>
      <p:pic>
        <p:nvPicPr>
          <p:cNvPr id="35848" name="Picture 8" descr="Diabetes Care"/>
          <p:cNvPicPr>
            <a:picLocks noChangeAspect="1" noChangeArrowheads="1"/>
          </p:cNvPicPr>
          <p:nvPr/>
        </p:nvPicPr>
        <p:blipFill>
          <a:blip r:embed="rId6" cstate="print"/>
          <a:srcRect/>
          <a:stretch>
            <a:fillRect/>
          </a:stretch>
        </p:blipFill>
        <p:spPr bwMode="auto">
          <a:xfrm>
            <a:off x="2447265" y="3886537"/>
            <a:ext cx="1828800" cy="2286000"/>
          </a:xfrm>
          <a:prstGeom prst="rect">
            <a:avLst/>
          </a:prstGeom>
          <a:noFill/>
          <a:ln w="9525">
            <a:noFill/>
            <a:miter lim="800000"/>
            <a:headEnd/>
            <a:tailEnd/>
          </a:ln>
        </p:spPr>
      </p:pic>
      <p:pic>
        <p:nvPicPr>
          <p:cNvPr id="35849" name="Picture 9" descr="Diabetes_"/>
          <p:cNvPicPr>
            <a:picLocks noChangeAspect="1" noChangeArrowheads="1"/>
          </p:cNvPicPr>
          <p:nvPr/>
        </p:nvPicPr>
        <p:blipFill>
          <a:blip r:embed="rId7" cstate="print"/>
          <a:srcRect/>
          <a:stretch>
            <a:fillRect/>
          </a:stretch>
        </p:blipFill>
        <p:spPr bwMode="auto">
          <a:xfrm>
            <a:off x="465027" y="3886537"/>
            <a:ext cx="1828800" cy="2286000"/>
          </a:xfrm>
          <a:prstGeom prst="rect">
            <a:avLst/>
          </a:prstGeom>
          <a:noFill/>
          <a:ln w="9525">
            <a:noFill/>
            <a:miter lim="800000"/>
            <a:headEnd/>
            <a:tailEnd/>
          </a:ln>
        </p:spPr>
      </p:pic>
      <p:pic>
        <p:nvPicPr>
          <p:cNvPr id="35850" name="Picture 10" descr="Genetics_"/>
          <p:cNvPicPr>
            <a:picLocks noChangeAspect="1" noChangeArrowheads="1"/>
          </p:cNvPicPr>
          <p:nvPr/>
        </p:nvPicPr>
        <p:blipFill>
          <a:blip r:embed="rId8" cstate="print"/>
          <a:srcRect/>
          <a:stretch>
            <a:fillRect/>
          </a:stretch>
        </p:blipFill>
        <p:spPr bwMode="auto">
          <a:xfrm>
            <a:off x="4473826" y="3877483"/>
            <a:ext cx="1828800" cy="2286000"/>
          </a:xfrm>
          <a:prstGeom prst="rect">
            <a:avLst/>
          </a:prstGeom>
          <a:noFill/>
          <a:ln w="9525">
            <a:noFill/>
            <a:miter lim="800000"/>
            <a:headEnd/>
            <a:tailEnd/>
          </a:ln>
        </p:spPr>
      </p:pic>
      <p:pic>
        <p:nvPicPr>
          <p:cNvPr id="35851" name="Picture 11" descr="Gerontologist"/>
          <p:cNvPicPr>
            <a:picLocks noChangeAspect="1" noChangeArrowheads="1"/>
          </p:cNvPicPr>
          <p:nvPr/>
        </p:nvPicPr>
        <p:blipFill>
          <a:blip r:embed="rId9" cstate="print"/>
          <a:srcRect/>
          <a:stretch>
            <a:fillRect/>
          </a:stretch>
        </p:blipFill>
        <p:spPr bwMode="auto">
          <a:xfrm>
            <a:off x="6536429" y="3859376"/>
            <a:ext cx="1828800" cy="2286000"/>
          </a:xfrm>
          <a:prstGeom prst="rect">
            <a:avLst/>
          </a:prstGeom>
          <a:noFill/>
          <a:ln w="9525">
            <a:noFill/>
            <a:miter lim="800000"/>
            <a:headEnd/>
            <a:tailEnd/>
          </a:ln>
        </p:spPr>
      </p:pic>
      <p:sp>
        <p:nvSpPr>
          <p:cNvPr id="13" name="Text Box 13"/>
          <p:cNvSpPr txBox="1">
            <a:spLocks noChangeArrowheads="1"/>
          </p:cNvSpPr>
          <p:nvPr/>
        </p:nvSpPr>
        <p:spPr bwMode="auto">
          <a:xfrm>
            <a:off x="1047721" y="3216394"/>
            <a:ext cx="1497012" cy="303213"/>
          </a:xfrm>
          <a:prstGeom prst="rect">
            <a:avLst/>
          </a:prstGeom>
          <a:solidFill>
            <a:schemeClr val="bg1"/>
          </a:solidFill>
          <a:ln w="12700">
            <a:solidFill>
              <a:schemeClr val="bg1">
                <a:lumMod val="75000"/>
              </a:schemeClr>
            </a:solidFill>
            <a:miter lim="800000"/>
            <a:headEnd/>
            <a:tailEnd/>
          </a:ln>
        </p:spPr>
        <p:txBody>
          <a:bodyPr>
            <a:spAutoFit/>
          </a:bodyPr>
          <a:lstStyle/>
          <a:p>
            <a:pPr>
              <a:spcBef>
                <a:spcPct val="50000"/>
              </a:spcBef>
            </a:pPr>
            <a:r>
              <a:rPr lang="en-US" sz="1300" dirty="0">
                <a:solidFill>
                  <a:srgbClr val="000000"/>
                </a:solidFill>
                <a:ea typeface="ＭＳ Ｐゴシック" pitchFamily="34" charset="-128"/>
                <a:cs typeface="Arial" pitchFamily="34" charset="0"/>
              </a:rPr>
              <a:t>No Embargo </a:t>
            </a:r>
          </a:p>
        </p:txBody>
      </p:sp>
      <p:sp>
        <p:nvSpPr>
          <p:cNvPr id="14" name="Text Box 14"/>
          <p:cNvSpPr txBox="1">
            <a:spLocks noChangeArrowheads="1"/>
          </p:cNvSpPr>
          <p:nvPr/>
        </p:nvSpPr>
        <p:spPr bwMode="auto">
          <a:xfrm>
            <a:off x="2884727" y="3242273"/>
            <a:ext cx="1497012" cy="303213"/>
          </a:xfrm>
          <a:prstGeom prst="rect">
            <a:avLst/>
          </a:prstGeom>
          <a:solidFill>
            <a:schemeClr val="bg1"/>
          </a:solidFill>
          <a:ln w="12700">
            <a:solidFill>
              <a:schemeClr val="bg1">
                <a:lumMod val="75000"/>
              </a:schemeClr>
            </a:solidFill>
            <a:miter lim="800000"/>
            <a:headEnd/>
            <a:tailEnd/>
          </a:ln>
        </p:spPr>
        <p:txBody>
          <a:bodyPr>
            <a:spAutoFit/>
          </a:bodyPr>
          <a:lstStyle/>
          <a:p>
            <a:pPr>
              <a:spcBef>
                <a:spcPct val="50000"/>
              </a:spcBef>
            </a:pPr>
            <a:r>
              <a:rPr lang="en-US" sz="1300" dirty="0">
                <a:solidFill>
                  <a:srgbClr val="000000"/>
                </a:solidFill>
                <a:ea typeface="ＭＳ Ｐゴシック" pitchFamily="34" charset="-128"/>
                <a:cs typeface="Arial" pitchFamily="34" charset="0"/>
              </a:rPr>
              <a:t>No Embargo</a:t>
            </a:r>
          </a:p>
        </p:txBody>
      </p:sp>
      <p:sp>
        <p:nvSpPr>
          <p:cNvPr id="15" name="Text Box 15"/>
          <p:cNvSpPr txBox="1">
            <a:spLocks noChangeArrowheads="1"/>
          </p:cNvSpPr>
          <p:nvPr/>
        </p:nvSpPr>
        <p:spPr bwMode="auto">
          <a:xfrm>
            <a:off x="4633253" y="3259526"/>
            <a:ext cx="1497012" cy="303213"/>
          </a:xfrm>
          <a:prstGeom prst="rect">
            <a:avLst/>
          </a:prstGeom>
          <a:solidFill>
            <a:schemeClr val="bg1"/>
          </a:solidFill>
          <a:ln w="12700">
            <a:solidFill>
              <a:schemeClr val="bg1">
                <a:lumMod val="75000"/>
              </a:schemeClr>
            </a:solidFill>
            <a:miter lim="800000"/>
            <a:headEnd/>
            <a:tailEnd/>
          </a:ln>
        </p:spPr>
        <p:txBody>
          <a:bodyPr>
            <a:spAutoFit/>
          </a:bodyPr>
          <a:lstStyle/>
          <a:p>
            <a:pPr>
              <a:spcBef>
                <a:spcPct val="50000"/>
              </a:spcBef>
            </a:pPr>
            <a:r>
              <a:rPr lang="en-US" sz="1300" dirty="0">
                <a:solidFill>
                  <a:srgbClr val="000000"/>
                </a:solidFill>
                <a:ea typeface="ＭＳ Ｐゴシック" pitchFamily="34" charset="-128"/>
                <a:cs typeface="Arial" pitchFamily="34" charset="0"/>
              </a:rPr>
              <a:t>No Embargo</a:t>
            </a:r>
          </a:p>
        </p:txBody>
      </p:sp>
      <p:sp>
        <p:nvSpPr>
          <p:cNvPr id="16" name="Text Box 16"/>
          <p:cNvSpPr txBox="1">
            <a:spLocks noChangeArrowheads="1"/>
          </p:cNvSpPr>
          <p:nvPr/>
        </p:nvSpPr>
        <p:spPr bwMode="auto">
          <a:xfrm>
            <a:off x="6638027" y="3216394"/>
            <a:ext cx="1497013" cy="303213"/>
          </a:xfrm>
          <a:prstGeom prst="rect">
            <a:avLst/>
          </a:prstGeom>
          <a:solidFill>
            <a:schemeClr val="bg1"/>
          </a:solidFill>
          <a:ln w="12700">
            <a:solidFill>
              <a:schemeClr val="bg1">
                <a:lumMod val="75000"/>
              </a:schemeClr>
            </a:solidFill>
            <a:miter lim="800000"/>
            <a:headEnd/>
            <a:tailEnd/>
          </a:ln>
        </p:spPr>
        <p:txBody>
          <a:bodyPr>
            <a:spAutoFit/>
          </a:bodyPr>
          <a:lstStyle/>
          <a:p>
            <a:pPr>
              <a:spcBef>
                <a:spcPct val="50000"/>
              </a:spcBef>
            </a:pPr>
            <a:r>
              <a:rPr lang="en-US" sz="1300" dirty="0">
                <a:solidFill>
                  <a:srgbClr val="000000"/>
                </a:solidFill>
                <a:ea typeface="ＭＳ Ｐゴシック" pitchFamily="34" charset="-128"/>
                <a:cs typeface="Arial" pitchFamily="34" charset="0"/>
              </a:rPr>
              <a:t>No Embargo</a:t>
            </a:r>
          </a:p>
        </p:txBody>
      </p:sp>
      <p:sp>
        <p:nvSpPr>
          <p:cNvPr id="18" name="Text Box 18"/>
          <p:cNvSpPr txBox="1">
            <a:spLocks noChangeArrowheads="1"/>
          </p:cNvSpPr>
          <p:nvPr/>
        </p:nvSpPr>
        <p:spPr bwMode="auto">
          <a:xfrm>
            <a:off x="835733" y="5630255"/>
            <a:ext cx="1497012" cy="303213"/>
          </a:xfrm>
          <a:prstGeom prst="rect">
            <a:avLst/>
          </a:prstGeom>
          <a:solidFill>
            <a:schemeClr val="bg1"/>
          </a:solidFill>
          <a:ln w="12700">
            <a:solidFill>
              <a:schemeClr val="bg1">
                <a:lumMod val="75000"/>
              </a:schemeClr>
            </a:solidFill>
            <a:miter lim="800000"/>
            <a:headEnd/>
            <a:tailEnd/>
          </a:ln>
        </p:spPr>
        <p:txBody>
          <a:bodyPr>
            <a:spAutoFit/>
          </a:bodyPr>
          <a:lstStyle/>
          <a:p>
            <a:pPr>
              <a:spcBef>
                <a:spcPct val="50000"/>
              </a:spcBef>
            </a:pPr>
            <a:r>
              <a:rPr lang="en-US" sz="1300" dirty="0">
                <a:solidFill>
                  <a:srgbClr val="000000"/>
                </a:solidFill>
                <a:ea typeface="ＭＳ Ｐゴシック" pitchFamily="34" charset="-128"/>
                <a:cs typeface="Arial" pitchFamily="34" charset="0"/>
              </a:rPr>
              <a:t>No Embargo</a:t>
            </a:r>
          </a:p>
        </p:txBody>
      </p:sp>
      <p:sp>
        <p:nvSpPr>
          <p:cNvPr id="19" name="Text Box 19"/>
          <p:cNvSpPr txBox="1">
            <a:spLocks noChangeArrowheads="1"/>
          </p:cNvSpPr>
          <p:nvPr/>
        </p:nvSpPr>
        <p:spPr bwMode="auto">
          <a:xfrm>
            <a:off x="2810677" y="5639308"/>
            <a:ext cx="1497012" cy="303213"/>
          </a:xfrm>
          <a:prstGeom prst="rect">
            <a:avLst/>
          </a:prstGeom>
          <a:solidFill>
            <a:schemeClr val="bg1"/>
          </a:solidFill>
          <a:ln w="12700">
            <a:solidFill>
              <a:schemeClr val="bg1">
                <a:lumMod val="75000"/>
              </a:schemeClr>
            </a:solidFill>
            <a:miter lim="800000"/>
            <a:headEnd/>
            <a:tailEnd/>
          </a:ln>
        </p:spPr>
        <p:txBody>
          <a:bodyPr>
            <a:spAutoFit/>
          </a:bodyPr>
          <a:lstStyle/>
          <a:p>
            <a:pPr>
              <a:spcBef>
                <a:spcPct val="50000"/>
              </a:spcBef>
            </a:pPr>
            <a:r>
              <a:rPr lang="en-US" sz="1300" dirty="0">
                <a:solidFill>
                  <a:srgbClr val="000000"/>
                </a:solidFill>
                <a:ea typeface="ＭＳ Ｐゴシック" pitchFamily="34" charset="-128"/>
                <a:cs typeface="Arial" pitchFamily="34" charset="0"/>
              </a:rPr>
              <a:t>No Embargo</a:t>
            </a:r>
          </a:p>
        </p:txBody>
      </p:sp>
      <p:sp>
        <p:nvSpPr>
          <p:cNvPr id="20" name="Text Box 20"/>
          <p:cNvSpPr txBox="1">
            <a:spLocks noChangeArrowheads="1"/>
          </p:cNvSpPr>
          <p:nvPr/>
        </p:nvSpPr>
        <p:spPr bwMode="auto">
          <a:xfrm>
            <a:off x="4864226" y="5594042"/>
            <a:ext cx="1497013" cy="303213"/>
          </a:xfrm>
          <a:prstGeom prst="rect">
            <a:avLst/>
          </a:prstGeom>
          <a:solidFill>
            <a:schemeClr val="bg1"/>
          </a:solidFill>
          <a:ln w="12700">
            <a:solidFill>
              <a:schemeClr val="bg1">
                <a:lumMod val="75000"/>
              </a:schemeClr>
            </a:solidFill>
            <a:miter lim="800000"/>
            <a:headEnd/>
            <a:tailEnd/>
          </a:ln>
        </p:spPr>
        <p:txBody>
          <a:bodyPr>
            <a:spAutoFit/>
          </a:bodyPr>
          <a:lstStyle/>
          <a:p>
            <a:pPr>
              <a:spcBef>
                <a:spcPct val="50000"/>
              </a:spcBef>
            </a:pPr>
            <a:r>
              <a:rPr lang="en-US" sz="1300" dirty="0">
                <a:solidFill>
                  <a:srgbClr val="000000"/>
                </a:solidFill>
                <a:ea typeface="ＭＳ Ｐゴシック" pitchFamily="34" charset="-128"/>
                <a:cs typeface="Arial" pitchFamily="34" charset="0"/>
              </a:rPr>
              <a:t>No Embargo</a:t>
            </a:r>
          </a:p>
        </p:txBody>
      </p:sp>
      <p:sp>
        <p:nvSpPr>
          <p:cNvPr id="21" name="Text Box 21"/>
          <p:cNvSpPr txBox="1">
            <a:spLocks noChangeArrowheads="1"/>
          </p:cNvSpPr>
          <p:nvPr/>
        </p:nvSpPr>
        <p:spPr bwMode="auto">
          <a:xfrm>
            <a:off x="6762002" y="5621202"/>
            <a:ext cx="1639615" cy="292388"/>
          </a:xfrm>
          <a:prstGeom prst="rect">
            <a:avLst/>
          </a:prstGeom>
          <a:solidFill>
            <a:schemeClr val="bg1"/>
          </a:solidFill>
          <a:ln w="12700">
            <a:solidFill>
              <a:schemeClr val="bg1">
                <a:lumMod val="75000"/>
              </a:schemeClr>
            </a:solidFill>
            <a:miter lim="800000"/>
            <a:headEnd/>
            <a:tailEnd/>
          </a:ln>
        </p:spPr>
        <p:txBody>
          <a:bodyPr wrap="square">
            <a:spAutoFit/>
          </a:bodyPr>
          <a:lstStyle/>
          <a:p>
            <a:pPr>
              <a:spcBef>
                <a:spcPct val="50000"/>
              </a:spcBef>
            </a:pPr>
            <a:r>
              <a:rPr lang="en-US" sz="1300" dirty="0" smtClean="0">
                <a:solidFill>
                  <a:srgbClr val="000000"/>
                </a:solidFill>
                <a:ea typeface="ＭＳ Ｐゴシック" pitchFamily="34" charset="-128"/>
                <a:cs typeface="Arial" pitchFamily="34" charset="0"/>
              </a:rPr>
              <a:t>12-Month </a:t>
            </a:r>
            <a:r>
              <a:rPr lang="en-US" sz="1300" dirty="0">
                <a:solidFill>
                  <a:srgbClr val="000000"/>
                </a:solidFill>
                <a:ea typeface="ＭＳ Ｐゴシック" pitchFamily="34" charset="-128"/>
                <a:cs typeface="Arial" pitchFamily="34" charset="0"/>
              </a:rPr>
              <a:t>Embargo</a:t>
            </a:r>
          </a:p>
        </p:txBody>
      </p:sp>
      <p:sp>
        <p:nvSpPr>
          <p:cNvPr id="23" name="Text Box 23"/>
          <p:cNvSpPr txBox="1">
            <a:spLocks noChangeArrowheads="1"/>
          </p:cNvSpPr>
          <p:nvPr/>
        </p:nvSpPr>
        <p:spPr bwMode="auto">
          <a:xfrm>
            <a:off x="6640286" y="2908689"/>
            <a:ext cx="1502228" cy="290512"/>
          </a:xfrm>
          <a:prstGeom prst="rect">
            <a:avLst/>
          </a:prstGeom>
          <a:solidFill>
            <a:srgbClr val="0065A2"/>
          </a:solidFill>
          <a:ln w="12700">
            <a:noFill/>
            <a:miter lim="800000"/>
            <a:headEnd/>
            <a:tailEnd/>
          </a:ln>
        </p:spPr>
        <p:txBody>
          <a:bodyPr wrap="square">
            <a:spAutoFit/>
          </a:bodyPr>
          <a:lstStyle/>
          <a:p>
            <a:pPr>
              <a:spcBef>
                <a:spcPct val="50000"/>
              </a:spcBef>
            </a:pPr>
            <a:r>
              <a:rPr lang="en-US" sz="1300" b="1" dirty="0" smtClean="0">
                <a:solidFill>
                  <a:srgbClr val="FFFFFF"/>
                </a:solidFill>
                <a:ea typeface="ＭＳ Ｐゴシック" pitchFamily="34" charset="-128"/>
                <a:cs typeface="Arial" pitchFamily="34" charset="0"/>
              </a:rPr>
              <a:t>1960 </a:t>
            </a:r>
            <a:r>
              <a:rPr lang="en-US" sz="1300" b="1" dirty="0">
                <a:solidFill>
                  <a:srgbClr val="FFFFFF"/>
                </a:solidFill>
                <a:ea typeface="ＭＳ Ｐゴシック" pitchFamily="34" charset="-128"/>
                <a:cs typeface="Arial" pitchFamily="34" charset="0"/>
              </a:rPr>
              <a:t>to present</a:t>
            </a:r>
          </a:p>
        </p:txBody>
      </p:sp>
      <p:sp>
        <p:nvSpPr>
          <p:cNvPr id="25" name="Text Box 25"/>
          <p:cNvSpPr txBox="1">
            <a:spLocks noChangeArrowheads="1"/>
          </p:cNvSpPr>
          <p:nvPr/>
        </p:nvSpPr>
        <p:spPr bwMode="auto">
          <a:xfrm>
            <a:off x="808346" y="5284826"/>
            <a:ext cx="1516969" cy="290512"/>
          </a:xfrm>
          <a:prstGeom prst="rect">
            <a:avLst/>
          </a:prstGeom>
          <a:solidFill>
            <a:srgbClr val="0065A2"/>
          </a:solidFill>
          <a:ln w="12700">
            <a:noFill/>
            <a:miter lim="800000"/>
            <a:headEnd/>
            <a:tailEnd/>
          </a:ln>
        </p:spPr>
        <p:txBody>
          <a:bodyPr wrap="square">
            <a:spAutoFit/>
          </a:bodyPr>
          <a:lstStyle/>
          <a:p>
            <a:pPr>
              <a:spcBef>
                <a:spcPct val="50000"/>
              </a:spcBef>
            </a:pPr>
            <a:r>
              <a:rPr lang="en-US" sz="1300" b="1" dirty="0">
                <a:solidFill>
                  <a:srgbClr val="FFFFFF"/>
                </a:solidFill>
                <a:ea typeface="ＭＳ Ｐゴシック" pitchFamily="34" charset="-128"/>
                <a:cs typeface="Arial" pitchFamily="34" charset="0"/>
              </a:rPr>
              <a:t>1952 to present</a:t>
            </a:r>
          </a:p>
        </p:txBody>
      </p:sp>
      <p:sp>
        <p:nvSpPr>
          <p:cNvPr id="26" name="Text Box 26"/>
          <p:cNvSpPr txBox="1">
            <a:spLocks noChangeArrowheads="1"/>
          </p:cNvSpPr>
          <p:nvPr/>
        </p:nvSpPr>
        <p:spPr bwMode="auto">
          <a:xfrm>
            <a:off x="2841710" y="5279663"/>
            <a:ext cx="1477281" cy="290513"/>
          </a:xfrm>
          <a:prstGeom prst="rect">
            <a:avLst/>
          </a:prstGeom>
          <a:solidFill>
            <a:srgbClr val="0065A2"/>
          </a:solidFill>
          <a:ln w="12700">
            <a:noFill/>
            <a:miter lim="800000"/>
            <a:headEnd/>
            <a:tailEnd/>
          </a:ln>
        </p:spPr>
        <p:txBody>
          <a:bodyPr wrap="square">
            <a:spAutoFit/>
          </a:bodyPr>
          <a:lstStyle/>
          <a:p>
            <a:pPr>
              <a:spcBef>
                <a:spcPct val="50000"/>
              </a:spcBef>
            </a:pPr>
            <a:r>
              <a:rPr lang="en-US" sz="1300" b="1" dirty="0">
                <a:solidFill>
                  <a:srgbClr val="FFFFFF"/>
                </a:solidFill>
                <a:ea typeface="ＭＳ Ｐゴシック" pitchFamily="34" charset="-128"/>
                <a:cs typeface="Arial" pitchFamily="34" charset="0"/>
              </a:rPr>
              <a:t>1978 to present</a:t>
            </a:r>
          </a:p>
        </p:txBody>
      </p:sp>
      <p:sp>
        <p:nvSpPr>
          <p:cNvPr id="28" name="Text Box 23"/>
          <p:cNvSpPr txBox="1">
            <a:spLocks noChangeArrowheads="1"/>
          </p:cNvSpPr>
          <p:nvPr/>
        </p:nvSpPr>
        <p:spPr bwMode="auto">
          <a:xfrm>
            <a:off x="1030241" y="2891371"/>
            <a:ext cx="1502228" cy="290512"/>
          </a:xfrm>
          <a:prstGeom prst="rect">
            <a:avLst/>
          </a:prstGeom>
          <a:solidFill>
            <a:srgbClr val="0065A2"/>
          </a:solidFill>
          <a:ln w="12700">
            <a:noFill/>
            <a:miter lim="800000"/>
            <a:headEnd/>
            <a:tailEnd/>
          </a:ln>
        </p:spPr>
        <p:txBody>
          <a:bodyPr wrap="square">
            <a:spAutoFit/>
          </a:bodyPr>
          <a:lstStyle/>
          <a:p>
            <a:pPr>
              <a:spcBef>
                <a:spcPct val="50000"/>
              </a:spcBef>
            </a:pPr>
            <a:r>
              <a:rPr lang="en-US" sz="1300" b="1" dirty="0" smtClean="0">
                <a:solidFill>
                  <a:srgbClr val="FFFFFF"/>
                </a:solidFill>
                <a:ea typeface="ＭＳ Ｐゴシック" pitchFamily="34" charset="-128"/>
                <a:cs typeface="Arial" pitchFamily="34" charset="0"/>
              </a:rPr>
              <a:t>1993 </a:t>
            </a:r>
            <a:r>
              <a:rPr lang="en-US" sz="1300" b="1" dirty="0">
                <a:solidFill>
                  <a:srgbClr val="FFFFFF"/>
                </a:solidFill>
                <a:ea typeface="ＭＳ Ｐゴシック" pitchFamily="34" charset="-128"/>
                <a:cs typeface="Arial" pitchFamily="34" charset="0"/>
              </a:rPr>
              <a:t>to present</a:t>
            </a:r>
          </a:p>
        </p:txBody>
      </p:sp>
      <p:sp>
        <p:nvSpPr>
          <p:cNvPr id="29" name="Text Box 23"/>
          <p:cNvSpPr txBox="1">
            <a:spLocks noChangeArrowheads="1"/>
          </p:cNvSpPr>
          <p:nvPr/>
        </p:nvSpPr>
        <p:spPr bwMode="auto">
          <a:xfrm>
            <a:off x="2885219" y="2932793"/>
            <a:ext cx="1502228" cy="290512"/>
          </a:xfrm>
          <a:prstGeom prst="rect">
            <a:avLst/>
          </a:prstGeom>
          <a:solidFill>
            <a:srgbClr val="0065A2"/>
          </a:solidFill>
          <a:ln w="12700">
            <a:noFill/>
            <a:miter lim="800000"/>
            <a:headEnd/>
            <a:tailEnd/>
          </a:ln>
        </p:spPr>
        <p:txBody>
          <a:bodyPr wrap="square">
            <a:spAutoFit/>
          </a:bodyPr>
          <a:lstStyle/>
          <a:p>
            <a:pPr>
              <a:spcBef>
                <a:spcPct val="50000"/>
              </a:spcBef>
            </a:pPr>
            <a:r>
              <a:rPr lang="en-US" sz="1300" b="1" dirty="0" smtClean="0">
                <a:solidFill>
                  <a:srgbClr val="FFFFFF"/>
                </a:solidFill>
                <a:ea typeface="ＭＳ Ｐゴシック" pitchFamily="34" charset="-128"/>
                <a:cs typeface="Arial" pitchFamily="34" charset="0"/>
              </a:rPr>
              <a:t>2010 </a:t>
            </a:r>
            <a:r>
              <a:rPr lang="en-US" sz="1300" b="1" dirty="0">
                <a:solidFill>
                  <a:srgbClr val="FFFFFF"/>
                </a:solidFill>
                <a:ea typeface="ＭＳ Ｐゴシック" pitchFamily="34" charset="-128"/>
                <a:cs typeface="Arial" pitchFamily="34" charset="0"/>
              </a:rPr>
              <a:t>to present</a:t>
            </a:r>
          </a:p>
        </p:txBody>
      </p:sp>
      <p:sp>
        <p:nvSpPr>
          <p:cNvPr id="30" name="Text Box 23"/>
          <p:cNvSpPr txBox="1">
            <a:spLocks noChangeArrowheads="1"/>
          </p:cNvSpPr>
          <p:nvPr/>
        </p:nvSpPr>
        <p:spPr bwMode="auto">
          <a:xfrm>
            <a:off x="4623109" y="2932731"/>
            <a:ext cx="1502228" cy="290512"/>
          </a:xfrm>
          <a:prstGeom prst="rect">
            <a:avLst/>
          </a:prstGeom>
          <a:solidFill>
            <a:srgbClr val="0065A2"/>
          </a:solidFill>
          <a:ln w="12700">
            <a:noFill/>
            <a:miter lim="800000"/>
            <a:headEnd/>
            <a:tailEnd/>
          </a:ln>
        </p:spPr>
        <p:txBody>
          <a:bodyPr wrap="square">
            <a:spAutoFit/>
          </a:bodyPr>
          <a:lstStyle/>
          <a:p>
            <a:pPr>
              <a:spcBef>
                <a:spcPct val="50000"/>
              </a:spcBef>
            </a:pPr>
            <a:r>
              <a:rPr lang="en-US" sz="1300" b="1" dirty="0" smtClean="0">
                <a:solidFill>
                  <a:srgbClr val="FFFFFF"/>
                </a:solidFill>
                <a:ea typeface="ＭＳ Ｐゴシック" pitchFamily="34" charset="-128"/>
                <a:cs typeface="Arial" pitchFamily="34" charset="0"/>
              </a:rPr>
              <a:t>1995 </a:t>
            </a:r>
            <a:r>
              <a:rPr lang="en-US" sz="1300" b="1" dirty="0">
                <a:solidFill>
                  <a:srgbClr val="FFFFFF"/>
                </a:solidFill>
                <a:ea typeface="ＭＳ Ｐゴシック" pitchFamily="34" charset="-128"/>
                <a:cs typeface="Arial" pitchFamily="34" charset="0"/>
              </a:rPr>
              <a:t>to present</a:t>
            </a:r>
          </a:p>
        </p:txBody>
      </p:sp>
      <p:sp>
        <p:nvSpPr>
          <p:cNvPr id="31" name="Text Box 26"/>
          <p:cNvSpPr txBox="1">
            <a:spLocks noChangeArrowheads="1"/>
          </p:cNvSpPr>
          <p:nvPr/>
        </p:nvSpPr>
        <p:spPr bwMode="auto">
          <a:xfrm>
            <a:off x="4866727" y="5270120"/>
            <a:ext cx="1477281" cy="290513"/>
          </a:xfrm>
          <a:prstGeom prst="rect">
            <a:avLst/>
          </a:prstGeom>
          <a:solidFill>
            <a:srgbClr val="0065A2"/>
          </a:solidFill>
          <a:ln w="12700">
            <a:noFill/>
            <a:miter lim="800000"/>
            <a:headEnd/>
            <a:tailEnd/>
          </a:ln>
        </p:spPr>
        <p:txBody>
          <a:bodyPr wrap="square">
            <a:spAutoFit/>
          </a:bodyPr>
          <a:lstStyle/>
          <a:p>
            <a:pPr>
              <a:spcBef>
                <a:spcPct val="50000"/>
              </a:spcBef>
            </a:pPr>
            <a:r>
              <a:rPr lang="en-US" sz="1300" b="1" dirty="0" smtClean="0">
                <a:solidFill>
                  <a:srgbClr val="FFFFFF"/>
                </a:solidFill>
                <a:ea typeface="ＭＳ Ｐゴシック" pitchFamily="34" charset="-128"/>
                <a:cs typeface="Arial" pitchFamily="34" charset="0"/>
              </a:rPr>
              <a:t>1916 </a:t>
            </a:r>
            <a:r>
              <a:rPr lang="en-US" sz="1300" b="1" dirty="0">
                <a:solidFill>
                  <a:srgbClr val="FFFFFF"/>
                </a:solidFill>
                <a:ea typeface="ＭＳ Ｐゴシック" pitchFamily="34" charset="-128"/>
                <a:cs typeface="Arial" pitchFamily="34" charset="0"/>
              </a:rPr>
              <a:t>to present</a:t>
            </a:r>
          </a:p>
        </p:txBody>
      </p:sp>
      <p:sp>
        <p:nvSpPr>
          <p:cNvPr id="32" name="Text Box 26"/>
          <p:cNvSpPr txBox="1">
            <a:spLocks noChangeArrowheads="1"/>
          </p:cNvSpPr>
          <p:nvPr/>
        </p:nvSpPr>
        <p:spPr bwMode="auto">
          <a:xfrm>
            <a:off x="6771993" y="5269631"/>
            <a:ext cx="1622974" cy="290513"/>
          </a:xfrm>
          <a:prstGeom prst="rect">
            <a:avLst/>
          </a:prstGeom>
          <a:solidFill>
            <a:srgbClr val="0065A2"/>
          </a:solidFill>
          <a:ln w="12700">
            <a:noFill/>
            <a:miter lim="800000"/>
            <a:headEnd/>
            <a:tailEnd/>
          </a:ln>
        </p:spPr>
        <p:txBody>
          <a:bodyPr wrap="square">
            <a:spAutoFit/>
          </a:bodyPr>
          <a:lstStyle/>
          <a:p>
            <a:pPr>
              <a:spcBef>
                <a:spcPct val="50000"/>
              </a:spcBef>
            </a:pPr>
            <a:r>
              <a:rPr lang="en-US" sz="1300" b="1" dirty="0" smtClean="0">
                <a:solidFill>
                  <a:srgbClr val="FFFFFF"/>
                </a:solidFill>
                <a:ea typeface="ＭＳ Ｐゴシック" pitchFamily="34" charset="-128"/>
                <a:cs typeface="Arial" pitchFamily="34" charset="0"/>
              </a:rPr>
              <a:t>1996 </a:t>
            </a:r>
            <a:r>
              <a:rPr lang="en-US" sz="1300" b="1" dirty="0">
                <a:solidFill>
                  <a:srgbClr val="FFFFFF"/>
                </a:solidFill>
                <a:ea typeface="ＭＳ Ｐゴシック" pitchFamily="34" charset="-128"/>
                <a:cs typeface="Arial" pitchFamily="34" charset="0"/>
              </a:rPr>
              <a:t>to present</a:t>
            </a:r>
          </a:p>
        </p:txBody>
      </p:sp>
    </p:spTree>
    <p:extLst>
      <p:ext uri="{BB962C8B-B14F-4D97-AF65-F5344CB8AC3E}">
        <p14:creationId xmlns:p14="http://schemas.microsoft.com/office/powerpoint/2010/main" val="765305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8" grpId="0" animBg="1"/>
      <p:bldP spid="19" grpId="0" animBg="1"/>
      <p:bldP spid="20" grpId="0" animBg="1"/>
      <p:bldP spid="21" grpId="0" animBg="1"/>
      <p:bldP spid="23" grpId="0" animBg="1"/>
      <p:bldP spid="25" grpId="0" animBg="1"/>
      <p:bldP spid="26" grpId="0" animBg="1"/>
      <p:bldP spid="28" grpId="0" animBg="1"/>
      <p:bldP spid="29" grpId="0" animBg="1"/>
      <p:bldP spid="30" grpId="0" animBg="1"/>
      <p:bldP spid="31" grpId="0" animBg="1"/>
      <p:bldP spid="3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91" name="Picture 27" descr="JFamilyPractice_"/>
          <p:cNvPicPr>
            <a:picLocks noChangeAspect="1" noChangeArrowheads="1"/>
          </p:cNvPicPr>
          <p:nvPr/>
        </p:nvPicPr>
        <p:blipFill>
          <a:blip r:embed="rId3" cstate="print"/>
          <a:srcRect/>
          <a:stretch>
            <a:fillRect/>
          </a:stretch>
        </p:blipFill>
        <p:spPr bwMode="auto">
          <a:xfrm>
            <a:off x="2446621" y="3915521"/>
            <a:ext cx="1719262" cy="2286000"/>
          </a:xfrm>
          <a:prstGeom prst="rect">
            <a:avLst/>
          </a:prstGeom>
          <a:noFill/>
        </p:spPr>
      </p:pic>
      <p:pic>
        <p:nvPicPr>
          <p:cNvPr id="36866" name="Picture 2" descr="JExperimentalHematology"/>
          <p:cNvPicPr>
            <a:picLocks noChangeAspect="1" noChangeArrowheads="1"/>
          </p:cNvPicPr>
          <p:nvPr/>
        </p:nvPicPr>
        <p:blipFill>
          <a:blip r:embed="rId4" cstate="print"/>
          <a:srcRect/>
          <a:stretch>
            <a:fillRect/>
          </a:stretch>
        </p:blipFill>
        <p:spPr bwMode="auto">
          <a:xfrm>
            <a:off x="505359" y="3921400"/>
            <a:ext cx="1828800" cy="2286000"/>
          </a:xfrm>
          <a:prstGeom prst="rect">
            <a:avLst/>
          </a:prstGeom>
          <a:noFill/>
          <a:ln w="9525">
            <a:noFill/>
            <a:miter lim="800000"/>
            <a:headEnd/>
            <a:tailEnd/>
          </a:ln>
        </p:spPr>
      </p:pic>
      <p:pic>
        <p:nvPicPr>
          <p:cNvPr id="36867" name="Picture 3" descr="JNuclearMedicine"/>
          <p:cNvPicPr>
            <a:picLocks noChangeAspect="1" noChangeArrowheads="1"/>
          </p:cNvPicPr>
          <p:nvPr/>
        </p:nvPicPr>
        <p:blipFill>
          <a:blip r:embed="rId5" cstate="print"/>
          <a:srcRect/>
          <a:stretch>
            <a:fillRect/>
          </a:stretch>
        </p:blipFill>
        <p:spPr bwMode="auto">
          <a:xfrm>
            <a:off x="4396337" y="3939507"/>
            <a:ext cx="1828800" cy="2286000"/>
          </a:xfrm>
          <a:prstGeom prst="rect">
            <a:avLst/>
          </a:prstGeom>
          <a:noFill/>
          <a:ln w="9525">
            <a:noFill/>
            <a:miter lim="800000"/>
            <a:headEnd/>
            <a:tailEnd/>
          </a:ln>
        </p:spPr>
      </p:pic>
      <p:pic>
        <p:nvPicPr>
          <p:cNvPr id="36870" name="Picture 6" descr="TopicsinStrokeRehabilitation"/>
          <p:cNvPicPr>
            <a:picLocks noChangeAspect="1" noChangeArrowheads="1"/>
          </p:cNvPicPr>
          <p:nvPr/>
        </p:nvPicPr>
        <p:blipFill>
          <a:blip r:embed="rId6" cstate="print"/>
          <a:srcRect/>
          <a:stretch>
            <a:fillRect/>
          </a:stretch>
        </p:blipFill>
        <p:spPr bwMode="auto">
          <a:xfrm>
            <a:off x="6379392" y="3912347"/>
            <a:ext cx="1828800" cy="2286000"/>
          </a:xfrm>
          <a:prstGeom prst="rect">
            <a:avLst/>
          </a:prstGeom>
          <a:noFill/>
          <a:ln w="9525">
            <a:noFill/>
            <a:miter lim="800000"/>
            <a:headEnd/>
            <a:tailEnd/>
          </a:ln>
        </p:spPr>
      </p:pic>
      <p:pic>
        <p:nvPicPr>
          <p:cNvPr id="36873" name="Picture 9" descr="JBoneJointSurgery"/>
          <p:cNvPicPr>
            <a:picLocks noChangeAspect="1" noChangeArrowheads="1"/>
          </p:cNvPicPr>
          <p:nvPr/>
        </p:nvPicPr>
        <p:blipFill>
          <a:blip r:embed="rId7" cstate="print"/>
          <a:srcRect/>
          <a:stretch>
            <a:fillRect/>
          </a:stretch>
        </p:blipFill>
        <p:spPr bwMode="auto">
          <a:xfrm>
            <a:off x="1361404" y="1520142"/>
            <a:ext cx="1828800" cy="2286000"/>
          </a:xfrm>
          <a:prstGeom prst="rect">
            <a:avLst/>
          </a:prstGeom>
          <a:noFill/>
          <a:ln w="9525">
            <a:noFill/>
            <a:miter lim="800000"/>
            <a:headEnd/>
            <a:tailEnd/>
          </a:ln>
        </p:spPr>
      </p:pic>
      <p:pic>
        <p:nvPicPr>
          <p:cNvPr id="36874" name="Picture 10" descr="JClinicalOncology_"/>
          <p:cNvPicPr>
            <a:picLocks noChangeAspect="1" noChangeArrowheads="1"/>
          </p:cNvPicPr>
          <p:nvPr/>
        </p:nvPicPr>
        <p:blipFill>
          <a:blip r:embed="rId8" cstate="print"/>
          <a:srcRect/>
          <a:stretch>
            <a:fillRect/>
          </a:stretch>
        </p:blipFill>
        <p:spPr bwMode="auto">
          <a:xfrm>
            <a:off x="3468969" y="1539469"/>
            <a:ext cx="1828800" cy="2286000"/>
          </a:xfrm>
          <a:prstGeom prst="rect">
            <a:avLst/>
          </a:prstGeom>
          <a:noFill/>
          <a:ln w="9525">
            <a:noFill/>
            <a:miter lim="800000"/>
            <a:headEnd/>
            <a:tailEnd/>
          </a:ln>
        </p:spPr>
      </p:pic>
      <p:pic>
        <p:nvPicPr>
          <p:cNvPr id="36875" name="Picture 11" descr="JEpidemiology"/>
          <p:cNvPicPr>
            <a:picLocks noChangeAspect="1" noChangeArrowheads="1"/>
          </p:cNvPicPr>
          <p:nvPr/>
        </p:nvPicPr>
        <p:blipFill>
          <a:blip r:embed="rId9" cstate="print"/>
          <a:srcRect/>
          <a:stretch>
            <a:fillRect/>
          </a:stretch>
        </p:blipFill>
        <p:spPr bwMode="auto">
          <a:xfrm>
            <a:off x="5510037" y="1562459"/>
            <a:ext cx="1828800" cy="2286000"/>
          </a:xfrm>
          <a:prstGeom prst="rect">
            <a:avLst/>
          </a:prstGeom>
          <a:noFill/>
          <a:ln w="9525">
            <a:noFill/>
            <a:miter lim="800000"/>
            <a:headEnd/>
            <a:tailEnd/>
          </a:ln>
        </p:spPr>
      </p:pic>
      <p:sp>
        <p:nvSpPr>
          <p:cNvPr id="15" name="Text Box 15"/>
          <p:cNvSpPr txBox="1">
            <a:spLocks noChangeArrowheads="1"/>
          </p:cNvSpPr>
          <p:nvPr/>
        </p:nvSpPr>
        <p:spPr bwMode="auto">
          <a:xfrm>
            <a:off x="1646876" y="3261943"/>
            <a:ext cx="1497013" cy="303213"/>
          </a:xfrm>
          <a:prstGeom prst="rect">
            <a:avLst/>
          </a:prstGeom>
          <a:solidFill>
            <a:schemeClr val="bg1"/>
          </a:solidFill>
          <a:ln w="12700">
            <a:solidFill>
              <a:schemeClr val="bg1">
                <a:lumMod val="75000"/>
              </a:schemeClr>
            </a:solidFill>
            <a:miter lim="800000"/>
            <a:headEnd/>
            <a:tailEnd/>
          </a:ln>
        </p:spPr>
        <p:txBody>
          <a:bodyPr>
            <a:spAutoFit/>
          </a:bodyPr>
          <a:lstStyle/>
          <a:p>
            <a:pPr>
              <a:spcBef>
                <a:spcPct val="50000"/>
              </a:spcBef>
            </a:pPr>
            <a:r>
              <a:rPr lang="en-US" sz="1300" dirty="0">
                <a:solidFill>
                  <a:srgbClr val="000000"/>
                </a:solidFill>
                <a:ea typeface="ＭＳ Ｐゴシック" pitchFamily="34" charset="-128"/>
                <a:cs typeface="Arial" pitchFamily="34" charset="0"/>
              </a:rPr>
              <a:t>No Embargo</a:t>
            </a:r>
          </a:p>
        </p:txBody>
      </p:sp>
      <p:sp>
        <p:nvSpPr>
          <p:cNvPr id="16" name="Text Box 16"/>
          <p:cNvSpPr txBox="1">
            <a:spLocks noChangeArrowheads="1"/>
          </p:cNvSpPr>
          <p:nvPr/>
        </p:nvSpPr>
        <p:spPr bwMode="auto">
          <a:xfrm>
            <a:off x="3792878" y="3226949"/>
            <a:ext cx="1497013" cy="303213"/>
          </a:xfrm>
          <a:prstGeom prst="rect">
            <a:avLst/>
          </a:prstGeom>
          <a:solidFill>
            <a:schemeClr val="bg1"/>
          </a:solidFill>
          <a:ln w="12700">
            <a:solidFill>
              <a:schemeClr val="bg1">
                <a:lumMod val="75000"/>
              </a:schemeClr>
            </a:solidFill>
            <a:miter lim="800000"/>
            <a:headEnd/>
            <a:tailEnd/>
          </a:ln>
        </p:spPr>
        <p:txBody>
          <a:bodyPr>
            <a:spAutoFit/>
          </a:bodyPr>
          <a:lstStyle/>
          <a:p>
            <a:pPr>
              <a:spcBef>
                <a:spcPct val="50000"/>
              </a:spcBef>
            </a:pPr>
            <a:r>
              <a:rPr lang="en-US" sz="1300" dirty="0">
                <a:solidFill>
                  <a:srgbClr val="000000"/>
                </a:solidFill>
                <a:ea typeface="ＭＳ Ｐゴシック" pitchFamily="34" charset="-128"/>
                <a:cs typeface="Arial" pitchFamily="34" charset="0"/>
              </a:rPr>
              <a:t>No Embargo</a:t>
            </a:r>
          </a:p>
        </p:txBody>
      </p:sp>
      <p:sp>
        <p:nvSpPr>
          <p:cNvPr id="17" name="Text Box 17"/>
          <p:cNvSpPr txBox="1">
            <a:spLocks noChangeArrowheads="1"/>
          </p:cNvSpPr>
          <p:nvPr/>
        </p:nvSpPr>
        <p:spPr bwMode="auto">
          <a:xfrm>
            <a:off x="5811888" y="3264384"/>
            <a:ext cx="1454150" cy="303213"/>
          </a:xfrm>
          <a:prstGeom prst="rect">
            <a:avLst/>
          </a:prstGeom>
          <a:solidFill>
            <a:schemeClr val="bg1"/>
          </a:solidFill>
          <a:ln w="12700">
            <a:solidFill>
              <a:schemeClr val="bg1">
                <a:lumMod val="75000"/>
              </a:schemeClr>
            </a:solidFill>
            <a:miter lim="800000"/>
            <a:headEnd/>
            <a:tailEnd/>
          </a:ln>
        </p:spPr>
        <p:txBody>
          <a:bodyPr>
            <a:spAutoFit/>
          </a:bodyPr>
          <a:lstStyle/>
          <a:p>
            <a:pPr>
              <a:spcBef>
                <a:spcPct val="50000"/>
              </a:spcBef>
            </a:pPr>
            <a:r>
              <a:rPr lang="en-US" sz="1300" dirty="0">
                <a:solidFill>
                  <a:srgbClr val="000000"/>
                </a:solidFill>
                <a:ea typeface="ＭＳ Ｐゴシック" pitchFamily="34" charset="-128"/>
                <a:cs typeface="Arial" pitchFamily="34" charset="0"/>
              </a:rPr>
              <a:t>No Embargo</a:t>
            </a:r>
          </a:p>
        </p:txBody>
      </p:sp>
      <p:sp>
        <p:nvSpPr>
          <p:cNvPr id="18" name="Text Box 18"/>
          <p:cNvSpPr txBox="1">
            <a:spLocks noChangeArrowheads="1"/>
          </p:cNvSpPr>
          <p:nvPr/>
        </p:nvSpPr>
        <p:spPr bwMode="auto">
          <a:xfrm>
            <a:off x="784760" y="5658126"/>
            <a:ext cx="1497013" cy="303213"/>
          </a:xfrm>
          <a:prstGeom prst="rect">
            <a:avLst/>
          </a:prstGeom>
          <a:solidFill>
            <a:schemeClr val="bg1"/>
          </a:solidFill>
          <a:ln w="12700">
            <a:solidFill>
              <a:schemeClr val="bg1">
                <a:lumMod val="75000"/>
              </a:schemeClr>
            </a:solidFill>
            <a:miter lim="800000"/>
            <a:headEnd/>
            <a:tailEnd/>
          </a:ln>
        </p:spPr>
        <p:txBody>
          <a:bodyPr>
            <a:spAutoFit/>
          </a:bodyPr>
          <a:lstStyle/>
          <a:p>
            <a:pPr>
              <a:spcBef>
                <a:spcPct val="50000"/>
              </a:spcBef>
            </a:pPr>
            <a:r>
              <a:rPr lang="en-US" sz="1300" dirty="0">
                <a:solidFill>
                  <a:srgbClr val="000000"/>
                </a:solidFill>
                <a:ea typeface="ＭＳ Ｐゴシック" pitchFamily="34" charset="-128"/>
                <a:cs typeface="Arial" pitchFamily="34" charset="0"/>
              </a:rPr>
              <a:t>No Embargo</a:t>
            </a:r>
          </a:p>
        </p:txBody>
      </p:sp>
      <p:sp>
        <p:nvSpPr>
          <p:cNvPr id="19" name="Text Box 19"/>
          <p:cNvSpPr txBox="1">
            <a:spLocks noChangeArrowheads="1"/>
          </p:cNvSpPr>
          <p:nvPr/>
        </p:nvSpPr>
        <p:spPr bwMode="auto">
          <a:xfrm>
            <a:off x="2655526" y="5658125"/>
            <a:ext cx="1497013" cy="303213"/>
          </a:xfrm>
          <a:prstGeom prst="rect">
            <a:avLst/>
          </a:prstGeom>
          <a:solidFill>
            <a:schemeClr val="bg1"/>
          </a:solidFill>
          <a:ln w="12700">
            <a:solidFill>
              <a:schemeClr val="bg1">
                <a:lumMod val="75000"/>
              </a:schemeClr>
            </a:solidFill>
            <a:miter lim="800000"/>
            <a:headEnd/>
            <a:tailEnd/>
          </a:ln>
        </p:spPr>
        <p:txBody>
          <a:bodyPr>
            <a:spAutoFit/>
          </a:bodyPr>
          <a:lstStyle/>
          <a:p>
            <a:pPr>
              <a:spcBef>
                <a:spcPct val="50000"/>
              </a:spcBef>
            </a:pPr>
            <a:r>
              <a:rPr lang="en-US" sz="1300" dirty="0">
                <a:solidFill>
                  <a:srgbClr val="000000"/>
                </a:solidFill>
                <a:ea typeface="ＭＳ Ｐゴシック" pitchFamily="34" charset="-128"/>
                <a:cs typeface="Arial" pitchFamily="34" charset="0"/>
              </a:rPr>
              <a:t>No Embargo</a:t>
            </a:r>
          </a:p>
        </p:txBody>
      </p:sp>
      <p:sp>
        <p:nvSpPr>
          <p:cNvPr id="20" name="Text Box 20"/>
          <p:cNvSpPr txBox="1">
            <a:spLocks noChangeArrowheads="1"/>
          </p:cNvSpPr>
          <p:nvPr/>
        </p:nvSpPr>
        <p:spPr bwMode="auto">
          <a:xfrm>
            <a:off x="4675738" y="5685286"/>
            <a:ext cx="1555750" cy="303213"/>
          </a:xfrm>
          <a:prstGeom prst="rect">
            <a:avLst/>
          </a:prstGeom>
          <a:solidFill>
            <a:schemeClr val="bg1"/>
          </a:solidFill>
          <a:ln w="12700">
            <a:solidFill>
              <a:schemeClr val="bg1">
                <a:lumMod val="75000"/>
              </a:schemeClr>
            </a:solidFill>
            <a:miter lim="800000"/>
            <a:headEnd/>
            <a:tailEnd/>
          </a:ln>
        </p:spPr>
        <p:txBody>
          <a:bodyPr>
            <a:spAutoFit/>
          </a:bodyPr>
          <a:lstStyle/>
          <a:p>
            <a:pPr>
              <a:spcBef>
                <a:spcPct val="50000"/>
              </a:spcBef>
            </a:pPr>
            <a:r>
              <a:rPr lang="en-US" sz="1300" dirty="0">
                <a:solidFill>
                  <a:srgbClr val="000000"/>
                </a:solidFill>
                <a:ea typeface="ＭＳ Ｐゴシック" pitchFamily="34" charset="-128"/>
                <a:cs typeface="Arial" pitchFamily="34" charset="0"/>
              </a:rPr>
              <a:t>No Embargo</a:t>
            </a:r>
          </a:p>
        </p:txBody>
      </p:sp>
      <p:sp>
        <p:nvSpPr>
          <p:cNvPr id="22" name="Text Box 22"/>
          <p:cNvSpPr txBox="1">
            <a:spLocks noChangeArrowheads="1"/>
          </p:cNvSpPr>
          <p:nvPr/>
        </p:nvSpPr>
        <p:spPr bwMode="auto">
          <a:xfrm>
            <a:off x="6687022" y="5658125"/>
            <a:ext cx="1454150" cy="303213"/>
          </a:xfrm>
          <a:prstGeom prst="rect">
            <a:avLst/>
          </a:prstGeom>
          <a:solidFill>
            <a:schemeClr val="bg1"/>
          </a:solidFill>
          <a:ln w="12700">
            <a:solidFill>
              <a:schemeClr val="bg1">
                <a:lumMod val="75000"/>
              </a:schemeClr>
            </a:solidFill>
            <a:miter lim="800000"/>
            <a:headEnd/>
            <a:tailEnd/>
          </a:ln>
        </p:spPr>
        <p:txBody>
          <a:bodyPr>
            <a:spAutoFit/>
          </a:bodyPr>
          <a:lstStyle/>
          <a:p>
            <a:pPr>
              <a:spcBef>
                <a:spcPct val="50000"/>
              </a:spcBef>
            </a:pPr>
            <a:r>
              <a:rPr lang="en-US" sz="1300" dirty="0">
                <a:solidFill>
                  <a:srgbClr val="000000"/>
                </a:solidFill>
                <a:ea typeface="ＭＳ Ｐゴシック" pitchFamily="34" charset="-128"/>
                <a:cs typeface="Arial" pitchFamily="34" charset="0"/>
              </a:rPr>
              <a:t>No Embargo</a:t>
            </a:r>
          </a:p>
        </p:txBody>
      </p:sp>
      <p:sp>
        <p:nvSpPr>
          <p:cNvPr id="24" name="Text Box 24"/>
          <p:cNvSpPr txBox="1">
            <a:spLocks noChangeArrowheads="1"/>
          </p:cNvSpPr>
          <p:nvPr/>
        </p:nvSpPr>
        <p:spPr bwMode="auto">
          <a:xfrm>
            <a:off x="1624546" y="2929352"/>
            <a:ext cx="1497013" cy="290512"/>
          </a:xfrm>
          <a:prstGeom prst="rect">
            <a:avLst/>
          </a:prstGeom>
          <a:solidFill>
            <a:srgbClr val="0065A2"/>
          </a:solidFill>
          <a:ln w="12700">
            <a:noFill/>
            <a:miter lim="800000"/>
            <a:headEnd/>
            <a:tailEnd/>
          </a:ln>
        </p:spPr>
        <p:txBody>
          <a:bodyPr>
            <a:spAutoFit/>
          </a:bodyPr>
          <a:lstStyle/>
          <a:p>
            <a:pPr>
              <a:spcBef>
                <a:spcPct val="50000"/>
              </a:spcBef>
            </a:pPr>
            <a:r>
              <a:rPr lang="en-US" sz="1300" b="1" dirty="0">
                <a:solidFill>
                  <a:srgbClr val="FFFFFF"/>
                </a:solidFill>
                <a:ea typeface="ＭＳ Ｐゴシック" pitchFamily="34" charset="-128"/>
                <a:cs typeface="Arial" pitchFamily="34" charset="0"/>
              </a:rPr>
              <a:t>1982 to present</a:t>
            </a:r>
          </a:p>
        </p:txBody>
      </p:sp>
      <p:sp>
        <p:nvSpPr>
          <p:cNvPr id="25" name="Text Box 25"/>
          <p:cNvSpPr txBox="1">
            <a:spLocks noChangeArrowheads="1"/>
          </p:cNvSpPr>
          <p:nvPr/>
        </p:nvSpPr>
        <p:spPr bwMode="auto">
          <a:xfrm>
            <a:off x="4690235" y="5331745"/>
            <a:ext cx="1550534" cy="290512"/>
          </a:xfrm>
          <a:prstGeom prst="rect">
            <a:avLst/>
          </a:prstGeom>
          <a:solidFill>
            <a:srgbClr val="0065A2"/>
          </a:solidFill>
          <a:ln w="12700">
            <a:noFill/>
            <a:miter lim="800000"/>
            <a:headEnd/>
            <a:tailEnd/>
          </a:ln>
        </p:spPr>
        <p:txBody>
          <a:bodyPr wrap="square">
            <a:spAutoFit/>
          </a:bodyPr>
          <a:lstStyle/>
          <a:p>
            <a:pPr>
              <a:spcBef>
                <a:spcPct val="50000"/>
              </a:spcBef>
            </a:pPr>
            <a:r>
              <a:rPr lang="en-US" sz="1300" b="1" dirty="0" smtClean="0">
                <a:solidFill>
                  <a:srgbClr val="FFFFFF"/>
                </a:solidFill>
                <a:ea typeface="ＭＳ Ｐゴシック" pitchFamily="34" charset="-128"/>
                <a:cs typeface="Arial" pitchFamily="34" charset="0"/>
              </a:rPr>
              <a:t>1960 </a:t>
            </a:r>
            <a:r>
              <a:rPr lang="en-US" sz="1300" b="1" dirty="0">
                <a:solidFill>
                  <a:srgbClr val="FFFFFF"/>
                </a:solidFill>
                <a:ea typeface="ＭＳ Ｐゴシック" pitchFamily="34" charset="-128"/>
                <a:cs typeface="Arial" pitchFamily="34" charset="0"/>
              </a:rPr>
              <a:t>to present</a:t>
            </a:r>
          </a:p>
        </p:txBody>
      </p:sp>
      <p:sp>
        <p:nvSpPr>
          <p:cNvPr id="29" name="Title 3"/>
          <p:cNvSpPr txBox="1">
            <a:spLocks/>
          </p:cNvSpPr>
          <p:nvPr/>
        </p:nvSpPr>
        <p:spPr>
          <a:xfrm>
            <a:off x="0" y="188577"/>
            <a:ext cx="6002767" cy="1143000"/>
          </a:xfrm>
          <a:prstGeom prst="rect">
            <a:avLst/>
          </a:prstGeom>
          <a:solidFill>
            <a:schemeClr val="accent1"/>
          </a:solidFill>
        </p:spPr>
        <p:txBody>
          <a:bodyPr vert="horz" lIns="91440" tIns="45720" rIns="91440" bIns="45720" rtlCol="0" anchor="ctr">
            <a:noAutofit/>
          </a:bodyPr>
          <a:lstStyle/>
          <a:p>
            <a:pPr>
              <a:spcBef>
                <a:spcPct val="0"/>
              </a:spcBef>
              <a:defRPr/>
            </a:pPr>
            <a:r>
              <a:rPr lang="en-US" sz="3200" b="1" smtClean="0">
                <a:solidFill>
                  <a:prstClr val="white"/>
                </a:solidFill>
                <a:ea typeface="ＭＳ Ｐゴシック" charset="-128"/>
              </a:rPr>
              <a:t>Active Full-Text Journals Found in</a:t>
            </a:r>
            <a:r>
              <a:rPr lang="en-US" sz="3200" b="1" i="1" smtClean="0">
                <a:solidFill>
                  <a:prstClr val="white"/>
                </a:solidFill>
                <a:ea typeface="ＭＳ Ｐゴシック" charset="-128"/>
              </a:rPr>
              <a:t> MEDLINE Complete</a:t>
            </a:r>
            <a:endParaRPr lang="en-US" sz="3200" b="1" dirty="0">
              <a:solidFill>
                <a:prstClr val="white"/>
              </a:solidFill>
              <a:ea typeface="ＭＳ Ｐゴシック" charset="-128"/>
            </a:endParaRPr>
          </a:p>
        </p:txBody>
      </p:sp>
    </p:spTree>
    <p:extLst>
      <p:ext uri="{BB962C8B-B14F-4D97-AF65-F5344CB8AC3E}">
        <p14:creationId xmlns:p14="http://schemas.microsoft.com/office/powerpoint/2010/main" val="3381522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2" grpId="0" animBg="1"/>
      <p:bldP spid="24" grpId="0" animBg="1"/>
      <p:bldP spid="2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dv Nutr Current Issue Cover">
            <a:hlinkClick r:id="rId3" tooltip="&quot;Advances in Nutrition&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6210220" y="1879102"/>
            <a:ext cx="2499360" cy="3345180"/>
          </a:xfrm>
          <a:prstGeom prst="rect">
            <a:avLst/>
          </a:prstGeom>
          <a:ln>
            <a:noFill/>
          </a:ln>
          <a:effectLst>
            <a:outerShdw blurRad="63500" sx="102000" sy="102000" algn="ctr" rotWithShape="0">
              <a:prstClr val="black">
                <a:alpha val="25000"/>
              </a:prstClr>
            </a:outerShdw>
          </a:effectLst>
        </p:spPr>
      </p:pic>
      <p:pic>
        <p:nvPicPr>
          <p:cNvPr id="28" name="Picture 27" descr="J. Nutr. Current Issue Cover">
            <a:hlinkClick r:id="rId5" tooltip="&quot;The Journal of Nutrition&quot;"/>
          </p:cNvPr>
          <p:cNvPicPr/>
          <p:nvPr/>
        </p:nvPicPr>
        <p:blipFill>
          <a:blip r:embed="rId6">
            <a:extLst>
              <a:ext uri="{28A0092B-C50C-407E-A947-70E740481C1C}">
                <a14:useLocalDpi xmlns:a14="http://schemas.microsoft.com/office/drawing/2010/main" val="0"/>
              </a:ext>
            </a:extLst>
          </a:blip>
          <a:srcRect/>
          <a:stretch>
            <a:fillRect/>
          </a:stretch>
        </p:blipFill>
        <p:spPr bwMode="auto">
          <a:xfrm>
            <a:off x="3259726" y="1879102"/>
            <a:ext cx="2537460" cy="3390900"/>
          </a:xfrm>
          <a:prstGeom prst="rect">
            <a:avLst/>
          </a:prstGeom>
          <a:noFill/>
          <a:ln>
            <a:noFill/>
          </a:ln>
          <a:effectLst>
            <a:outerShdw blurRad="63500" sx="102000" sy="102000" algn="ctr" rotWithShape="0">
              <a:prstClr val="black">
                <a:alpha val="25000"/>
              </a:prstClr>
            </a:outerShdw>
          </a:effectLst>
        </p:spPr>
      </p:pic>
      <p:pic>
        <p:nvPicPr>
          <p:cNvPr id="27" name="Picture 26" descr="Am J Clin Nutr Current Issue Cover">
            <a:hlinkClick r:id="rId7" tooltip="&quot;The American Journal of Clinical Nutrition&quot;"/>
          </p:cNvPr>
          <p:cNvPicPr/>
          <p:nvPr/>
        </p:nvPicPr>
        <p:blipFill>
          <a:blip r:embed="rId8">
            <a:extLst>
              <a:ext uri="{28A0092B-C50C-407E-A947-70E740481C1C}">
                <a14:useLocalDpi xmlns:a14="http://schemas.microsoft.com/office/drawing/2010/main" val="0"/>
              </a:ext>
            </a:extLst>
          </a:blip>
          <a:srcRect/>
          <a:stretch>
            <a:fillRect/>
          </a:stretch>
        </p:blipFill>
        <p:spPr bwMode="auto">
          <a:xfrm>
            <a:off x="449323" y="1879102"/>
            <a:ext cx="2407920" cy="3390900"/>
          </a:xfrm>
          <a:prstGeom prst="rect">
            <a:avLst/>
          </a:prstGeom>
          <a:ln>
            <a:noFill/>
          </a:ln>
          <a:effectLst>
            <a:outerShdw blurRad="63500" sx="102000" sy="102000" algn="ctr" rotWithShape="0">
              <a:prstClr val="black">
                <a:alpha val="25000"/>
              </a:prstClr>
            </a:outerShdw>
          </a:effectLst>
        </p:spPr>
      </p:pic>
      <p:sp>
        <p:nvSpPr>
          <p:cNvPr id="15" name="Text Box 15"/>
          <p:cNvSpPr txBox="1">
            <a:spLocks noChangeArrowheads="1"/>
          </p:cNvSpPr>
          <p:nvPr/>
        </p:nvSpPr>
        <p:spPr bwMode="auto">
          <a:xfrm>
            <a:off x="4476653" y="4788496"/>
            <a:ext cx="1497013" cy="303213"/>
          </a:xfrm>
          <a:prstGeom prst="rect">
            <a:avLst/>
          </a:prstGeom>
          <a:solidFill>
            <a:schemeClr val="bg1"/>
          </a:solidFill>
          <a:ln w="12700">
            <a:solidFill>
              <a:schemeClr val="bg1">
                <a:lumMod val="75000"/>
              </a:schemeClr>
            </a:solidFill>
            <a:miter lim="800000"/>
            <a:headEnd/>
            <a:tailEnd/>
          </a:ln>
          <a:effectLst/>
        </p:spPr>
        <p:txBody>
          <a:bodyPr>
            <a:spAutoFit/>
          </a:bodyPr>
          <a:lstStyle/>
          <a:p>
            <a:pPr>
              <a:spcBef>
                <a:spcPct val="50000"/>
              </a:spcBef>
            </a:pPr>
            <a:r>
              <a:rPr lang="en-US" sz="1300" dirty="0">
                <a:solidFill>
                  <a:srgbClr val="000000"/>
                </a:solidFill>
                <a:ea typeface="ＭＳ Ｐゴシック" pitchFamily="34" charset="-128"/>
                <a:cs typeface="Arial" pitchFamily="34" charset="0"/>
              </a:rPr>
              <a:t>No Embargo</a:t>
            </a:r>
          </a:p>
        </p:txBody>
      </p:sp>
      <p:sp>
        <p:nvSpPr>
          <p:cNvPr id="9" name="Text Box 15"/>
          <p:cNvSpPr txBox="1">
            <a:spLocks noChangeArrowheads="1"/>
          </p:cNvSpPr>
          <p:nvPr/>
        </p:nvSpPr>
        <p:spPr bwMode="auto">
          <a:xfrm>
            <a:off x="1524010" y="4788496"/>
            <a:ext cx="1497013" cy="303213"/>
          </a:xfrm>
          <a:prstGeom prst="rect">
            <a:avLst/>
          </a:prstGeom>
          <a:solidFill>
            <a:schemeClr val="bg1"/>
          </a:solidFill>
          <a:ln w="12700">
            <a:solidFill>
              <a:schemeClr val="bg1">
                <a:lumMod val="75000"/>
              </a:schemeClr>
            </a:solidFill>
            <a:miter lim="800000"/>
            <a:headEnd/>
            <a:tailEnd/>
          </a:ln>
          <a:effectLst/>
        </p:spPr>
        <p:txBody>
          <a:bodyPr>
            <a:spAutoFit/>
          </a:bodyPr>
          <a:lstStyle/>
          <a:p>
            <a:pPr>
              <a:spcBef>
                <a:spcPct val="50000"/>
              </a:spcBef>
            </a:pPr>
            <a:r>
              <a:rPr lang="en-US" sz="1300" dirty="0">
                <a:solidFill>
                  <a:srgbClr val="000000"/>
                </a:solidFill>
                <a:ea typeface="ＭＳ Ｐゴシック" pitchFamily="34" charset="-128"/>
                <a:cs typeface="Arial" pitchFamily="34" charset="0"/>
              </a:rPr>
              <a:t>No Embargo</a:t>
            </a:r>
          </a:p>
        </p:txBody>
      </p:sp>
      <p:sp>
        <p:nvSpPr>
          <p:cNvPr id="10" name="Text Box 15"/>
          <p:cNvSpPr txBox="1">
            <a:spLocks noChangeArrowheads="1"/>
          </p:cNvSpPr>
          <p:nvPr/>
        </p:nvSpPr>
        <p:spPr bwMode="auto">
          <a:xfrm>
            <a:off x="7380534" y="4788496"/>
            <a:ext cx="1497013" cy="303213"/>
          </a:xfrm>
          <a:prstGeom prst="rect">
            <a:avLst/>
          </a:prstGeom>
          <a:solidFill>
            <a:schemeClr val="bg1"/>
          </a:solidFill>
          <a:ln w="12700">
            <a:solidFill>
              <a:schemeClr val="bg1">
                <a:lumMod val="75000"/>
              </a:schemeClr>
            </a:solidFill>
            <a:miter lim="800000"/>
            <a:headEnd/>
            <a:tailEnd/>
          </a:ln>
          <a:effectLst/>
        </p:spPr>
        <p:txBody>
          <a:bodyPr>
            <a:spAutoFit/>
          </a:bodyPr>
          <a:lstStyle/>
          <a:p>
            <a:pPr>
              <a:spcBef>
                <a:spcPct val="50000"/>
              </a:spcBef>
            </a:pPr>
            <a:r>
              <a:rPr lang="en-US" sz="1300" dirty="0">
                <a:solidFill>
                  <a:srgbClr val="000000"/>
                </a:solidFill>
                <a:ea typeface="ＭＳ Ｐゴシック" pitchFamily="34" charset="-128"/>
                <a:cs typeface="Arial" pitchFamily="34" charset="0"/>
              </a:rPr>
              <a:t>No Embargo</a:t>
            </a:r>
          </a:p>
        </p:txBody>
      </p:sp>
      <p:sp>
        <p:nvSpPr>
          <p:cNvPr id="11" name="Text Box 15"/>
          <p:cNvSpPr txBox="1">
            <a:spLocks noChangeArrowheads="1"/>
          </p:cNvSpPr>
          <p:nvPr/>
        </p:nvSpPr>
        <p:spPr bwMode="auto">
          <a:xfrm>
            <a:off x="4476653" y="4427482"/>
            <a:ext cx="1497013" cy="292388"/>
          </a:xfrm>
          <a:prstGeom prst="rect">
            <a:avLst/>
          </a:prstGeom>
          <a:solidFill>
            <a:srgbClr val="0065A2"/>
          </a:solidFill>
          <a:ln w="12700">
            <a:noFill/>
            <a:miter lim="800000"/>
            <a:headEnd/>
            <a:tailEnd/>
          </a:ln>
          <a:effectLst/>
        </p:spPr>
        <p:txBody>
          <a:bodyPr>
            <a:spAutoFit/>
          </a:bodyPr>
          <a:lstStyle/>
          <a:p>
            <a:pPr>
              <a:spcBef>
                <a:spcPct val="50000"/>
              </a:spcBef>
            </a:pPr>
            <a:r>
              <a:rPr lang="en-US" sz="1300" b="1" dirty="0" smtClean="0">
                <a:solidFill>
                  <a:prstClr val="white"/>
                </a:solidFill>
                <a:ea typeface="ＭＳ Ｐゴシック" pitchFamily="34" charset="-128"/>
                <a:cs typeface="Arial" pitchFamily="34" charset="0"/>
              </a:rPr>
              <a:t>1928 to present</a:t>
            </a:r>
            <a:endParaRPr lang="en-US" sz="1300" b="1" dirty="0">
              <a:solidFill>
                <a:prstClr val="white"/>
              </a:solidFill>
              <a:ea typeface="ＭＳ Ｐゴシック" pitchFamily="34" charset="-128"/>
              <a:cs typeface="Arial" pitchFamily="34" charset="0"/>
            </a:endParaRPr>
          </a:p>
        </p:txBody>
      </p:sp>
      <p:sp>
        <p:nvSpPr>
          <p:cNvPr id="12" name="Text Box 15"/>
          <p:cNvSpPr txBox="1">
            <a:spLocks noChangeArrowheads="1"/>
          </p:cNvSpPr>
          <p:nvPr/>
        </p:nvSpPr>
        <p:spPr bwMode="auto">
          <a:xfrm>
            <a:off x="1524010" y="4427482"/>
            <a:ext cx="1497013" cy="292388"/>
          </a:xfrm>
          <a:prstGeom prst="rect">
            <a:avLst/>
          </a:prstGeom>
          <a:solidFill>
            <a:srgbClr val="0065A2"/>
          </a:solidFill>
          <a:ln w="12700">
            <a:noFill/>
            <a:miter lim="800000"/>
            <a:headEnd/>
            <a:tailEnd/>
          </a:ln>
          <a:effectLst/>
        </p:spPr>
        <p:txBody>
          <a:bodyPr>
            <a:spAutoFit/>
          </a:bodyPr>
          <a:lstStyle/>
          <a:p>
            <a:pPr>
              <a:spcBef>
                <a:spcPct val="50000"/>
              </a:spcBef>
            </a:pPr>
            <a:r>
              <a:rPr lang="en-US" sz="1300" b="1" dirty="0" smtClean="0">
                <a:solidFill>
                  <a:prstClr val="white"/>
                </a:solidFill>
                <a:ea typeface="ＭＳ Ｐゴシック" pitchFamily="34" charset="-128"/>
                <a:cs typeface="Arial" pitchFamily="34" charset="0"/>
              </a:rPr>
              <a:t>1952 to present</a:t>
            </a:r>
            <a:endParaRPr lang="en-US" sz="1300" b="1" dirty="0">
              <a:solidFill>
                <a:prstClr val="white"/>
              </a:solidFill>
              <a:ea typeface="ＭＳ Ｐゴシック" pitchFamily="34" charset="-128"/>
              <a:cs typeface="Arial" pitchFamily="34" charset="0"/>
            </a:endParaRPr>
          </a:p>
        </p:txBody>
      </p:sp>
      <p:sp>
        <p:nvSpPr>
          <p:cNvPr id="13" name="Text Box 15"/>
          <p:cNvSpPr txBox="1">
            <a:spLocks noChangeArrowheads="1"/>
          </p:cNvSpPr>
          <p:nvPr/>
        </p:nvSpPr>
        <p:spPr bwMode="auto">
          <a:xfrm>
            <a:off x="7380534" y="4427482"/>
            <a:ext cx="1497013" cy="292388"/>
          </a:xfrm>
          <a:prstGeom prst="rect">
            <a:avLst/>
          </a:prstGeom>
          <a:solidFill>
            <a:srgbClr val="0065A2"/>
          </a:solidFill>
          <a:ln w="12700">
            <a:noFill/>
            <a:miter lim="800000"/>
            <a:headEnd/>
            <a:tailEnd/>
          </a:ln>
          <a:effectLst/>
        </p:spPr>
        <p:txBody>
          <a:bodyPr>
            <a:spAutoFit/>
          </a:bodyPr>
          <a:lstStyle/>
          <a:p>
            <a:pPr>
              <a:spcBef>
                <a:spcPct val="50000"/>
              </a:spcBef>
            </a:pPr>
            <a:r>
              <a:rPr lang="en-US" sz="1300" b="1" dirty="0" smtClean="0">
                <a:solidFill>
                  <a:prstClr val="white"/>
                </a:solidFill>
                <a:ea typeface="ＭＳ Ｐゴシック" pitchFamily="34" charset="-128"/>
                <a:cs typeface="Arial" pitchFamily="34" charset="0"/>
              </a:rPr>
              <a:t>2010 to present </a:t>
            </a:r>
            <a:endParaRPr lang="en-US" sz="1300" b="1" dirty="0">
              <a:solidFill>
                <a:prstClr val="white"/>
              </a:solidFill>
              <a:ea typeface="ＭＳ Ｐゴシック" pitchFamily="34" charset="-128"/>
              <a:cs typeface="Arial" pitchFamily="34" charset="0"/>
            </a:endParaRPr>
          </a:p>
        </p:txBody>
      </p:sp>
      <p:sp>
        <p:nvSpPr>
          <p:cNvPr id="17" name="Title 3"/>
          <p:cNvSpPr txBox="1">
            <a:spLocks/>
          </p:cNvSpPr>
          <p:nvPr/>
        </p:nvSpPr>
        <p:spPr>
          <a:xfrm>
            <a:off x="0" y="188577"/>
            <a:ext cx="6002767" cy="1143000"/>
          </a:xfrm>
          <a:prstGeom prst="rect">
            <a:avLst/>
          </a:prstGeom>
          <a:solidFill>
            <a:schemeClr val="accent1"/>
          </a:solidFill>
        </p:spPr>
        <p:txBody>
          <a:bodyPr vert="horz" lIns="91440" tIns="45720" rIns="91440" bIns="45720" rtlCol="0" anchor="ctr">
            <a:noAutofit/>
          </a:bodyPr>
          <a:lstStyle/>
          <a:p>
            <a:pPr>
              <a:spcBef>
                <a:spcPct val="0"/>
              </a:spcBef>
              <a:defRPr/>
            </a:pPr>
            <a:r>
              <a:rPr lang="en-US" sz="3200" b="1" smtClean="0">
                <a:solidFill>
                  <a:prstClr val="white"/>
                </a:solidFill>
                <a:ea typeface="ＭＳ Ｐゴシック" charset="-128"/>
              </a:rPr>
              <a:t>Active Full-Text Journals Found in</a:t>
            </a:r>
            <a:r>
              <a:rPr lang="en-US" sz="3200" b="1" i="1" smtClean="0">
                <a:solidFill>
                  <a:prstClr val="white"/>
                </a:solidFill>
                <a:ea typeface="ＭＳ Ｐゴシック" charset="-128"/>
              </a:rPr>
              <a:t> MEDLINE Complete</a:t>
            </a:r>
            <a:endParaRPr lang="en-US" sz="3200" b="1" dirty="0">
              <a:solidFill>
                <a:prstClr val="white"/>
              </a:solidFill>
              <a:ea typeface="ＭＳ Ｐゴシック" charset="-128"/>
            </a:endParaRPr>
          </a:p>
        </p:txBody>
      </p:sp>
    </p:spTree>
    <p:extLst>
      <p:ext uri="{BB962C8B-B14F-4D97-AF65-F5344CB8AC3E}">
        <p14:creationId xmlns:p14="http://schemas.microsoft.com/office/powerpoint/2010/main" val="508006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152400"/>
            <a:ext cx="9144000" cy="1143000"/>
          </a:xfrm>
        </p:spPr>
        <p:txBody>
          <a:bodyPr/>
          <a:lstStyle/>
          <a:p>
            <a:pPr eaLnBrk="1" hangingPunct="1"/>
            <a:r>
              <a:rPr lang="en-US" sz="3800" b="1" i="1" dirty="0" smtClean="0">
                <a:solidFill>
                  <a:schemeClr val="accent1">
                    <a:lumMod val="75000"/>
                  </a:schemeClr>
                </a:solidFill>
              </a:rPr>
              <a:t>Financial Times</a:t>
            </a:r>
            <a:r>
              <a:rPr lang="en-US" sz="3800" b="1" dirty="0" smtClean="0">
                <a:solidFill>
                  <a:schemeClr val="accent1">
                    <a:lumMod val="75000"/>
                  </a:schemeClr>
                </a:solidFill>
              </a:rPr>
              <a:t/>
            </a:r>
            <a:br>
              <a:rPr lang="en-US" sz="3800" b="1" dirty="0" smtClean="0">
                <a:solidFill>
                  <a:schemeClr val="accent1">
                    <a:lumMod val="75000"/>
                  </a:schemeClr>
                </a:solidFill>
              </a:rPr>
            </a:br>
            <a:r>
              <a:rPr lang="en-US" sz="3800" b="1" dirty="0" smtClean="0">
                <a:solidFill>
                  <a:schemeClr val="accent1">
                    <a:lumMod val="75000"/>
                  </a:schemeClr>
                </a:solidFill>
              </a:rPr>
              <a:t>Global MBA Rankings 2012</a:t>
            </a:r>
          </a:p>
        </p:txBody>
      </p:sp>
      <p:sp>
        <p:nvSpPr>
          <p:cNvPr id="33797" name="Text Box 4"/>
          <p:cNvSpPr txBox="1">
            <a:spLocks noChangeArrowheads="1"/>
          </p:cNvSpPr>
          <p:nvPr/>
        </p:nvSpPr>
        <p:spPr bwMode="auto">
          <a:xfrm>
            <a:off x="8366125" y="6157913"/>
            <a:ext cx="184150" cy="336550"/>
          </a:xfrm>
          <a:prstGeom prst="rect">
            <a:avLst/>
          </a:prstGeom>
          <a:noFill/>
          <a:ln w="9525">
            <a:noFill/>
            <a:miter lim="800000"/>
            <a:headEnd/>
            <a:tailEnd/>
          </a:ln>
        </p:spPr>
        <p:txBody>
          <a:bodyPr wrap="none">
            <a:spAutoFit/>
          </a:bodyPr>
          <a:lstStyle/>
          <a:p>
            <a:pPr fontAlgn="base">
              <a:spcBef>
                <a:spcPct val="0"/>
              </a:spcBef>
              <a:spcAft>
                <a:spcPct val="0"/>
              </a:spcAft>
            </a:pPr>
            <a:endParaRPr lang="en-US" dirty="0">
              <a:solidFill>
                <a:prstClr val="black"/>
              </a:solidFill>
              <a:latin typeface="Arial" charset="0"/>
              <a:cs typeface="Arial" charset="0"/>
            </a:endParaRPr>
          </a:p>
        </p:txBody>
      </p:sp>
      <p:graphicFrame>
        <p:nvGraphicFramePr>
          <p:cNvPr id="7" name="Content Placeholder 10"/>
          <p:cNvGraphicFramePr>
            <a:graphicFrameLocks/>
          </p:cNvGraphicFramePr>
          <p:nvPr/>
        </p:nvGraphicFramePr>
        <p:xfrm>
          <a:off x="2895600" y="1600200"/>
          <a:ext cx="5791200" cy="4541231"/>
        </p:xfrm>
        <a:graphic>
          <a:graphicData uri="http://schemas.openxmlformats.org/drawingml/2006/table">
            <a:tbl>
              <a:tblPr firstRow="1" bandRow="1">
                <a:effectLst>
                  <a:outerShdw blurRad="215900" dist="63500" dir="2700000" algn="tl" rotWithShape="0">
                    <a:prstClr val="black">
                      <a:alpha val="40000"/>
                    </a:prstClr>
                  </a:outerShdw>
                </a:effectLst>
              </a:tblPr>
              <a:tblGrid>
                <a:gridCol w="3453494"/>
                <a:gridCol w="808264"/>
                <a:gridCol w="1529442"/>
              </a:tblGrid>
              <a:tr h="3749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dirty="0" smtClean="0">
                          <a:solidFill>
                            <a:schemeClr val="bg1"/>
                          </a:solidFill>
                          <a:latin typeface="Arial" pitchFamily="34" charset="0"/>
                          <a:cs typeface="Arial" pitchFamily="34" charset="0"/>
                        </a:rPr>
                        <a:t>Busines</a:t>
                      </a:r>
                      <a:r>
                        <a:rPr lang="en-US" sz="1400" b="1" i="0" baseline="0" dirty="0" smtClean="0">
                          <a:solidFill>
                            <a:schemeClr val="bg1"/>
                          </a:solidFill>
                          <a:latin typeface="Arial" pitchFamily="34" charset="0"/>
                          <a:cs typeface="Arial" pitchFamily="34" charset="0"/>
                        </a:rPr>
                        <a:t>s School</a:t>
                      </a:r>
                      <a:endParaRPr lang="en-US" sz="1400" b="1" i="0" dirty="0">
                        <a:solidFill>
                          <a:schemeClr val="bg1"/>
                        </a:solidFill>
                        <a:latin typeface="Arial" pitchFamily="34" charset="0"/>
                        <a:cs typeface="Arial" pitchFamily="34" charset="0"/>
                      </a:endParaRPr>
                    </a:p>
                  </a:txBody>
                  <a:tcPr marT="91440" marB="91440" anchor="b">
                    <a:lnL w="12700" cap="flat" cmpd="sng" algn="ctr">
                      <a:no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smtClean="0">
                          <a:solidFill>
                            <a:schemeClr val="bg1"/>
                          </a:solidFill>
                          <a:latin typeface="Arial" pitchFamily="34" charset="0"/>
                          <a:cs typeface="Arial" pitchFamily="34" charset="0"/>
                        </a:rPr>
                        <a:t>Rank</a:t>
                      </a:r>
                    </a:p>
                  </a:txBody>
                  <a:tcPr marT="91440" marB="9144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75000"/>
                      </a:srgbClr>
                    </a:solidFill>
                  </a:tcPr>
                </a:tc>
                <a:tc>
                  <a:txBody>
                    <a:bodyPr/>
                    <a:lstStyle/>
                    <a:p>
                      <a:pPr algn="ctr"/>
                      <a:r>
                        <a:rPr lang="en-US" sz="1400" b="0" dirty="0" smtClean="0">
                          <a:solidFill>
                            <a:schemeClr val="bg1"/>
                          </a:solidFill>
                          <a:latin typeface="Arial" pitchFamily="34" charset="0"/>
                          <a:cs typeface="Arial" pitchFamily="34" charset="0"/>
                        </a:rPr>
                        <a:t>Country</a:t>
                      </a:r>
                    </a:p>
                  </a:txBody>
                  <a:tcPr marT="91440" marB="9144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75000"/>
                      </a:srgbClr>
                    </a:solidFill>
                  </a:tcPr>
                </a:tc>
              </a:tr>
              <a:tr h="331339">
                <a:tc>
                  <a:txBody>
                    <a:bodyPr/>
                    <a:lstStyle/>
                    <a:p>
                      <a:pPr>
                        <a:spcBef>
                          <a:spcPct val="54000"/>
                        </a:spcBef>
                      </a:pPr>
                      <a:r>
                        <a:rPr lang="en-US" sz="1400" b="1" i="0" dirty="0" smtClean="0">
                          <a:solidFill>
                            <a:schemeClr val="bg1"/>
                          </a:solidFill>
                          <a:latin typeface="Arial" charset="0"/>
                        </a:rPr>
                        <a:t>HKUST Business School</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F497D">
                        <a:lumMod val="50000"/>
                        <a:alpha val="8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1</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China</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r>
              <a:tr h="356253">
                <a:tc>
                  <a:txBody>
                    <a:bodyPr/>
                    <a:lstStyle/>
                    <a:p>
                      <a:pPr>
                        <a:spcBef>
                          <a:spcPct val="54000"/>
                        </a:spcBef>
                      </a:pPr>
                      <a:r>
                        <a:rPr lang="en-US" sz="1400" b="1" i="0" dirty="0" smtClean="0">
                          <a:solidFill>
                            <a:schemeClr val="bg1"/>
                          </a:solidFill>
                          <a:latin typeface="Arial" charset="0"/>
                        </a:rPr>
                        <a:t>London Business</a:t>
                      </a:r>
                      <a:r>
                        <a:rPr lang="en-US" sz="1400" b="1" i="0" baseline="0" dirty="0" smtClean="0">
                          <a:solidFill>
                            <a:schemeClr val="bg1"/>
                          </a:solidFill>
                          <a:latin typeface="Arial" charset="0"/>
                        </a:rPr>
                        <a:t> School</a:t>
                      </a:r>
                      <a:endParaRPr lang="en-US" sz="1400" b="1" i="0" dirty="0" smtClean="0">
                        <a:solidFill>
                          <a:schemeClr val="bg1"/>
                        </a:solidFill>
                        <a:latin typeface="Arial" charset="0"/>
                      </a:endParaRP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F497D">
                        <a:lumMod val="50000"/>
                        <a:alpha val="8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2</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UK</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r>
              <a:tr h="331339">
                <a:tc>
                  <a:txBody>
                    <a:bodyPr/>
                    <a:lstStyle/>
                    <a:p>
                      <a:pPr>
                        <a:spcBef>
                          <a:spcPct val="54000"/>
                        </a:spcBef>
                      </a:pPr>
                      <a:r>
                        <a:rPr lang="en-US" sz="1400" b="1" i="0" dirty="0" smtClean="0">
                          <a:solidFill>
                            <a:schemeClr val="bg1"/>
                          </a:solidFill>
                          <a:latin typeface="Arial" charset="0"/>
                        </a:rPr>
                        <a:t>New</a:t>
                      </a:r>
                      <a:r>
                        <a:rPr lang="en-US" sz="1400" b="1" i="0" baseline="0" dirty="0" smtClean="0">
                          <a:solidFill>
                            <a:schemeClr val="bg1"/>
                          </a:solidFill>
                          <a:latin typeface="Arial" charset="0"/>
                        </a:rPr>
                        <a:t> York University (Stern)</a:t>
                      </a:r>
                      <a:endParaRPr lang="en-US" sz="1400" b="1" i="0" dirty="0" smtClean="0">
                        <a:solidFill>
                          <a:schemeClr val="bg1"/>
                        </a:solidFill>
                        <a:latin typeface="Arial" charset="0"/>
                      </a:endParaRP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F497D">
                        <a:lumMod val="50000"/>
                        <a:alpha val="8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3</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USA</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r>
              <a:tr h="331339">
                <a:tc>
                  <a:txBody>
                    <a:bodyPr/>
                    <a:lstStyle/>
                    <a:p>
                      <a:pPr marL="0" marR="0" indent="0" algn="l" defTabSz="914400" rtl="0" eaLnBrk="1" fontAlgn="auto" latinLnBrk="0" hangingPunct="1">
                        <a:lnSpc>
                          <a:spcPct val="100000"/>
                        </a:lnSpc>
                        <a:spcBef>
                          <a:spcPct val="54000"/>
                        </a:spcBef>
                        <a:spcAft>
                          <a:spcPts val="0"/>
                        </a:spcAft>
                        <a:buClrTx/>
                        <a:buSzTx/>
                        <a:buFontTx/>
                        <a:buNone/>
                        <a:tabLst/>
                        <a:defRPr/>
                      </a:pPr>
                      <a:r>
                        <a:rPr lang="en-US" sz="1400" b="1" i="0" dirty="0" err="1" smtClean="0">
                          <a:solidFill>
                            <a:schemeClr val="bg1"/>
                          </a:solidFill>
                          <a:latin typeface="Arial" charset="0"/>
                        </a:rPr>
                        <a:t>Tsinghua</a:t>
                      </a:r>
                      <a:r>
                        <a:rPr lang="en-US" sz="1400" b="1" i="0" baseline="0" dirty="0" smtClean="0">
                          <a:solidFill>
                            <a:schemeClr val="bg1"/>
                          </a:solidFill>
                          <a:latin typeface="Arial" charset="0"/>
                        </a:rPr>
                        <a:t> University</a:t>
                      </a:r>
                      <a:endParaRPr lang="en-US" sz="1400" b="1" i="0" dirty="0" smtClean="0">
                        <a:solidFill>
                          <a:schemeClr val="bg1"/>
                        </a:solidFill>
                        <a:latin typeface="Arial" charset="0"/>
                      </a:endParaRP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F497D">
                        <a:lumMod val="50000"/>
                        <a:alpha val="8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4</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China</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r>
              <a:tr h="374978">
                <a:tc>
                  <a:txBody>
                    <a:bodyPr/>
                    <a:lstStyle/>
                    <a:p>
                      <a:pPr>
                        <a:spcBef>
                          <a:spcPct val="54000"/>
                        </a:spcBef>
                      </a:pPr>
                      <a:r>
                        <a:rPr lang="en-US" sz="1400" b="1" i="0" dirty="0" smtClean="0">
                          <a:solidFill>
                            <a:schemeClr val="bg1"/>
                          </a:solidFill>
                          <a:latin typeface="Arial" charset="0"/>
                        </a:rPr>
                        <a:t>National University of Singapore</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F497D">
                        <a:lumMod val="50000"/>
                        <a:alpha val="8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5</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Singapore</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r>
              <a:tr h="331339">
                <a:tc>
                  <a:txBody>
                    <a:bodyPr/>
                    <a:lstStyle/>
                    <a:p>
                      <a:pPr marL="0" marR="0" indent="0" algn="l" defTabSz="914400" rtl="0" eaLnBrk="1" fontAlgn="auto" latinLnBrk="0" hangingPunct="1">
                        <a:lnSpc>
                          <a:spcPct val="100000"/>
                        </a:lnSpc>
                        <a:spcBef>
                          <a:spcPct val="54000"/>
                        </a:spcBef>
                        <a:spcAft>
                          <a:spcPts val="0"/>
                        </a:spcAft>
                        <a:buClrTx/>
                        <a:buSzTx/>
                        <a:buFontTx/>
                        <a:buNone/>
                        <a:tabLst/>
                        <a:defRPr/>
                      </a:pPr>
                      <a:r>
                        <a:rPr lang="en-US" sz="1400" b="1" i="0" dirty="0" smtClean="0">
                          <a:solidFill>
                            <a:schemeClr val="bg1"/>
                          </a:solidFill>
                          <a:latin typeface="Arial" charset="0"/>
                        </a:rPr>
                        <a:t>INSEAD</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F497D">
                        <a:lumMod val="50000"/>
                        <a:alpha val="8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6</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France</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r>
              <a:tr h="331339">
                <a:tc>
                  <a:txBody>
                    <a:bodyPr/>
                    <a:lstStyle/>
                    <a:p>
                      <a:pPr>
                        <a:spcBef>
                          <a:spcPct val="54000"/>
                        </a:spcBef>
                      </a:pPr>
                      <a:r>
                        <a:rPr lang="en-US" sz="1400" b="1" i="0" dirty="0" smtClean="0">
                          <a:solidFill>
                            <a:schemeClr val="bg1"/>
                          </a:solidFill>
                          <a:latin typeface="Arial" charset="0"/>
                        </a:rPr>
                        <a:t>CEIBS</a:t>
                      </a:r>
                      <a:endParaRPr lang="en-US" sz="1400" b="1" i="0" dirty="0">
                        <a:solidFill>
                          <a:schemeClr val="bg1"/>
                        </a:solidFill>
                        <a:latin typeface="Arial" charset="0"/>
                      </a:endParaRP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F497D">
                        <a:lumMod val="50000"/>
                        <a:alpha val="8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7</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China</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r>
              <a:tr h="331339">
                <a:tc>
                  <a:txBody>
                    <a:bodyPr/>
                    <a:lstStyle/>
                    <a:p>
                      <a:pPr marL="0" marR="0" indent="0" algn="l" defTabSz="914400" rtl="0" eaLnBrk="1" fontAlgn="auto" latinLnBrk="0" hangingPunct="1">
                        <a:lnSpc>
                          <a:spcPct val="100000"/>
                        </a:lnSpc>
                        <a:spcBef>
                          <a:spcPct val="54000"/>
                        </a:spcBef>
                        <a:spcAft>
                          <a:spcPts val="0"/>
                        </a:spcAft>
                        <a:buClrTx/>
                        <a:buSzTx/>
                        <a:buFontTx/>
                        <a:buNone/>
                        <a:tabLst/>
                        <a:defRPr/>
                      </a:pPr>
                      <a:r>
                        <a:rPr lang="en-US" sz="1400" b="1" i="0" dirty="0" smtClean="0">
                          <a:solidFill>
                            <a:schemeClr val="bg1"/>
                          </a:solidFill>
                          <a:latin typeface="Arial" charset="0"/>
                        </a:rPr>
                        <a:t>University of Pennsylvania (Wharton)</a:t>
                      </a:r>
                      <a:endParaRPr lang="en-US" sz="1400" b="1" i="0" dirty="0">
                        <a:solidFill>
                          <a:schemeClr val="bg1"/>
                        </a:solidFill>
                        <a:latin typeface="Arial" charset="0"/>
                      </a:endParaRP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F497D">
                        <a:lumMod val="50000"/>
                        <a:alpha val="8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8</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USA</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r>
              <a:tr h="331339">
                <a:tc>
                  <a:txBody>
                    <a:bodyPr/>
                    <a:lstStyle/>
                    <a:p>
                      <a:pPr>
                        <a:spcBef>
                          <a:spcPct val="54000"/>
                        </a:spcBef>
                      </a:pPr>
                      <a:r>
                        <a:rPr lang="en-US" sz="1400" b="1" i="0" dirty="0" smtClean="0">
                          <a:solidFill>
                            <a:schemeClr val="bg1"/>
                          </a:solidFill>
                          <a:latin typeface="Arial" charset="0"/>
                        </a:rPr>
                        <a:t>Washington University</a:t>
                      </a:r>
                      <a:endParaRPr lang="en-US" sz="1400" b="1" i="0" dirty="0">
                        <a:solidFill>
                          <a:schemeClr val="bg1"/>
                        </a:solidFill>
                        <a:latin typeface="Arial" charset="0"/>
                      </a:endParaRP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F497D">
                        <a:lumMod val="50000"/>
                        <a:alpha val="8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9</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USA</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r>
              <a:tr h="331339">
                <a:tc>
                  <a:txBody>
                    <a:bodyPr/>
                    <a:lstStyle/>
                    <a:p>
                      <a:pPr>
                        <a:spcBef>
                          <a:spcPct val="54000"/>
                        </a:spcBef>
                      </a:pPr>
                      <a:r>
                        <a:rPr lang="en-US" sz="1400" b="1" i="0" dirty="0" smtClean="0">
                          <a:solidFill>
                            <a:schemeClr val="bg1"/>
                          </a:solidFill>
                          <a:latin typeface="Arial" charset="0"/>
                        </a:rPr>
                        <a:t>University of Chicago</a:t>
                      </a:r>
                      <a:endParaRPr lang="en-US" sz="1400" b="1" i="0" dirty="0">
                        <a:solidFill>
                          <a:schemeClr val="bg1"/>
                        </a:solidFill>
                        <a:latin typeface="Arial" charset="0"/>
                      </a:endParaRP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F497D">
                        <a:lumMod val="50000"/>
                        <a:alpha val="8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10</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USA</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r>
              <a:tr h="331339">
                <a:tc>
                  <a:txBody>
                    <a:bodyPr/>
                    <a:lstStyle/>
                    <a:p>
                      <a:pPr>
                        <a:spcBef>
                          <a:spcPct val="54000"/>
                        </a:spcBef>
                      </a:pPr>
                      <a:r>
                        <a:rPr lang="en-US" sz="1400" b="1" i="0" dirty="0" smtClean="0">
                          <a:solidFill>
                            <a:schemeClr val="bg1"/>
                          </a:solidFill>
                          <a:latin typeface="Arial" charset="0"/>
                        </a:rPr>
                        <a:t>Sun </a:t>
                      </a:r>
                      <a:r>
                        <a:rPr lang="en-US" sz="1400" b="1" i="0" dirty="0" err="1" smtClean="0">
                          <a:solidFill>
                            <a:schemeClr val="bg1"/>
                          </a:solidFill>
                          <a:latin typeface="Arial" charset="0"/>
                        </a:rPr>
                        <a:t>Yat-sen</a:t>
                      </a:r>
                      <a:r>
                        <a:rPr lang="en-US" sz="1400" b="1" i="0" dirty="0" smtClean="0">
                          <a:solidFill>
                            <a:schemeClr val="bg1"/>
                          </a:solidFill>
                          <a:latin typeface="Arial" charset="0"/>
                        </a:rPr>
                        <a:t> Business School</a:t>
                      </a:r>
                      <a:endParaRPr lang="en-US" sz="1400" b="1" i="0" dirty="0">
                        <a:solidFill>
                          <a:schemeClr val="bg1"/>
                        </a:solidFill>
                        <a:latin typeface="Arial" charset="0"/>
                      </a:endParaRP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F497D">
                        <a:lumMod val="50000"/>
                        <a:alpha val="8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11</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China</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r>
              <a:tr h="331339">
                <a:tc>
                  <a:txBody>
                    <a:bodyPr/>
                    <a:lstStyle/>
                    <a:p>
                      <a:pPr>
                        <a:spcBef>
                          <a:spcPct val="54000"/>
                        </a:spcBef>
                      </a:pPr>
                      <a:r>
                        <a:rPr lang="en-US" sz="1400" b="1" i="0" dirty="0" smtClean="0">
                          <a:solidFill>
                            <a:schemeClr val="bg1"/>
                          </a:solidFill>
                          <a:latin typeface="Arial" charset="0"/>
                        </a:rPr>
                        <a:t>Korea University</a:t>
                      </a:r>
                      <a:r>
                        <a:rPr lang="en-US" sz="1400" b="1" i="0" baseline="0" dirty="0" smtClean="0">
                          <a:solidFill>
                            <a:schemeClr val="bg1"/>
                          </a:solidFill>
                          <a:latin typeface="Arial" charset="0"/>
                        </a:rPr>
                        <a:t> Business School</a:t>
                      </a:r>
                      <a:endParaRPr lang="en-US" sz="1400" b="1" i="0" dirty="0">
                        <a:solidFill>
                          <a:schemeClr val="bg1"/>
                        </a:solidFill>
                        <a:latin typeface="Arial" charset="0"/>
                      </a:endParaRP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F497D">
                        <a:lumMod val="50000"/>
                        <a:alpha val="8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12</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5968"/>
                          </a:solidFill>
                          <a:effectLst/>
                          <a:uLnTx/>
                          <a:uFillTx/>
                          <a:latin typeface="Arial" pitchFamily="34" charset="0"/>
                          <a:ea typeface="+mn-ea"/>
                          <a:cs typeface="Arial" pitchFamily="34" charset="0"/>
                        </a:rPr>
                        <a:t>Korea</a:t>
                      </a:r>
                    </a:p>
                  </a:txBody>
                  <a:tcPr marT="64008" marB="64008"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lumMod val="40000"/>
                        <a:lumOff val="60000"/>
                      </a:srgbClr>
                    </a:solidFill>
                  </a:tcPr>
                </a:tc>
              </a:tr>
            </a:tbl>
          </a:graphicData>
        </a:graphic>
      </p:graphicFrame>
      <p:sp>
        <p:nvSpPr>
          <p:cNvPr id="8" name="Text Box 6"/>
          <p:cNvSpPr txBox="1">
            <a:spLocks noChangeArrowheads="1"/>
          </p:cNvSpPr>
          <p:nvPr/>
        </p:nvSpPr>
        <p:spPr bwMode="auto">
          <a:xfrm>
            <a:off x="228600" y="2718643"/>
            <a:ext cx="2438400" cy="2539157"/>
          </a:xfrm>
          <a:prstGeom prst="rect">
            <a:avLst/>
          </a:prstGeom>
          <a:noFill/>
          <a:ln w="9525">
            <a:noFill/>
            <a:miter lim="800000"/>
            <a:headEnd/>
            <a:tailEnd/>
          </a:ln>
        </p:spPr>
        <p:txBody>
          <a:bodyPr wrap="square">
            <a:spAutoFit/>
          </a:bodyPr>
          <a:lstStyle/>
          <a:p>
            <a:pPr marL="165100" indent="-165100" fontAlgn="base">
              <a:lnSpc>
                <a:spcPts val="3000"/>
              </a:lnSpc>
              <a:spcBef>
                <a:spcPts val="1800"/>
              </a:spcBef>
              <a:spcAft>
                <a:spcPct val="0"/>
              </a:spcAft>
              <a:tabLst>
                <a:tab pos="341313" algn="l"/>
              </a:tabLst>
            </a:pPr>
            <a:r>
              <a:rPr lang="en-US" sz="2200" b="1" i="1" dirty="0">
                <a:solidFill>
                  <a:srgbClr val="4F81BD">
                    <a:lumMod val="75000"/>
                  </a:srgbClr>
                </a:solidFill>
                <a:cs typeface="Arial" charset="0"/>
              </a:rPr>
              <a:t>“Business Source </a:t>
            </a:r>
            <a:br>
              <a:rPr lang="en-US" sz="2200" b="1" i="1" dirty="0">
                <a:solidFill>
                  <a:srgbClr val="4F81BD">
                    <a:lumMod val="75000"/>
                  </a:srgbClr>
                </a:solidFill>
                <a:cs typeface="Arial" charset="0"/>
              </a:rPr>
            </a:br>
            <a:r>
              <a:rPr lang="en-US" sz="2200" b="1" i="1" dirty="0">
                <a:solidFill>
                  <a:srgbClr val="4F81BD">
                    <a:lumMod val="75000"/>
                  </a:srgbClr>
                </a:solidFill>
                <a:cs typeface="Arial" charset="0"/>
              </a:rPr>
              <a:t>is certainly</a:t>
            </a:r>
            <a:br>
              <a:rPr lang="en-US" sz="2200" b="1" i="1" dirty="0">
                <a:solidFill>
                  <a:srgbClr val="4F81BD">
                    <a:lumMod val="75000"/>
                  </a:srgbClr>
                </a:solidFill>
                <a:cs typeface="Arial" charset="0"/>
              </a:rPr>
            </a:br>
            <a:r>
              <a:rPr lang="en-US" sz="2200" b="1" i="1" dirty="0">
                <a:solidFill>
                  <a:srgbClr val="4F81BD">
                    <a:lumMod val="75000"/>
                  </a:srgbClr>
                </a:solidFill>
                <a:cs typeface="Arial" charset="0"/>
              </a:rPr>
              <a:t>our number one</a:t>
            </a:r>
            <a:br>
              <a:rPr lang="en-US" sz="2200" b="1" i="1" dirty="0">
                <a:solidFill>
                  <a:srgbClr val="4F81BD">
                    <a:lumMod val="75000"/>
                  </a:srgbClr>
                </a:solidFill>
                <a:cs typeface="Arial" charset="0"/>
              </a:rPr>
            </a:br>
            <a:r>
              <a:rPr lang="en-US" sz="2200" b="1" i="1" dirty="0">
                <a:solidFill>
                  <a:srgbClr val="4F81BD">
                    <a:lumMod val="75000"/>
                  </a:srgbClr>
                </a:solidFill>
                <a:cs typeface="Arial" charset="0"/>
              </a:rPr>
              <a:t>research tool...”</a:t>
            </a:r>
            <a:endParaRPr lang="en-US" b="1" i="1" dirty="0">
              <a:solidFill>
                <a:srgbClr val="4F81BD">
                  <a:lumMod val="75000"/>
                </a:srgbClr>
              </a:solidFill>
              <a:cs typeface="Arial" charset="0"/>
            </a:endParaRPr>
          </a:p>
          <a:p>
            <a:pPr marL="165100" indent="-165100" fontAlgn="base">
              <a:spcBef>
                <a:spcPct val="50000"/>
              </a:spcBef>
              <a:spcAft>
                <a:spcPct val="0"/>
              </a:spcAft>
              <a:tabLst>
                <a:tab pos="341313" algn="l"/>
              </a:tabLst>
            </a:pPr>
            <a:r>
              <a:rPr lang="en-US" b="1" dirty="0">
                <a:solidFill>
                  <a:srgbClr val="4F81BD">
                    <a:lumMod val="75000"/>
                  </a:srgbClr>
                </a:solidFill>
                <a:cs typeface="Times New Roman" pitchFamily="18" charset="0"/>
              </a:rPr>
              <a:t>	</a:t>
            </a:r>
            <a:r>
              <a:rPr lang="en-US" sz="1600" b="1" dirty="0">
                <a:solidFill>
                  <a:srgbClr val="4F81BD">
                    <a:lumMod val="75000"/>
                  </a:srgbClr>
                </a:solidFill>
                <a:cs typeface="Times New Roman" pitchFamily="18" charset="0"/>
              </a:rPr>
              <a:t>– </a:t>
            </a:r>
            <a:r>
              <a:rPr lang="en-US" sz="1600" b="1" dirty="0">
                <a:solidFill>
                  <a:srgbClr val="4F81BD">
                    <a:lumMod val="75000"/>
                  </a:srgbClr>
                </a:solidFill>
                <a:cs typeface="Arial" charset="0"/>
              </a:rPr>
              <a:t>Mike </a:t>
            </a:r>
            <a:r>
              <a:rPr lang="en-US" sz="1600" b="1" dirty="0" err="1">
                <a:solidFill>
                  <a:srgbClr val="4F81BD">
                    <a:lumMod val="75000"/>
                  </a:srgbClr>
                </a:solidFill>
                <a:cs typeface="Arial" charset="0"/>
              </a:rPr>
              <a:t>Halperin</a:t>
            </a:r>
            <a:r>
              <a:rPr lang="en-US" sz="1600" b="1" dirty="0">
                <a:solidFill>
                  <a:srgbClr val="4F81BD">
                    <a:lumMod val="75000"/>
                  </a:srgbClr>
                </a:solidFill>
                <a:cs typeface="Arial" charset="0"/>
              </a:rPr>
              <a:t>,</a:t>
            </a:r>
            <a:br>
              <a:rPr lang="en-US" sz="1600" b="1" dirty="0">
                <a:solidFill>
                  <a:srgbClr val="4F81BD">
                    <a:lumMod val="75000"/>
                  </a:srgbClr>
                </a:solidFill>
                <a:cs typeface="Arial" charset="0"/>
              </a:rPr>
            </a:br>
            <a:r>
              <a:rPr lang="en-US" sz="1600" b="1" dirty="0">
                <a:solidFill>
                  <a:srgbClr val="4F81BD">
                    <a:lumMod val="75000"/>
                  </a:srgbClr>
                </a:solidFill>
                <a:cs typeface="Arial" charset="0"/>
              </a:rPr>
              <a:t>	Library Director</a:t>
            </a:r>
            <a:br>
              <a:rPr lang="en-US" sz="1600" b="1" dirty="0">
                <a:solidFill>
                  <a:srgbClr val="4F81BD">
                    <a:lumMod val="75000"/>
                  </a:srgbClr>
                </a:solidFill>
                <a:cs typeface="Arial" charset="0"/>
              </a:rPr>
            </a:br>
            <a:r>
              <a:rPr lang="en-US" sz="1600" b="1" dirty="0">
                <a:solidFill>
                  <a:srgbClr val="4F81BD">
                    <a:lumMod val="75000"/>
                  </a:srgbClr>
                </a:solidFill>
                <a:cs typeface="Arial" charset="0"/>
              </a:rPr>
              <a:t>	The Wharton School</a:t>
            </a:r>
          </a:p>
        </p:txBody>
      </p:sp>
      <p:sp>
        <p:nvSpPr>
          <p:cNvPr id="10" name="Rectangle 9"/>
          <p:cNvSpPr>
            <a:spLocks noChangeArrowheads="1"/>
          </p:cNvSpPr>
          <p:nvPr/>
        </p:nvSpPr>
        <p:spPr bwMode="auto">
          <a:xfrm>
            <a:off x="0" y="6308725"/>
            <a:ext cx="9144000" cy="396875"/>
          </a:xfrm>
          <a:prstGeom prst="rect">
            <a:avLst/>
          </a:prstGeom>
          <a:noFill/>
          <a:ln w="9525">
            <a:noFill/>
            <a:miter lim="800000"/>
            <a:headEnd/>
            <a:tailEnd/>
          </a:ln>
        </p:spPr>
        <p:txBody>
          <a:bodyPr wrap="square">
            <a:spAutoFit/>
          </a:bodyPr>
          <a:lstStyle/>
          <a:p>
            <a:pPr algn="ctr" fontAlgn="base">
              <a:spcBef>
                <a:spcPct val="15000"/>
              </a:spcBef>
              <a:spcAft>
                <a:spcPct val="0"/>
              </a:spcAft>
            </a:pPr>
            <a:r>
              <a:rPr lang="en-US" sz="2000" b="1" dirty="0">
                <a:solidFill>
                  <a:srgbClr val="4F81BD">
                    <a:lumMod val="75000"/>
                  </a:srgbClr>
                </a:solidFill>
                <a:latin typeface="Arial" charset="0"/>
                <a:cs typeface="Arial" charset="0"/>
              </a:rPr>
              <a:t>All of the above are </a:t>
            </a:r>
            <a:r>
              <a:rPr lang="en-US" sz="2000" b="1" i="1" dirty="0">
                <a:solidFill>
                  <a:srgbClr val="4F81BD">
                    <a:lumMod val="75000"/>
                  </a:srgbClr>
                </a:solidFill>
                <a:latin typeface="Arial" charset="0"/>
                <a:cs typeface="Arial" charset="0"/>
              </a:rPr>
              <a:t>Business Source</a:t>
            </a:r>
            <a:r>
              <a:rPr lang="en-US" sz="2000" b="1" dirty="0">
                <a:solidFill>
                  <a:srgbClr val="4F81BD">
                    <a:lumMod val="75000"/>
                  </a:srgbClr>
                </a:solidFill>
                <a:latin typeface="Arial" charset="0"/>
                <a:cs typeface="Arial" charset="0"/>
              </a:rPr>
              <a:t> customers</a:t>
            </a:r>
          </a:p>
        </p:txBody>
      </p:sp>
    </p:spTree>
    <p:extLst>
      <p:ext uri="{BB962C8B-B14F-4D97-AF65-F5344CB8AC3E}">
        <p14:creationId xmlns:p14="http://schemas.microsoft.com/office/powerpoint/2010/main" val="1110915230"/>
      </p:ext>
    </p:extLst>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1219200"/>
            <a:ext cx="7467600" cy="1964640"/>
          </a:xfrm>
          <a:prstGeom prst="rect">
            <a:avLst/>
          </a:prstGeom>
          <a:noFill/>
        </p:spPr>
        <p:txBody>
          <a:bodyPr wrap="square" rtlCol="0">
            <a:spAutoFit/>
          </a:bodyPr>
          <a:lstStyle/>
          <a:p>
            <a:pPr algn="ctr">
              <a:lnSpc>
                <a:spcPts val="7300"/>
              </a:lnSpc>
            </a:pPr>
            <a:r>
              <a:rPr lang="en-US" sz="6000" b="1" dirty="0" err="1" smtClean="0">
                <a:solidFill>
                  <a:prstClr val="white"/>
                </a:solidFill>
                <a:latin typeface="Arial" pitchFamily="34" charset="0"/>
                <a:cs typeface="Arial" pitchFamily="34" charset="0"/>
              </a:rPr>
              <a:t>Paldies</a:t>
            </a:r>
            <a:endParaRPr lang="en-US" sz="6000" b="1" dirty="0" smtClean="0">
              <a:solidFill>
                <a:prstClr val="white"/>
              </a:solidFill>
              <a:latin typeface="Arial" pitchFamily="34" charset="0"/>
              <a:cs typeface="Arial" pitchFamily="34" charset="0"/>
            </a:endParaRPr>
          </a:p>
          <a:p>
            <a:pPr algn="ctr">
              <a:lnSpc>
                <a:spcPts val="7300"/>
              </a:lnSpc>
            </a:pPr>
            <a:r>
              <a:rPr lang="en-US" sz="6000" b="1" dirty="0" smtClean="0">
                <a:solidFill>
                  <a:prstClr val="white"/>
                </a:solidFill>
                <a:latin typeface="Arial" pitchFamily="34" charset="0"/>
                <a:cs typeface="Arial" pitchFamily="34" charset="0"/>
              </a:rPr>
              <a:t>Thank you</a:t>
            </a:r>
          </a:p>
        </p:txBody>
      </p:sp>
      <p:sp>
        <p:nvSpPr>
          <p:cNvPr id="11" name="Rectangle 10"/>
          <p:cNvSpPr/>
          <p:nvPr/>
        </p:nvSpPr>
        <p:spPr>
          <a:xfrm>
            <a:off x="0" y="4048780"/>
            <a:ext cx="6400800" cy="1066800"/>
          </a:xfrm>
          <a:prstGeom prst="rect">
            <a:avLst/>
          </a:prstGeom>
          <a:solidFill>
            <a:srgbClr val="183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533400" y="4048780"/>
            <a:ext cx="4267200" cy="954107"/>
          </a:xfrm>
          <a:prstGeom prst="rect">
            <a:avLst/>
          </a:prstGeom>
          <a:noFill/>
        </p:spPr>
        <p:txBody>
          <a:bodyPr wrap="square" rtlCol="0">
            <a:spAutoFit/>
          </a:bodyPr>
          <a:lstStyle/>
          <a:p>
            <a:r>
              <a:rPr lang="en-US" sz="2800" dirty="0" smtClean="0">
                <a:solidFill>
                  <a:prstClr val="white"/>
                </a:solidFill>
                <a:latin typeface="Arial" pitchFamily="34" charset="0"/>
                <a:cs typeface="Arial" pitchFamily="34" charset="0"/>
              </a:rPr>
              <a:t>Teresa </a:t>
            </a:r>
            <a:r>
              <a:rPr lang="en-US" sz="2800" dirty="0" err="1" smtClean="0">
                <a:solidFill>
                  <a:prstClr val="white"/>
                </a:solidFill>
                <a:latin typeface="Arial" pitchFamily="34" charset="0"/>
                <a:cs typeface="Arial" pitchFamily="34" charset="0"/>
              </a:rPr>
              <a:t>Górecka</a:t>
            </a:r>
            <a:r>
              <a:rPr lang="en-US" sz="2800" dirty="0" smtClean="0">
                <a:solidFill>
                  <a:prstClr val="white"/>
                </a:solidFill>
                <a:latin typeface="Arial" pitchFamily="34" charset="0"/>
                <a:cs typeface="Arial" pitchFamily="34" charset="0"/>
              </a:rPr>
              <a:t> </a:t>
            </a:r>
          </a:p>
          <a:p>
            <a:r>
              <a:rPr lang="en-US" sz="2800" dirty="0" smtClean="0">
                <a:solidFill>
                  <a:prstClr val="white"/>
                </a:solidFill>
                <a:latin typeface="Arial" pitchFamily="34" charset="0"/>
                <a:cs typeface="Arial" pitchFamily="34" charset="0"/>
              </a:rPr>
              <a:t>tgorecka@ebsco.com</a:t>
            </a:r>
            <a:endParaRPr lang="en-US" sz="28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98329087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152400"/>
            <a:ext cx="9144000" cy="1752600"/>
          </a:xfrm>
        </p:spPr>
        <p:txBody>
          <a:bodyPr/>
          <a:lstStyle/>
          <a:p>
            <a:pPr eaLnBrk="1" hangingPunct="1"/>
            <a:r>
              <a:rPr lang="en-US" altLang="en-US" sz="2800" b="1" dirty="0" smtClean="0">
                <a:solidFill>
                  <a:schemeClr val="accent1">
                    <a:lumMod val="75000"/>
                  </a:schemeClr>
                </a:solidFill>
              </a:rPr>
              <a:t>Providing Research Databases/eBooks/Discovery Services and other Content  for corporate customers</a:t>
            </a:r>
            <a:br>
              <a:rPr lang="en-US" altLang="en-US" sz="2800" b="1" dirty="0" smtClean="0">
                <a:solidFill>
                  <a:schemeClr val="accent1">
                    <a:lumMod val="75000"/>
                  </a:schemeClr>
                </a:solidFill>
              </a:rPr>
            </a:br>
            <a:endParaRPr lang="en-US" altLang="en-US" sz="2800" b="1" dirty="0" smtClean="0">
              <a:solidFill>
                <a:schemeClr val="accent1">
                  <a:lumMod val="75000"/>
                </a:schemeClr>
              </a:solidFill>
            </a:endParaRPr>
          </a:p>
        </p:txBody>
      </p:sp>
      <p:sp>
        <p:nvSpPr>
          <p:cNvPr id="69635" name="Text Box 4"/>
          <p:cNvSpPr txBox="1">
            <a:spLocks noChangeArrowheads="1"/>
          </p:cNvSpPr>
          <p:nvPr/>
        </p:nvSpPr>
        <p:spPr bwMode="auto">
          <a:xfrm>
            <a:off x="8366125" y="60737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8" name="Rectangle 5"/>
          <p:cNvSpPr>
            <a:spLocks noChangeArrowheads="1"/>
          </p:cNvSpPr>
          <p:nvPr/>
        </p:nvSpPr>
        <p:spPr bwMode="auto">
          <a:xfrm>
            <a:off x="228600" y="1981200"/>
            <a:ext cx="2819400" cy="4648200"/>
          </a:xfrm>
          <a:prstGeom prst="rect">
            <a:avLst/>
          </a:prstGeom>
          <a:solidFill>
            <a:schemeClr val="bg1"/>
          </a:solidFill>
          <a:ln w="12700">
            <a:solidFill>
              <a:schemeClr val="bg1">
                <a:lumMod val="65000"/>
              </a:schemeClr>
            </a:solidFill>
            <a:miter lim="800000"/>
            <a:headEnd/>
            <a:tailEnd/>
          </a:ln>
        </p:spPr>
        <p:txBody>
          <a:bodyPr wrap="none" anchor="ctr"/>
          <a:lstStyle/>
          <a:p>
            <a:pPr>
              <a:defRPr/>
            </a:pPr>
            <a:endParaRPr lang="en-US" i="1" dirty="0">
              <a:solidFill>
                <a:srgbClr val="000000"/>
              </a:solidFill>
            </a:endParaRPr>
          </a:p>
        </p:txBody>
      </p:sp>
      <p:sp>
        <p:nvSpPr>
          <p:cNvPr id="10" name="Rectangle 6"/>
          <p:cNvSpPr>
            <a:spLocks noChangeArrowheads="1"/>
          </p:cNvSpPr>
          <p:nvPr/>
        </p:nvSpPr>
        <p:spPr bwMode="auto">
          <a:xfrm>
            <a:off x="3200400" y="2362200"/>
            <a:ext cx="2708275" cy="4267200"/>
          </a:xfrm>
          <a:prstGeom prst="rect">
            <a:avLst/>
          </a:prstGeom>
          <a:solidFill>
            <a:schemeClr val="bg1"/>
          </a:solidFill>
          <a:ln w="12700">
            <a:solidFill>
              <a:schemeClr val="bg1">
                <a:lumMod val="65000"/>
              </a:schemeClr>
            </a:solidFill>
            <a:miter lim="800000"/>
            <a:headEnd/>
            <a:tailEnd/>
          </a:ln>
        </p:spPr>
        <p:txBody>
          <a:bodyPr wrap="none" anchor="ctr"/>
          <a:lstStyle/>
          <a:p>
            <a:pPr>
              <a:defRPr/>
            </a:pPr>
            <a:endParaRPr lang="en-US" b="1" i="1" dirty="0">
              <a:solidFill>
                <a:srgbClr val="000000"/>
              </a:solidFill>
            </a:endParaRPr>
          </a:p>
        </p:txBody>
      </p:sp>
      <p:sp>
        <p:nvSpPr>
          <p:cNvPr id="11" name="Rectangle 7"/>
          <p:cNvSpPr>
            <a:spLocks noChangeArrowheads="1"/>
          </p:cNvSpPr>
          <p:nvPr/>
        </p:nvSpPr>
        <p:spPr bwMode="auto">
          <a:xfrm>
            <a:off x="6096000" y="2362200"/>
            <a:ext cx="2819400" cy="4267200"/>
          </a:xfrm>
          <a:prstGeom prst="rect">
            <a:avLst/>
          </a:prstGeom>
          <a:solidFill>
            <a:schemeClr val="bg1"/>
          </a:solidFill>
          <a:ln w="12700">
            <a:solidFill>
              <a:schemeClr val="bg1">
                <a:lumMod val="65000"/>
              </a:schemeClr>
            </a:solidFill>
            <a:miter lim="800000"/>
            <a:headEnd/>
            <a:tailEnd/>
          </a:ln>
        </p:spPr>
        <p:txBody>
          <a:bodyPr wrap="none" anchor="ctr"/>
          <a:lstStyle/>
          <a:p>
            <a:pPr>
              <a:defRPr/>
            </a:pPr>
            <a:endParaRPr lang="en-US" i="1" dirty="0">
              <a:solidFill>
                <a:srgbClr val="000000"/>
              </a:solidFill>
            </a:endParaRPr>
          </a:p>
        </p:txBody>
      </p:sp>
      <p:sp>
        <p:nvSpPr>
          <p:cNvPr id="13" name="Rectangle 20"/>
          <p:cNvSpPr>
            <a:spLocks noChangeArrowheads="1"/>
          </p:cNvSpPr>
          <p:nvPr/>
        </p:nvSpPr>
        <p:spPr bwMode="auto">
          <a:xfrm>
            <a:off x="3209925" y="1905000"/>
            <a:ext cx="2714625" cy="457200"/>
          </a:xfrm>
          <a:prstGeom prst="rect">
            <a:avLst/>
          </a:prstGeom>
          <a:solidFill>
            <a:schemeClr val="bg1">
              <a:lumMod val="65000"/>
            </a:schemeClr>
          </a:solidFill>
          <a:ln w="9525">
            <a:noFill/>
            <a:miter lim="800000"/>
            <a:headEnd/>
            <a:tailEnd/>
          </a:ln>
        </p:spPr>
        <p:txBody>
          <a:bodyPr wrap="none" anchor="ctr"/>
          <a:lstStyle/>
          <a:p>
            <a:pPr algn="ctr">
              <a:defRPr/>
            </a:pPr>
            <a:r>
              <a:rPr lang="en-US" sz="1800" dirty="0">
                <a:solidFill>
                  <a:schemeClr val="bg1"/>
                </a:solidFill>
                <a:latin typeface="+mj-lt"/>
              </a:rPr>
              <a:t>Corporate Learning</a:t>
            </a:r>
          </a:p>
        </p:txBody>
      </p:sp>
      <p:sp>
        <p:nvSpPr>
          <p:cNvPr id="14" name="Rectangle 22"/>
          <p:cNvSpPr>
            <a:spLocks noChangeArrowheads="1"/>
          </p:cNvSpPr>
          <p:nvPr/>
        </p:nvSpPr>
        <p:spPr bwMode="auto">
          <a:xfrm>
            <a:off x="6097588" y="1905000"/>
            <a:ext cx="2819400" cy="457200"/>
          </a:xfrm>
          <a:prstGeom prst="rect">
            <a:avLst/>
          </a:prstGeom>
          <a:solidFill>
            <a:schemeClr val="bg1">
              <a:lumMod val="65000"/>
            </a:schemeClr>
          </a:solidFill>
          <a:ln w="9525">
            <a:noFill/>
            <a:miter lim="800000"/>
            <a:headEnd/>
            <a:tailEnd/>
          </a:ln>
        </p:spPr>
        <p:txBody>
          <a:bodyPr wrap="none" anchor="ctr"/>
          <a:lstStyle/>
          <a:p>
            <a:pPr algn="ctr">
              <a:defRPr/>
            </a:pPr>
            <a:r>
              <a:rPr lang="en-US" sz="1700" dirty="0">
                <a:solidFill>
                  <a:schemeClr val="bg1"/>
                </a:solidFill>
                <a:latin typeface="+mj-lt"/>
              </a:rPr>
              <a:t>Consumer Health Solutions</a:t>
            </a:r>
          </a:p>
        </p:txBody>
      </p:sp>
      <p:pic>
        <p:nvPicPr>
          <p:cNvPr id="69641" name="Picture 37" descr="Toys R Us"/>
          <p:cNvPicPr>
            <a:picLocks noChangeAspect="1" noChangeArrowheads="1"/>
          </p:cNvPicPr>
          <p:nvPr/>
        </p:nvPicPr>
        <p:blipFill>
          <a:blip r:embed="rId2">
            <a:extLst>
              <a:ext uri="{28A0092B-C50C-407E-A947-70E740481C1C}">
                <a14:useLocalDpi xmlns:a14="http://schemas.microsoft.com/office/drawing/2010/main" val="0"/>
              </a:ext>
            </a:extLst>
          </a:blip>
          <a:srcRect t="8281" r="10527"/>
          <a:stretch>
            <a:fillRect/>
          </a:stretch>
        </p:blipFill>
        <p:spPr bwMode="auto">
          <a:xfrm>
            <a:off x="1676400" y="3200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2" name="Picture 41" descr="200px-Ibwa_logo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4624388"/>
            <a:ext cx="9906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Picture 14" descr="DrPhil Season 7 title card.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5867400"/>
            <a:ext cx="1143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4" name="Picture 30" descr="ATKearney-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648200"/>
            <a:ext cx="1828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5" name="Picture 32" descr="World Wide Pan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5715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6" name="Picture 33" descr="walmart_logo_214x5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650" y="3648075"/>
            <a:ext cx="20383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7" name="Picture 35" descr="life technolgoi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2025" y="5105400"/>
            <a:ext cx="124777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8" name="Picture 42" descr="Siemen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3352800"/>
            <a:ext cx="12192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9" name="Picture 8" descr="Aramark.sv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86200" y="3200400"/>
            <a:ext cx="1981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0" name="Picture 20" descr="Telu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05175" y="4524375"/>
            <a:ext cx="1952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1" name="Picture 4" descr="http://www.southernsavers.com/wp-content/uploads/2010/08/publix_logo-small.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6600" y="3582988"/>
            <a:ext cx="1524000"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2" name="Picture 23" descr="Protective logo.jpg">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91000" y="4114800"/>
            <a:ext cx="16573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3" name="Picture 24" descr="CPA Global"/>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76600" y="5562600"/>
            <a:ext cx="16002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4" name="Picture 26" descr="texas health"/>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24600" y="3733800"/>
            <a:ext cx="19240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5" name="Picture 12" descr="Welcome to Blue Cross Blue Shield of Massachusetts."/>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48400" y="2438400"/>
            <a:ext cx="14478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6" name="Picture 4" descr="Carnival funnel logo.jpg">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096000" y="4800600"/>
            <a:ext cx="161925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7" name="Picture 45" descr="cvs_caremark_process-final_c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467600" y="3124200"/>
            <a:ext cx="126682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8" name="Picture 47" descr="healthways"/>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248400" y="58674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9" name="Picture 49" descr="1_google_logo"/>
          <p:cNvPicPr>
            <a:picLocks noChangeAspect="1" noChangeArrowheads="1"/>
          </p:cNvPicPr>
          <p:nvPr/>
        </p:nvPicPr>
        <p:blipFill>
          <a:blip r:embed="rId25" cstate="print">
            <a:extLst>
              <a:ext uri="{28A0092B-C50C-407E-A947-70E740481C1C}">
                <a14:useLocalDpi xmlns:a14="http://schemas.microsoft.com/office/drawing/2010/main" val="0"/>
              </a:ext>
            </a:extLst>
          </a:blip>
          <a:srcRect t="27234" b="24510"/>
          <a:stretch>
            <a:fillRect/>
          </a:stretch>
        </p:blipFill>
        <p:spPr bwMode="auto">
          <a:xfrm>
            <a:off x="4495800" y="5935663"/>
            <a:ext cx="13716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0" name="Picture 2" descr="http://upload.wikimedia.org/wikipedia/en/d/d1/Minute_Clinic.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467600" y="4419600"/>
            <a:ext cx="12954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1"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04800" y="2371725"/>
            <a:ext cx="1514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2" name="Picture 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057400" y="2333625"/>
            <a:ext cx="9144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3" name="Picture 2"/>
          <p:cNvPicPr>
            <a:picLocks noChangeAspect="1" noChangeArrowheads="1"/>
          </p:cNvPicPr>
          <p:nvPr/>
        </p:nvPicPr>
        <p:blipFill>
          <a:blip r:embed="rId29">
            <a:extLst>
              <a:ext uri="{28A0092B-C50C-407E-A947-70E740481C1C}">
                <a14:useLocalDpi xmlns:a14="http://schemas.microsoft.com/office/drawing/2010/main" val="0"/>
              </a:ext>
            </a:extLst>
          </a:blip>
          <a:srcRect r="15656"/>
          <a:stretch>
            <a:fillRect/>
          </a:stretch>
        </p:blipFill>
        <p:spPr bwMode="auto">
          <a:xfrm>
            <a:off x="282575" y="4191000"/>
            <a:ext cx="1774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8"/>
          <p:cNvSpPr>
            <a:spLocks noChangeArrowheads="1"/>
          </p:cNvSpPr>
          <p:nvPr/>
        </p:nvSpPr>
        <p:spPr bwMode="auto">
          <a:xfrm>
            <a:off x="228600" y="1905000"/>
            <a:ext cx="2819400" cy="457200"/>
          </a:xfrm>
          <a:prstGeom prst="rect">
            <a:avLst/>
          </a:prstGeom>
          <a:solidFill>
            <a:schemeClr val="bg1">
              <a:lumMod val="65000"/>
            </a:schemeClr>
          </a:solidFill>
          <a:ln w="9525">
            <a:noFill/>
            <a:miter lim="800000"/>
            <a:headEnd/>
            <a:tailEnd/>
          </a:ln>
        </p:spPr>
        <p:txBody>
          <a:bodyPr wrap="none" anchor="ctr"/>
          <a:lstStyle/>
          <a:p>
            <a:pPr algn="ctr">
              <a:spcBef>
                <a:spcPct val="10000"/>
              </a:spcBef>
              <a:defRPr/>
            </a:pPr>
            <a:r>
              <a:rPr lang="en-US" sz="1800" dirty="0">
                <a:solidFill>
                  <a:srgbClr val="FFFFFF"/>
                </a:solidFill>
                <a:latin typeface="+mj-lt"/>
              </a:rPr>
              <a:t>Corporate Research</a:t>
            </a:r>
            <a:endParaRPr lang="en-US" sz="1800" i="1" dirty="0">
              <a:solidFill>
                <a:srgbClr val="000000"/>
              </a:solidFill>
              <a:latin typeface="+mj-lt"/>
            </a:endParaRPr>
          </a:p>
        </p:txBody>
      </p:sp>
      <p:pic>
        <p:nvPicPr>
          <p:cNvPr id="69665" name="Picture 60" descr="http://3.bp.blogspot.com/--5k8RKor2Bk/Tale5StxP4I/AAAAAAAABP0/GVvtybEPkpM/s1600/apple-logo1.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201863" y="3657600"/>
            <a:ext cx="693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6" name="Picture 68" descr="http://cdn1.hospitalitycloud.net/wp-content/uploads/2013/04/10/morgans-hotel-group-enters-transformative-deal-with-yucaipa-companies-to-reduce-debt-and-preferred-stock-by-230-million/morgans-hotel-group-logo.jpeg"/>
          <p:cNvPicPr>
            <a:picLocks noChangeAspect="1" noChangeArrowheads="1"/>
          </p:cNvPicPr>
          <p:nvPr/>
        </p:nvPicPr>
        <p:blipFill>
          <a:blip r:embed="rId31">
            <a:extLst>
              <a:ext uri="{28A0092B-C50C-407E-A947-70E740481C1C}">
                <a14:useLocalDpi xmlns:a14="http://schemas.microsoft.com/office/drawing/2010/main" val="0"/>
              </a:ext>
            </a:extLst>
          </a:blip>
          <a:srcRect t="24001" b="44000"/>
          <a:stretch>
            <a:fillRect/>
          </a:stretch>
        </p:blipFill>
        <p:spPr bwMode="auto">
          <a:xfrm>
            <a:off x="4343400" y="5099050"/>
            <a:ext cx="14478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7" name="Picture 70" descr="http://acgcapitalblog.com/wp-content/uploads/2013/09/bank-of-america-logo-reputation.jpe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886200" y="2413000"/>
            <a:ext cx="18319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8" name="Picture 25"/>
          <p:cNvPicPr>
            <a:picLocks noChangeAspect="1" noChangeArrowheads="1"/>
          </p:cNvPicPr>
          <p:nvPr/>
        </p:nvPicPr>
        <p:blipFill>
          <a:blip r:embed="rId33">
            <a:extLst>
              <a:ext uri="{28A0092B-C50C-407E-A947-70E740481C1C}">
                <a14:useLocalDpi xmlns:a14="http://schemas.microsoft.com/office/drawing/2010/main" val="0"/>
              </a:ext>
            </a:extLst>
          </a:blip>
          <a:srcRect t="12183"/>
          <a:stretch>
            <a:fillRect/>
          </a:stretch>
        </p:blipFill>
        <p:spPr bwMode="auto">
          <a:xfrm>
            <a:off x="3200400" y="2743200"/>
            <a:ext cx="2057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9" name="Picture 21" descr="IN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276600" y="6237288"/>
            <a:ext cx="138112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70" name="Picture 10" descr="Hollandamericalogo.png">
            <a:hlinkClick r:id="rId35"/>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543800" y="5334000"/>
            <a:ext cx="1143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007281"/>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fontScale="62500" lnSpcReduction="20000"/>
      </a:bodyPr>
      <a:lstStyle>
        <a:defPPr marL="0" marR="0" indent="0" algn="ctr" defTabSz="914400" rtl="0" eaLnBrk="1" fontAlgn="auto" latinLnBrk="0" hangingPunct="1">
          <a:lnSpc>
            <a:spcPct val="100000"/>
          </a:lnSpc>
          <a:spcBef>
            <a:spcPct val="0"/>
          </a:spcBef>
          <a:spcAft>
            <a:spcPts val="0"/>
          </a:spcAft>
          <a:buClrTx/>
          <a:buSzTx/>
          <a:buFontTx/>
          <a:buNone/>
          <a:tabLst/>
          <a:defRPr kumimoji="0" sz="4400" b="0" i="0" u="none" strike="noStrike" kern="1200" cap="none" spc="0" normalizeH="0" baseline="0" noProof="0" dirty="0" smtClean="0">
            <a:ln>
              <a:noFill/>
            </a:ln>
            <a:solidFill>
              <a:schemeClr val="tx2">
                <a:lumMod val="60000"/>
                <a:lumOff val="40000"/>
              </a:schemeClr>
            </a:solidFill>
            <a:effectLst/>
            <a:uLnTx/>
            <a:uFillTx/>
            <a:latin typeface="Rockwell" pitchFamily="18" charset="0"/>
            <a:ea typeface="+mj-ea"/>
            <a:cs typeface="+mj-cs"/>
          </a:defRPr>
        </a:defPPr>
      </a:lstStyle>
    </a:txDef>
  </a:objectDefaults>
  <a:extraClrSchemeLst/>
</a:theme>
</file>

<file path=ppt/theme/theme10.xml><?xml version="1.0" encoding="utf-8"?>
<a:theme xmlns:a="http://schemas.openxmlformats.org/drawingml/2006/main" name="EBSCO Basic Template">
  <a:themeElements>
    <a:clrScheme name="EBSCO Theme">
      <a:dk1>
        <a:sysClr val="windowText" lastClr="000000"/>
      </a:dk1>
      <a:lt1>
        <a:sysClr val="window" lastClr="FFFFFF"/>
      </a:lt1>
      <a:dk2>
        <a:srgbClr val="1F497D"/>
      </a:dk2>
      <a:lt2>
        <a:srgbClr val="EEECE1"/>
      </a:lt2>
      <a:accent1>
        <a:srgbClr val="183053"/>
      </a:accent1>
      <a:accent2>
        <a:srgbClr val="375C82"/>
      </a:accent2>
      <a:accent3>
        <a:srgbClr val="ABC7E3"/>
      </a:accent3>
      <a:accent4>
        <a:srgbClr val="D2CFD4"/>
      </a:accent4>
      <a:accent5>
        <a:srgbClr val="08A46F"/>
      </a:accent5>
      <a:accent6>
        <a:srgbClr val="373737"/>
      </a:accent6>
      <a:hlink>
        <a:srgbClr val="18305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porate Marke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outerShdw blurRad="139700" dist="38100" dir="2700000" algn="tl" rotWithShape="0">
            <a:schemeClr val="tx2">
              <a:lumMod val="50000"/>
              <a:alpha val="40000"/>
            </a:scheme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2.xml><?xml version="1.0" encoding="utf-8"?>
<a:theme xmlns:a="http://schemas.openxmlformats.org/drawingml/2006/main" name="1_EBSCO Basic Template">
  <a:themeElements>
    <a:clrScheme name="EBSCO Theme">
      <a:dk1>
        <a:sysClr val="windowText" lastClr="000000"/>
      </a:dk1>
      <a:lt1>
        <a:sysClr val="window" lastClr="FFFFFF"/>
      </a:lt1>
      <a:dk2>
        <a:srgbClr val="1F497D"/>
      </a:dk2>
      <a:lt2>
        <a:srgbClr val="EEECE1"/>
      </a:lt2>
      <a:accent1>
        <a:srgbClr val="183053"/>
      </a:accent1>
      <a:accent2>
        <a:srgbClr val="375C82"/>
      </a:accent2>
      <a:accent3>
        <a:srgbClr val="ABC7E3"/>
      </a:accent3>
      <a:accent4>
        <a:srgbClr val="D2CFD4"/>
      </a:accent4>
      <a:accent5>
        <a:srgbClr val="08A46F"/>
      </a:accent5>
      <a:accent6>
        <a:srgbClr val="373737"/>
      </a:accent6>
      <a:hlink>
        <a:srgbClr val="18305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EBSCO Basic Template">
  <a:themeElements>
    <a:clrScheme name="EBSCO Theme">
      <a:dk1>
        <a:sysClr val="windowText" lastClr="000000"/>
      </a:dk1>
      <a:lt1>
        <a:sysClr val="window" lastClr="FFFFFF"/>
      </a:lt1>
      <a:dk2>
        <a:srgbClr val="1F497D"/>
      </a:dk2>
      <a:lt2>
        <a:srgbClr val="EEECE1"/>
      </a:lt2>
      <a:accent1>
        <a:srgbClr val="183053"/>
      </a:accent1>
      <a:accent2>
        <a:srgbClr val="375C82"/>
      </a:accent2>
      <a:accent3>
        <a:srgbClr val="ABC7E3"/>
      </a:accent3>
      <a:accent4>
        <a:srgbClr val="D2CFD4"/>
      </a:accent4>
      <a:accent5>
        <a:srgbClr val="08A46F"/>
      </a:accent5>
      <a:accent6>
        <a:srgbClr val="373737"/>
      </a:accent6>
      <a:hlink>
        <a:srgbClr val="18305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EBSCO Blue Template">
  <a:themeElements>
    <a:clrScheme name="EBSCO Theme">
      <a:dk1>
        <a:sysClr val="windowText" lastClr="000000"/>
      </a:dk1>
      <a:lt1>
        <a:sysClr val="window" lastClr="FFFFFF"/>
      </a:lt1>
      <a:dk2>
        <a:srgbClr val="1F497D"/>
      </a:dk2>
      <a:lt2>
        <a:srgbClr val="EEECE1"/>
      </a:lt2>
      <a:accent1>
        <a:srgbClr val="183053"/>
      </a:accent1>
      <a:accent2>
        <a:srgbClr val="375C82"/>
      </a:accent2>
      <a:accent3>
        <a:srgbClr val="ABC7E3"/>
      </a:accent3>
      <a:accent4>
        <a:srgbClr val="D2CFD4"/>
      </a:accent4>
      <a:accent5>
        <a:srgbClr val="08A46F"/>
      </a:accent5>
      <a:accent6>
        <a:srgbClr val="373737"/>
      </a:accent6>
      <a:hlink>
        <a:srgbClr val="18305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EBSCO Title Slide">
  <a:themeElements>
    <a:clrScheme name="EBSCO Theme">
      <a:dk1>
        <a:sysClr val="windowText" lastClr="000000"/>
      </a:dk1>
      <a:lt1>
        <a:sysClr val="window" lastClr="FFFFFF"/>
      </a:lt1>
      <a:dk2>
        <a:srgbClr val="1F497D"/>
      </a:dk2>
      <a:lt2>
        <a:srgbClr val="EEECE1"/>
      </a:lt2>
      <a:accent1>
        <a:srgbClr val="183053"/>
      </a:accent1>
      <a:accent2>
        <a:srgbClr val="375C82"/>
      </a:accent2>
      <a:accent3>
        <a:srgbClr val="ABC7E3"/>
      </a:accent3>
      <a:accent4>
        <a:srgbClr val="D2CFD4"/>
      </a:accent4>
      <a:accent5>
        <a:srgbClr val="08A46F"/>
      </a:accent5>
      <a:accent6>
        <a:srgbClr val="373737"/>
      </a:accent6>
      <a:hlink>
        <a:srgbClr val="18305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EBSCO Basic Template">
  <a:themeElements>
    <a:clrScheme name="EBSCO Theme">
      <a:dk1>
        <a:sysClr val="windowText" lastClr="000000"/>
      </a:dk1>
      <a:lt1>
        <a:sysClr val="window" lastClr="FFFFFF"/>
      </a:lt1>
      <a:dk2>
        <a:srgbClr val="1F497D"/>
      </a:dk2>
      <a:lt2>
        <a:srgbClr val="EEECE1"/>
      </a:lt2>
      <a:accent1>
        <a:srgbClr val="183053"/>
      </a:accent1>
      <a:accent2>
        <a:srgbClr val="375C82"/>
      </a:accent2>
      <a:accent3>
        <a:srgbClr val="ABC7E3"/>
      </a:accent3>
      <a:accent4>
        <a:srgbClr val="D2CFD4"/>
      </a:accent4>
      <a:accent5>
        <a:srgbClr val="08A46F"/>
      </a:accent5>
      <a:accent6>
        <a:srgbClr val="373737"/>
      </a:accent6>
      <a:hlink>
        <a:srgbClr val="183053"/>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EBSCO Basic Template">
  <a:themeElements>
    <a:clrScheme name="EBSCO Theme">
      <a:dk1>
        <a:sysClr val="windowText" lastClr="000000"/>
      </a:dk1>
      <a:lt1>
        <a:sysClr val="window" lastClr="FFFFFF"/>
      </a:lt1>
      <a:dk2>
        <a:srgbClr val="1F497D"/>
      </a:dk2>
      <a:lt2>
        <a:srgbClr val="EEECE1"/>
      </a:lt2>
      <a:accent1>
        <a:srgbClr val="183053"/>
      </a:accent1>
      <a:accent2>
        <a:srgbClr val="375C82"/>
      </a:accent2>
      <a:accent3>
        <a:srgbClr val="ABC7E3"/>
      </a:accent3>
      <a:accent4>
        <a:srgbClr val="D2CFD4"/>
      </a:accent4>
      <a:accent5>
        <a:srgbClr val="08A46F"/>
      </a:accent5>
      <a:accent6>
        <a:srgbClr val="373737"/>
      </a:accent6>
      <a:hlink>
        <a:srgbClr val="18305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5_EBSCO Basic Template">
  <a:themeElements>
    <a:clrScheme name="EBSCO Theme">
      <a:dk1>
        <a:sysClr val="windowText" lastClr="000000"/>
      </a:dk1>
      <a:lt1>
        <a:sysClr val="window" lastClr="FFFFFF"/>
      </a:lt1>
      <a:dk2>
        <a:srgbClr val="1F497D"/>
      </a:dk2>
      <a:lt2>
        <a:srgbClr val="EEECE1"/>
      </a:lt2>
      <a:accent1>
        <a:srgbClr val="183053"/>
      </a:accent1>
      <a:accent2>
        <a:srgbClr val="375C82"/>
      </a:accent2>
      <a:accent3>
        <a:srgbClr val="ABC7E3"/>
      </a:accent3>
      <a:accent4>
        <a:srgbClr val="D2CFD4"/>
      </a:accent4>
      <a:accent5>
        <a:srgbClr val="08A46F"/>
      </a:accent5>
      <a:accent6>
        <a:srgbClr val="373737"/>
      </a:accent6>
      <a:hlink>
        <a:srgbClr val="18305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_EBSCO Title Slide">
  <a:themeElements>
    <a:clrScheme name="EBSCO Theme">
      <a:dk1>
        <a:sysClr val="windowText" lastClr="000000"/>
      </a:dk1>
      <a:lt1>
        <a:sysClr val="window" lastClr="FFFFFF"/>
      </a:lt1>
      <a:dk2>
        <a:srgbClr val="1F497D"/>
      </a:dk2>
      <a:lt2>
        <a:srgbClr val="EEECE1"/>
      </a:lt2>
      <a:accent1>
        <a:srgbClr val="183053"/>
      </a:accent1>
      <a:accent2>
        <a:srgbClr val="375C82"/>
      </a:accent2>
      <a:accent3>
        <a:srgbClr val="ABC7E3"/>
      </a:accent3>
      <a:accent4>
        <a:srgbClr val="D2CFD4"/>
      </a:accent4>
      <a:accent5>
        <a:srgbClr val="08A46F"/>
      </a:accent5>
      <a:accent6>
        <a:srgbClr val="373737"/>
      </a:accent6>
      <a:hlink>
        <a:srgbClr val="18305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porate Marke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outerShdw blurRad="139700" dist="38100" dir="2700000" algn="tl" rotWithShape="0">
            <a:schemeClr val="tx2">
              <a:lumMod val="50000"/>
              <a:alpha val="40000"/>
            </a:scheme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0.xml><?xml version="1.0" encoding="utf-8"?>
<a:theme xmlns:a="http://schemas.openxmlformats.org/drawingml/2006/main" name="EBSCO Health_Body Slides">
  <a:themeElements>
    <a:clrScheme name="MEDLINE Complete">
      <a:dk1>
        <a:sysClr val="windowText" lastClr="000000"/>
      </a:dk1>
      <a:lt1>
        <a:sysClr val="window" lastClr="FFFFFF"/>
      </a:lt1>
      <a:dk2>
        <a:srgbClr val="1F497D"/>
      </a:dk2>
      <a:lt2>
        <a:srgbClr val="EEECE1"/>
      </a:lt2>
      <a:accent1>
        <a:srgbClr val="0065A2"/>
      </a:accent1>
      <a:accent2>
        <a:srgbClr val="353535"/>
      </a:accent2>
      <a:accent3>
        <a:srgbClr val="F3F3F3"/>
      </a:accent3>
      <a:accent4>
        <a:srgbClr val="23538A"/>
      </a:accent4>
      <a:accent5>
        <a:srgbClr val="2DB1B6"/>
      </a:accent5>
      <a:accent6>
        <a:srgbClr val="FD4239"/>
      </a:accent6>
      <a:hlink>
        <a:srgbClr val="0000FF"/>
      </a:hlink>
      <a:folHlink>
        <a:srgbClr val="800080"/>
      </a:folHlink>
    </a:clrScheme>
    <a:fontScheme name="EBSCO Gener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EBSCO Health_New Section">
  <a:themeElements>
    <a:clrScheme name="MEDLINE Complete">
      <a:dk1>
        <a:sysClr val="windowText" lastClr="000000"/>
      </a:dk1>
      <a:lt1>
        <a:sysClr val="window" lastClr="FFFFFF"/>
      </a:lt1>
      <a:dk2>
        <a:srgbClr val="1F497D"/>
      </a:dk2>
      <a:lt2>
        <a:srgbClr val="EEECE1"/>
      </a:lt2>
      <a:accent1>
        <a:srgbClr val="0065A2"/>
      </a:accent1>
      <a:accent2>
        <a:srgbClr val="353535"/>
      </a:accent2>
      <a:accent3>
        <a:srgbClr val="F3F3F3"/>
      </a:accent3>
      <a:accent4>
        <a:srgbClr val="23538A"/>
      </a:accent4>
      <a:accent5>
        <a:srgbClr val="2DB1B6"/>
      </a:accent5>
      <a:accent6>
        <a:srgbClr val="FD4239"/>
      </a:accent6>
      <a:hlink>
        <a:srgbClr val="0000FF"/>
      </a:hlink>
      <a:folHlink>
        <a:srgbClr val="800080"/>
      </a:folHlink>
    </a:clrScheme>
    <a:fontScheme name="EBSCO Gener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EBSCO Health_Cover">
  <a:themeElements>
    <a:clrScheme name="MEDLINE Complete">
      <a:dk1>
        <a:sysClr val="windowText" lastClr="000000"/>
      </a:dk1>
      <a:lt1>
        <a:sysClr val="window" lastClr="FFFFFF"/>
      </a:lt1>
      <a:dk2>
        <a:srgbClr val="1F497D"/>
      </a:dk2>
      <a:lt2>
        <a:srgbClr val="EEECE1"/>
      </a:lt2>
      <a:accent1>
        <a:srgbClr val="0065A2"/>
      </a:accent1>
      <a:accent2>
        <a:srgbClr val="353535"/>
      </a:accent2>
      <a:accent3>
        <a:srgbClr val="F3F3F3"/>
      </a:accent3>
      <a:accent4>
        <a:srgbClr val="23538A"/>
      </a:accent4>
      <a:accent5>
        <a:srgbClr val="2DB1B6"/>
      </a:accent5>
      <a:accent6>
        <a:srgbClr val="FD4239"/>
      </a:accent6>
      <a:hlink>
        <a:srgbClr val="0000FF"/>
      </a:hlink>
      <a:folHlink>
        <a:srgbClr val="800080"/>
      </a:folHlink>
    </a:clrScheme>
    <a:fontScheme name="EBSCO Gener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_EBSCO Health_Body Slides">
  <a:themeElements>
    <a:clrScheme name="MEDLINE Complete">
      <a:dk1>
        <a:sysClr val="windowText" lastClr="000000"/>
      </a:dk1>
      <a:lt1>
        <a:sysClr val="window" lastClr="FFFFFF"/>
      </a:lt1>
      <a:dk2>
        <a:srgbClr val="1F497D"/>
      </a:dk2>
      <a:lt2>
        <a:srgbClr val="EEECE1"/>
      </a:lt2>
      <a:accent1>
        <a:srgbClr val="0065A2"/>
      </a:accent1>
      <a:accent2>
        <a:srgbClr val="353535"/>
      </a:accent2>
      <a:accent3>
        <a:srgbClr val="F3F3F3"/>
      </a:accent3>
      <a:accent4>
        <a:srgbClr val="23538A"/>
      </a:accent4>
      <a:accent5>
        <a:srgbClr val="2DB1B6"/>
      </a:accent5>
      <a:accent6>
        <a:srgbClr val="FD4239"/>
      </a:accent6>
      <a:hlink>
        <a:srgbClr val="0000FF"/>
      </a:hlink>
      <a:folHlink>
        <a:srgbClr val="800080"/>
      </a:folHlink>
    </a:clrScheme>
    <a:fontScheme name="EBSCO Gener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Custom 5">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7F7F7F"/>
      </a:hlink>
      <a:folHlink>
        <a:srgbClr val="7F7F7F"/>
      </a:folHlink>
    </a:clrScheme>
    <a:fontScheme name="Corporate Marke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0080"/>
        </a:hlink>
        <a:folHlink>
          <a:srgbClr val="800080"/>
        </a:folHlink>
      </a:clrScheme>
      <a:clrMap bg1="lt1" tx1="dk1" bg2="lt2" tx2="dk2" accent1="accent1" accent2="accent2" accent3="accent3" accent4="accent4" accent5="accent5" accent6="accent6" hlink="hlink" folHlink="folHlink"/>
    </a:extraClrScheme>
    <a:extraClrScheme>
      <a:clrScheme name="1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ustom Design">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Corporate Marke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fontScale="62500" lnSpcReduction="20000"/>
      </a:bodyPr>
      <a:lstStyle>
        <a:defPPr marL="0" marR="0" indent="0" algn="ctr" defTabSz="914400" rtl="0" eaLnBrk="1" fontAlgn="auto" latinLnBrk="0" hangingPunct="1">
          <a:lnSpc>
            <a:spcPct val="100000"/>
          </a:lnSpc>
          <a:spcBef>
            <a:spcPct val="0"/>
          </a:spcBef>
          <a:spcAft>
            <a:spcPts val="0"/>
          </a:spcAft>
          <a:buClrTx/>
          <a:buSzTx/>
          <a:buFontTx/>
          <a:buNone/>
          <a:tabLst/>
          <a:defRPr kumimoji="0" sz="4400" b="0" i="0" u="none" strike="noStrike" kern="1200" cap="none" spc="0" normalizeH="0" baseline="0" noProof="0" dirty="0" smtClean="0">
            <a:ln>
              <a:noFill/>
            </a:ln>
            <a:solidFill>
              <a:schemeClr val="tx2">
                <a:lumMod val="60000"/>
                <a:lumOff val="40000"/>
              </a:schemeClr>
            </a:solidFill>
            <a:effectLst/>
            <a:uLnTx/>
            <a:uFillTx/>
            <a:latin typeface="Rockwell" pitchFamily="18" charset="0"/>
            <a:ea typeface="+mj-ea"/>
            <a:cs typeface="+mj-cs"/>
          </a:defRPr>
        </a:defPPr>
      </a:lstStyle>
    </a:txDef>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fontScale="62500" lnSpcReduction="20000"/>
      </a:bodyPr>
      <a:lstStyle>
        <a:defPPr marL="0" marR="0" indent="0" algn="ctr" defTabSz="914400" rtl="0" eaLnBrk="1" fontAlgn="auto" latinLnBrk="0" hangingPunct="1">
          <a:lnSpc>
            <a:spcPct val="100000"/>
          </a:lnSpc>
          <a:spcBef>
            <a:spcPct val="0"/>
          </a:spcBef>
          <a:spcAft>
            <a:spcPts val="0"/>
          </a:spcAft>
          <a:buClrTx/>
          <a:buSzTx/>
          <a:buFontTx/>
          <a:buNone/>
          <a:tabLst/>
          <a:defRPr kumimoji="0" sz="4400" b="0" i="0" u="none" strike="noStrike" kern="1200" cap="none" spc="0" normalizeH="0" baseline="0" noProof="0" dirty="0" smtClean="0">
            <a:ln>
              <a:noFill/>
            </a:ln>
            <a:solidFill>
              <a:schemeClr val="tx2">
                <a:lumMod val="60000"/>
                <a:lumOff val="40000"/>
              </a:schemeClr>
            </a:solidFill>
            <a:effectLst/>
            <a:uLnTx/>
            <a:uFillTx/>
            <a:latin typeface="Rockwell" pitchFamily="18" charset="0"/>
            <a:ea typeface="+mj-ea"/>
            <a:cs typeface="+mj-cs"/>
          </a:defRPr>
        </a:defPPr>
      </a:lstStyle>
    </a:txDef>
  </a:objectDefaults>
  <a:extraClrScheme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EBSCO Title Slide">
  <a:themeElements>
    <a:clrScheme name="EBSCO Theme">
      <a:dk1>
        <a:sysClr val="windowText" lastClr="000000"/>
      </a:dk1>
      <a:lt1>
        <a:sysClr val="window" lastClr="FFFFFF"/>
      </a:lt1>
      <a:dk2>
        <a:srgbClr val="1F497D"/>
      </a:dk2>
      <a:lt2>
        <a:srgbClr val="EEECE1"/>
      </a:lt2>
      <a:accent1>
        <a:srgbClr val="183053"/>
      </a:accent1>
      <a:accent2>
        <a:srgbClr val="375C82"/>
      </a:accent2>
      <a:accent3>
        <a:srgbClr val="ABC7E3"/>
      </a:accent3>
      <a:accent4>
        <a:srgbClr val="D2CFD4"/>
      </a:accent4>
      <a:accent5>
        <a:srgbClr val="08A46F"/>
      </a:accent5>
      <a:accent6>
        <a:srgbClr val="373737"/>
      </a:accent6>
      <a:hlink>
        <a:srgbClr val="18305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701</TotalTime>
  <Words>3216</Words>
  <Application>Microsoft Office PowerPoint</Application>
  <PresentationFormat>On-screen Show (4:3)</PresentationFormat>
  <Paragraphs>922</Paragraphs>
  <Slides>80</Slides>
  <Notes>11</Notes>
  <HiddenSlides>0</HiddenSlides>
  <MMClips>0</MMClips>
  <ScaleCrop>false</ScaleCrop>
  <HeadingPairs>
    <vt:vector size="6" baseType="variant">
      <vt:variant>
        <vt:lpstr>Theme</vt:lpstr>
      </vt:variant>
      <vt:variant>
        <vt:i4>23</vt:i4>
      </vt:variant>
      <vt:variant>
        <vt:lpstr>Embedded OLE Servers</vt:lpstr>
      </vt:variant>
      <vt:variant>
        <vt:i4>1</vt:i4>
      </vt:variant>
      <vt:variant>
        <vt:lpstr>Slide Titles</vt:lpstr>
      </vt:variant>
      <vt:variant>
        <vt:i4>80</vt:i4>
      </vt:variant>
    </vt:vector>
  </HeadingPairs>
  <TitlesOfParts>
    <vt:vector size="104" baseType="lpstr">
      <vt:lpstr>4_Office Theme</vt:lpstr>
      <vt:lpstr>2_Custom Design</vt:lpstr>
      <vt:lpstr>1_Custom Design</vt:lpstr>
      <vt:lpstr>2_Blank Presentation</vt:lpstr>
      <vt:lpstr>3_Custom Design</vt:lpstr>
      <vt:lpstr>6_Office Theme</vt:lpstr>
      <vt:lpstr>5_Office Theme</vt:lpstr>
      <vt:lpstr>4_Custom Design</vt:lpstr>
      <vt:lpstr>EBSCO Title Slide</vt:lpstr>
      <vt:lpstr>EBSCO Basic Template</vt:lpstr>
      <vt:lpstr>5_Custom Design</vt:lpstr>
      <vt:lpstr>1_EBSCO Basic Template</vt:lpstr>
      <vt:lpstr>2_EBSCO Basic Template</vt:lpstr>
      <vt:lpstr>EBSCO Blue Template</vt:lpstr>
      <vt:lpstr>1_EBSCO Title Slide</vt:lpstr>
      <vt:lpstr>3_EBSCO Basic Template</vt:lpstr>
      <vt:lpstr>4_EBSCO Basic Template</vt:lpstr>
      <vt:lpstr>5_EBSCO Basic Template</vt:lpstr>
      <vt:lpstr>2_EBSCO Title Slide</vt:lpstr>
      <vt:lpstr>EBSCO Health_Body Slides</vt:lpstr>
      <vt:lpstr>1_EBSCO Health_New Section</vt:lpstr>
      <vt:lpstr>EBSCO Health_Cover</vt:lpstr>
      <vt:lpstr>1_EBSCO Health_Body Slides</vt:lpstr>
      <vt:lpstr>Worksheet</vt:lpstr>
      <vt:lpstr>PowerPoint Presentation</vt:lpstr>
      <vt:lpstr>EBSCO Industries</vt:lpstr>
      <vt:lpstr>EBSCO World Headquarters The Riverside Building – 1 of 5 Buildings on the Campus</vt:lpstr>
      <vt:lpstr>The EBSCO Campus – Ipswich, MA  (46 km North of Boston)</vt:lpstr>
      <vt:lpstr>EBSCO Industries Background</vt:lpstr>
      <vt:lpstr>EBSCO Information Services</vt:lpstr>
      <vt:lpstr>PowerPoint Presentation</vt:lpstr>
      <vt:lpstr>Financial Times Global MBA Rankings 2012</vt:lpstr>
      <vt:lpstr>Providing Research Databases/eBooks/Discovery Services and other Content  for corporate customers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full-text journals in Academic Search Complete</vt:lpstr>
      <vt:lpstr>Examples of full-text journals in Academic Search Complete</vt:lpstr>
      <vt:lpstr>Examples of full-text journals in Academic Search Complete</vt:lpstr>
      <vt:lpstr>Examples of full-text journals in Academic Search Complete</vt:lpstr>
      <vt:lpstr>Examples of full-text journals in Academic Search Complete</vt:lpstr>
      <vt:lpstr>Nearly 150 Journals with  Full Text Back to 1975 or Further</vt:lpstr>
      <vt:lpstr>Nearly 150 Journals with  Full Text Back to 1975 or Further</vt:lpstr>
      <vt:lpstr>Nearly 150 Journals with  Full Text Back to 1975 or Further</vt:lpstr>
      <vt:lpstr>Academic Search Provides  Full Text for Journals Indexed Within Leading Social Sciences &amp; Humanities Databases (These statistics illustrate the extent of Humanities coverage in each full-text database)</vt:lpstr>
      <vt:lpstr>Academic Search Provides Full Text for Journals Indexed Within Leading Science Databases  (These statistics illustrate the extent of STM coverage in each full-text database)</vt:lpstr>
      <vt:lpstr>PowerPoint Presentation</vt:lpstr>
      <vt:lpstr>PowerPoint Presentation</vt:lpstr>
      <vt:lpstr>Business Source Contains  a High Quality Thesaurus</vt:lpstr>
      <vt:lpstr>Enhanced Bibliographic Record – Business Source Complete</vt:lpstr>
      <vt:lpstr>Searchable Cited References (with links to full text)</vt:lpstr>
      <vt:lpstr>PowerPoint Presentation</vt:lpstr>
      <vt:lpstr>PowerPoint Presentation</vt:lpstr>
      <vt:lpstr>PowerPoint Presentation</vt:lpstr>
      <vt:lpstr>PowerPoint Presentation</vt:lpstr>
      <vt:lpstr>57 Harvard Faculty Seminars (Videos)</vt:lpstr>
      <vt:lpstr>Sample Seminars Available via  the Collection </vt:lpstr>
      <vt:lpstr>Sample Seminars Available via  the Collection </vt:lpstr>
      <vt:lpstr>Sample Seminars Available via  the Collection </vt:lpstr>
      <vt:lpstr>PowerPoint Presentation</vt:lpstr>
      <vt:lpstr>PowerPoint Presentation</vt:lpstr>
      <vt:lpstr>The world’s leading collection of full-text management journals, including active full text for hundreds of top publications</vt:lpstr>
      <vt:lpstr>Accounting  Hundreds of Full-Text Magazines &amp; Journals</vt:lpstr>
      <vt:lpstr>MIS  Hundreds of Full-Text Magazines &amp; Journals</vt:lpstr>
      <vt:lpstr>Sales &amp; Marketing  Hundreds of Full-Text Magazines &amp; Journals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Applied Science &amp; Technology Source  is the world’s largest full-text  companion to Inspec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Central &amp; Eastern European Academic Source (CEEAS)</vt:lpstr>
      <vt:lpstr>Sample Full-Text Journals in CEEAS that are NOT found in any version of Academic Search or Business Source </vt:lpstr>
      <vt:lpstr>Sample Full-Text Journals in CEEAS that are NOT found in any version of Academic Search or Business Source </vt:lpstr>
      <vt:lpstr>Sample Full-Text Journals in CEEAS that are NOT found in any version of Academic Search or Business Source </vt:lpstr>
      <vt:lpstr>PowerPoint Presentation</vt:lpstr>
      <vt:lpstr>Political Science Complete </vt:lpstr>
      <vt:lpstr>Sample Political Science Complete Record</vt:lpstr>
      <vt:lpstr>Unique Full-Text Journals </vt:lpstr>
      <vt:lpstr>39,905 Unique Full-Text Conference Papers </vt:lpstr>
      <vt:lpstr>PowerPoint Presentation</vt:lpstr>
      <vt:lpstr>PowerPoint Presentation</vt:lpstr>
      <vt:lpstr>PowerPoint Presentation</vt:lpstr>
      <vt:lpstr>PowerPoint Presentation</vt:lpstr>
      <vt:lpstr>MEDLINE Complete Active Full Text</vt:lpstr>
      <vt:lpstr>Active Full-Text Journals Found in MEDLINE Complete</vt:lpstr>
      <vt:lpstr>PowerPoint Presentation</vt:lpstr>
      <vt:lpstr>PowerPoint Presentation</vt:lpstr>
      <vt:lpstr>PowerPoint Presentation</vt:lpstr>
    </vt:vector>
  </TitlesOfParts>
  <Company>EBSCO Industries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Teresa Gorecka</dc:creator>
  <cp:lastModifiedBy>Teresa Gorecka</cp:lastModifiedBy>
  <cp:revision>36</cp:revision>
  <dcterms:created xsi:type="dcterms:W3CDTF">2015-03-22T01:58:05Z</dcterms:created>
  <dcterms:modified xsi:type="dcterms:W3CDTF">2015-03-24T18:31:37Z</dcterms:modified>
</cp:coreProperties>
</file>